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legreya Sans"/>
      <p:regular r:id="rId18"/>
      <p:bold r:id="rId19"/>
      <p:italic r:id="rId20"/>
      <p:boldItalic r:id="rId21"/>
    </p:embeddedFont>
    <p:embeddedFont>
      <p:font typeface="Bitt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AlegreyaSans-regular.fntdata"/><Relationship Id="rId26" Type="http://schemas.openxmlformats.org/officeDocument/2006/relationships/customXml" Target="../customXml/item1.xml"/><Relationship Id="rId21" Type="http://schemas.openxmlformats.org/officeDocument/2006/relationships/font" Target="fonts/AlegreyaSans-boldItalic.fntdata"/><Relationship Id="rId3" Type="http://schemas.openxmlformats.org/officeDocument/2006/relationships/presProps" Target="presProps.xml"/><Relationship Id="rId25" Type="http://schemas.openxmlformats.org/officeDocument/2006/relationships/font" Target="fonts/Bitter-bold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AlegreyaSans-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4" Type="http://schemas.openxmlformats.org/officeDocument/2006/relationships/font" Target="fonts/Bitter-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Bitter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AlegreyaSans-bold.fntdata"/><Relationship Id="rId22" Type="http://schemas.openxmlformats.org/officeDocument/2006/relationships/font" Target="fonts/Bitter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81bf29ab3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381bf29ab37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1bf29ab37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1bf29ab37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1bf29ab37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1bf29ab37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1bf29ab37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81bf29ab37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1bf29ab37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1bf29ab37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1bf29ab37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1bf29ab37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1bf29ab37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1bf29ab37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1bf29ab37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1bf29ab37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1bf29ab37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81bf29ab37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f29ab37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f29ab37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1bf29ab37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1bf29ab37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1bf29ab37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81bf29ab37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N_body_MT Expanse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12"/>
          <p:cNvSpPr txBox="1"/>
          <p:nvPr/>
        </p:nvSpPr>
        <p:spPr>
          <a:xfrm>
            <a:off x="2726875" y="4025000"/>
            <a:ext cx="470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0125" y="4212775"/>
            <a:ext cx="3273875" cy="9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14234">
              <a:alpha val="58819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4237892"/>
            <a:ext cx="9144000" cy="905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9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ground pattern&#10;&#10;Description automatically generated with low confidence" id="57" name="Google Shape;57;p13"/>
          <p:cNvPicPr preferRelativeResize="0"/>
          <p:nvPr/>
        </p:nvPicPr>
        <p:blipFill rotWithShape="1">
          <a:blip r:embed="rId3">
            <a:alphaModFix/>
          </a:blip>
          <a:srcRect b="-39312" l="0" r="0" t="-101130"/>
          <a:stretch/>
        </p:blipFill>
        <p:spPr>
          <a:xfrm rot="5400000">
            <a:off x="6811512" y="4228734"/>
            <a:ext cx="905609" cy="923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 rot="10800000">
            <a:off x="0" y="4237892"/>
            <a:ext cx="9144000" cy="0"/>
          </a:xfrm>
          <a:prstGeom prst="straightConnector1">
            <a:avLst/>
          </a:prstGeom>
          <a:noFill/>
          <a:ln cap="flat" cmpd="sng" w="16675">
            <a:solidFill>
              <a:srgbClr val="C0B8B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0501" y="4401780"/>
            <a:ext cx="1528598" cy="62751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title"/>
          </p:nvPr>
        </p:nvSpPr>
        <p:spPr>
          <a:xfrm>
            <a:off x="549137" y="665921"/>
            <a:ext cx="7886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Bitter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1" name="Google Shape;61;p13"/>
          <p:cNvCxnSpPr/>
          <p:nvPr/>
        </p:nvCxnSpPr>
        <p:spPr>
          <a:xfrm>
            <a:off x="596348" y="2385391"/>
            <a:ext cx="7851900" cy="0"/>
          </a:xfrm>
          <a:prstGeom prst="straightConnector1">
            <a:avLst/>
          </a:prstGeom>
          <a:noFill/>
          <a:ln cap="flat" cmpd="sng" w="26200">
            <a:solidFill>
              <a:srgbClr val="C2043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536713" y="2534478"/>
            <a:ext cx="7921500" cy="1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Alegreya Sans"/>
              <a:buNone/>
              <a:defRPr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861700" y="2506425"/>
            <a:ext cx="470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549137" y="665921"/>
            <a:ext cx="7886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Bitter"/>
              <a:buNone/>
            </a:pPr>
            <a:br>
              <a:rPr lang="en-GB">
                <a:latin typeface="Bitter"/>
                <a:ea typeface="Bitter"/>
                <a:cs typeface="Bitter"/>
                <a:sym typeface="Bitter"/>
              </a:rPr>
            </a:br>
            <a:r>
              <a:rPr b="1" lang="en-GB" sz="3500">
                <a:latin typeface="Calibri"/>
                <a:ea typeface="Calibri"/>
                <a:cs typeface="Calibri"/>
                <a:sym typeface="Calibri"/>
              </a:rPr>
              <a:t>Onboarding &amp; Governance of Consultants      (Physicians and Surgeons) in Expanse</a:t>
            </a:r>
            <a:endParaRPr b="1" sz="41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536713" y="2534478"/>
            <a:ext cx="7921500" cy="1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legreya San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1st October 2025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SzPts val="2100"/>
              <a:buFont typeface="Calibri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Dr David Niland MB BCh BAO MIT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7577092" y="4843880"/>
            <a:ext cx="11652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71500" y="2266121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itter"/>
              <a:buNone/>
            </a:pPr>
            <a:r>
              <a:t/>
            </a:r>
            <a:endParaRPr b="0" sz="2700" u="none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descr="A close up of a logo&#10;&#10;Description automatically generated"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500" y="4224375"/>
            <a:ext cx="3024500" cy="9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4144625" y="3175550"/>
            <a:ext cx="477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CIA …… and governance of Irish consultant physicians and surgeons </a:t>
            </a:r>
            <a:endParaRPr b="1"/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5915" l="0" r="0" t="9945"/>
          <a:stretch/>
        </p:blipFill>
        <p:spPr>
          <a:xfrm>
            <a:off x="328000" y="91150"/>
            <a:ext cx="3712250" cy="498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2650" y="152400"/>
            <a:ext cx="39338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566525"/>
            <a:ext cx="3287375" cy="24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5016775" y="2922100"/>
            <a:ext cx="378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b="1"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575"/>
            <a:ext cx="3716401" cy="41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2825" y="420750"/>
            <a:ext cx="4526275" cy="86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4"/>
          <p:cNvCxnSpPr/>
          <p:nvPr/>
        </p:nvCxnSpPr>
        <p:spPr>
          <a:xfrm rot="10800000">
            <a:off x="6030725" y="1550475"/>
            <a:ext cx="22200" cy="13269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6454850" y="1229975"/>
            <a:ext cx="213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b="1"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4355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6892900" y="3588500"/>
            <a:ext cx="188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58675" cy="35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0" l="12823" r="0" t="0"/>
          <a:stretch/>
        </p:blipFill>
        <p:spPr>
          <a:xfrm>
            <a:off x="2810275" y="1837750"/>
            <a:ext cx="2872000" cy="266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2810275" y="320525"/>
            <a:ext cx="6026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doctors special?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….but it is useful understand the doctors’ </a:t>
            </a: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perspective</a:t>
            </a:r>
            <a:endParaRPr b="1" sz="600"/>
          </a:p>
        </p:txBody>
      </p:sp>
      <p:sp>
        <p:nvSpPr>
          <p:cNvPr id="79" name="Google Shape;79;p15"/>
          <p:cNvSpPr txBox="1"/>
          <p:nvPr/>
        </p:nvSpPr>
        <p:spPr>
          <a:xfrm>
            <a:off x="6781250" y="2080175"/>
            <a:ext cx="238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220050" y="2325050"/>
            <a:ext cx="257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Onboarding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 title="GC_and Galway Bay.jpg"/>
          <p:cNvPicPr preferRelativeResize="0"/>
          <p:nvPr/>
        </p:nvPicPr>
        <p:blipFill rotWithShape="1">
          <a:blip r:embed="rId3">
            <a:alphaModFix/>
          </a:blip>
          <a:srcRect b="13897" l="5575" r="18878" t="6554"/>
          <a:stretch/>
        </p:blipFill>
        <p:spPr>
          <a:xfrm>
            <a:off x="208775" y="596175"/>
            <a:ext cx="4440300" cy="31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888150" y="641075"/>
            <a:ext cx="42558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Galway Clinic on MEDITECH over 15 years;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-1.6 million electronic drug orders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 million electronic documents from doctors</a:t>
            </a:r>
            <a:endParaRPr b="1" sz="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275800" y="4345875"/>
            <a:ext cx="557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Onboarding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75" y="137525"/>
            <a:ext cx="6734175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 flipH="1">
            <a:off x="7022100" y="1454675"/>
            <a:ext cx="2121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create a partnership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Onboarding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51344" cy="40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5605675" y="2907200"/>
            <a:ext cx="334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a specific problem</a:t>
            </a:r>
            <a:endParaRPr b="1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7878" y="675500"/>
            <a:ext cx="1740725" cy="18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193825" y="1871050"/>
            <a:ext cx="369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825" y="1828700"/>
            <a:ext cx="200025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Onboarding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671650" y="1229975"/>
            <a:ext cx="213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no. Nicely.</a:t>
            </a:r>
            <a:endParaRPr b="1"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2706" l="0" r="0" t="2317"/>
          <a:stretch/>
        </p:blipFill>
        <p:spPr>
          <a:xfrm>
            <a:off x="304800" y="387625"/>
            <a:ext cx="5218875" cy="33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5042600" y="2415200"/>
            <a:ext cx="402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Usability- front and centre</a:t>
            </a:r>
            <a:endParaRPr b="1"/>
          </a:p>
        </p:txBody>
      </p:sp>
      <p:pic>
        <p:nvPicPr>
          <p:cNvPr descr="A document with text on it&#10;&#10;AI-generated content may be incorrect." id="117" name="Google Shape;117;p20"/>
          <p:cNvPicPr preferRelativeResize="0"/>
          <p:nvPr/>
        </p:nvPicPr>
        <p:blipFill rotWithShape="1">
          <a:blip r:embed="rId3">
            <a:alphaModFix/>
          </a:blip>
          <a:srcRect b="33137" l="0" r="0" t="0"/>
          <a:stretch/>
        </p:blipFill>
        <p:spPr>
          <a:xfrm>
            <a:off x="152400" y="152400"/>
            <a:ext cx="4537225" cy="37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4763325" y="283275"/>
            <a:ext cx="4301100" cy="1293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</a:rPr>
              <a:t>"Is this faster than Edel?</a:t>
            </a:r>
            <a:r>
              <a:rPr lang="en-GB" sz="3600">
                <a:solidFill>
                  <a:schemeClr val="dk1"/>
                </a:solidFill>
              </a:rPr>
              <a:t>"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150" y="3876250"/>
            <a:ext cx="3813732" cy="10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248975" y="1278750"/>
            <a:ext cx="414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Everybody wants a consultant on their committee</a:t>
            </a:r>
            <a:endParaRPr b="1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00" y="38275"/>
            <a:ext cx="3440575" cy="43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275800" y="4345875"/>
            <a:ext cx="53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5136050" y="305625"/>
            <a:ext cx="369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sets</a:t>
            </a:r>
            <a:endParaRPr b="1"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100" y="115300"/>
            <a:ext cx="4728624" cy="40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b="0" l="0" r="0" t="4003"/>
          <a:stretch/>
        </p:blipFill>
        <p:spPr>
          <a:xfrm>
            <a:off x="4606775" y="1559375"/>
            <a:ext cx="4265649" cy="23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1A9D8769AC64D91B9BEEFA083F657" ma:contentTypeVersion="21" ma:contentTypeDescription="Create a new document." ma:contentTypeScope="" ma:versionID="c758c68d90558db9ba10561d165978f0">
  <xsd:schema xmlns:xsd="http://www.w3.org/2001/XMLSchema" xmlns:xs="http://www.w3.org/2001/XMLSchema" xmlns:p="http://schemas.microsoft.com/office/2006/metadata/properties" xmlns:ns2="c7dd6df9-d5eb-4d36-bef9-35a10bd02389" xmlns:ns3="898fff4b-d565-43dd-992c-a8100af1db3d" targetNamespace="http://schemas.microsoft.com/office/2006/metadata/properties" ma:root="true" ma:fieldsID="f974054ebf9a066c39af54be96c5acee" ns2:_="" ns3:_="">
    <xsd:import namespace="c7dd6df9-d5eb-4d36-bef9-35a10bd02389"/>
    <xsd:import namespace="898fff4b-d565-43dd-992c-a8100af1d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rojectManage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d6df9-d5eb-4d36-bef9-35a10bd02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38ec787-7a9b-4db7-b31a-f65a072b3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Manager" ma:index="24" nillable="true" ma:displayName="Project Manager" ma:format="Dropdown" ma:internalName="ProjectManager">
      <xsd:simpleType>
        <xsd:union memberTypes="dms:Text">
          <xsd:simpleType>
            <xsd:restriction base="dms:Choice">
              <xsd:enumeration value="David Clatworthy"/>
              <xsd:enumeration value="Ritchie Nield"/>
              <xsd:enumeration value="Cerys Butcher"/>
              <xsd:enumeration value="Alister Harding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fff4b-d565-43dd-992c-a8100af1db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642039-a029-4bba-96d8-66bf512d3595}" ma:internalName="TaxCatchAll" ma:showField="CatchAllData" ma:web="898fff4b-d565-43dd-992c-a8100af1db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8fff4b-d565-43dd-992c-a8100af1db3d" xsi:nil="true"/>
    <lcf76f155ced4ddcb4097134ff3c332f xmlns="c7dd6df9-d5eb-4d36-bef9-35a10bd02389">
      <Terms xmlns="http://schemas.microsoft.com/office/infopath/2007/PartnerControls"/>
    </lcf76f155ced4ddcb4097134ff3c332f>
    <ProjectManager xmlns="c7dd6df9-d5eb-4d36-bef9-35a10bd02389" xsi:nil="true"/>
  </documentManagement>
</p:properties>
</file>

<file path=customXml/itemProps1.xml><?xml version="1.0" encoding="utf-8"?>
<ds:datastoreItem xmlns:ds="http://schemas.openxmlformats.org/officeDocument/2006/customXml" ds:itemID="{5D899ACA-087D-4EEE-8521-927313C04B62}"/>
</file>

<file path=customXml/itemProps2.xml><?xml version="1.0" encoding="utf-8"?>
<ds:datastoreItem xmlns:ds="http://schemas.openxmlformats.org/officeDocument/2006/customXml" ds:itemID="{C6310935-DCCF-4E5F-B634-97C77A08AB67}"/>
</file>

<file path=customXml/itemProps3.xml><?xml version="1.0" encoding="utf-8"?>
<ds:datastoreItem xmlns:ds="http://schemas.openxmlformats.org/officeDocument/2006/customXml" ds:itemID="{F058BC3D-7E8E-439E-8E4B-F690CCE7C2E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0x0101003931A9D8769AC64D91B9BEEFA083F657</vt:lpwstr>
  </property>
</Properties>
</file>