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2.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Metadata/LabelInfo.xml" ContentType="application/vnd.ms-office.classificationlabel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147469460" r:id="rId2"/>
    <p:sldId id="2147469482" r:id="rId3"/>
    <p:sldId id="2147469468" r:id="rId4"/>
    <p:sldId id="2147469471" r:id="rId5"/>
    <p:sldId id="2147469481" r:id="rId6"/>
    <p:sldId id="2147469474" r:id="rId7"/>
    <p:sldId id="2147469475" r:id="rId8"/>
    <p:sldId id="2147469472" r:id="rId9"/>
    <p:sldId id="2147469473" r:id="rId10"/>
    <p:sldId id="2147469470" r:id="rId11"/>
    <p:sldId id="2147469476" r:id="rId12"/>
    <p:sldId id="2147469478" r:id="rId13"/>
    <p:sldId id="2147469483" r:id="rId14"/>
    <p:sldId id="2147469480" r:id="rId15"/>
    <p:sldId id="2147469466" r:id="rId16"/>
    <p:sldId id="11834" r:id="rId17"/>
    <p:sldId id="21474694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3DE"/>
    <a:srgbClr val="89357E"/>
    <a:srgbClr val="6F4090"/>
    <a:srgbClr val="1D2541"/>
    <a:srgbClr val="813A8D"/>
    <a:srgbClr val="853063"/>
    <a:srgbClr val="504C96"/>
    <a:srgbClr val="FFFFFF"/>
    <a:srgbClr val="5F4693"/>
    <a:srgbClr val="A44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B84D4E-0EED-4AA2-9B1E-AC8D7CEF9DAC}" v="222" dt="2025-09-23T17:53:53.7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7" autoAdjust="0"/>
    <p:restoredTop sz="93732" autoAdjust="0"/>
  </p:normalViewPr>
  <p:slideViewPr>
    <p:cSldViewPr snapToGrid="0">
      <p:cViewPr varScale="1">
        <p:scale>
          <a:sx n="77" d="100"/>
          <a:sy n="77" d="100"/>
        </p:scale>
        <p:origin x="10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898220-791E-4531-83A7-710D3FA5AEDC}" type="doc">
      <dgm:prSet loTypeId="urn:microsoft.com/office/officeart/2005/8/layout/vList6" loCatId="process" qsTypeId="urn:microsoft.com/office/officeart/2005/8/quickstyle/simple1" qsCatId="simple" csTypeId="urn:microsoft.com/office/officeart/2005/8/colors/colorful4" csCatId="colorful" phldr="1"/>
      <dgm:spPr/>
      <dgm:t>
        <a:bodyPr/>
        <a:lstStyle/>
        <a:p>
          <a:endParaRPr lang="en-US"/>
        </a:p>
      </dgm:t>
    </dgm:pt>
    <dgm:pt modelId="{09BCA8C5-3BA5-412A-9FFB-3290E9283DA1}">
      <dgm:prSet phldrT="[Text]" phldr="0" custT="1"/>
      <dgm:spPr/>
      <dgm:t>
        <a:bodyPr/>
        <a:lstStyle/>
        <a:p>
          <a:r>
            <a:rPr lang="en-US" sz="2000" b="1" dirty="0">
              <a:solidFill>
                <a:schemeClr val="bg2"/>
              </a:solidFill>
              <a:latin typeface="Arial" panose="020B0604020202020204" pitchFamily="34" charset="0"/>
              <a:cs typeface="Arial" panose="020B0604020202020204" pitchFamily="34" charset="0"/>
            </a:rPr>
            <a:t>Clinical Workflow</a:t>
          </a:r>
        </a:p>
        <a:p>
          <a:r>
            <a:rPr lang="en-US" sz="2000" b="1" dirty="0">
              <a:solidFill>
                <a:schemeClr val="bg2"/>
              </a:solidFill>
              <a:latin typeface="Arial" panose="020B0604020202020204" pitchFamily="34" charset="0"/>
              <a:cs typeface="Arial" panose="020B0604020202020204" pitchFamily="34" charset="0"/>
            </a:rPr>
            <a:t>Requirements </a:t>
          </a:r>
        </a:p>
      </dgm:t>
    </dgm:pt>
    <dgm:pt modelId="{E3258B52-2172-4D9F-96A6-8CECBEAE7E14}" type="parTrans" cxnId="{17B60E75-9D9D-4577-9FFE-7094639C6909}">
      <dgm:prSet/>
      <dgm:spPr/>
      <dgm:t>
        <a:bodyPr/>
        <a:lstStyle/>
        <a:p>
          <a:endParaRPr lang="en-US"/>
        </a:p>
      </dgm:t>
    </dgm:pt>
    <dgm:pt modelId="{61308DF0-132F-462E-9176-708763B17079}" type="sibTrans" cxnId="{17B60E75-9D9D-4577-9FFE-7094639C6909}">
      <dgm:prSet/>
      <dgm:spPr/>
      <dgm:t>
        <a:bodyPr/>
        <a:lstStyle/>
        <a:p>
          <a:endParaRPr lang="en-US"/>
        </a:p>
      </dgm:t>
    </dgm:pt>
    <dgm:pt modelId="{697488EA-E977-42CF-97C1-4D90BEF90AFA}">
      <dgm:prSet phldrT="[Text]" phldr="0" custT="1"/>
      <dgm:spPr/>
      <dgm:t>
        <a:bodyPr/>
        <a:lstStyle/>
        <a:p>
          <a:r>
            <a:rPr lang="en-US" sz="1800" dirty="0">
              <a:latin typeface="Arial" panose="020B0604020202020204" pitchFamily="34" charset="0"/>
              <a:cs typeface="Arial" panose="020B0604020202020204" pitchFamily="34" charset="0"/>
            </a:rPr>
            <a:t>Ease of use and user experience </a:t>
          </a:r>
          <a:r>
            <a:rPr lang="en-US" sz="1800" dirty="0">
              <a:latin typeface="Arial" panose="020B0604020202020204" pitchFamily="34" charset="0"/>
              <a:cs typeface="Arial" panose="020B0604020202020204" pitchFamily="34" charset="0"/>
              <a:sym typeface="Wingdings" panose="05000000000000000000" pitchFamily="2" charset="2"/>
            </a:rPr>
            <a:t> </a:t>
          </a:r>
          <a:r>
            <a:rPr lang="en-US" sz="1800" i="1" dirty="0">
              <a:latin typeface="Arial" panose="020B0604020202020204" pitchFamily="34" charset="0"/>
              <a:cs typeface="Arial" panose="020B0604020202020204" pitchFamily="34" charset="0"/>
              <a:sym typeface="Wingdings" panose="05000000000000000000" pitchFamily="2" charset="2"/>
            </a:rPr>
            <a:t>CRITICAL</a:t>
          </a:r>
          <a:endParaRPr lang="en-US" sz="1800" i="1" dirty="0">
            <a:latin typeface="Arial" panose="020B0604020202020204" pitchFamily="34" charset="0"/>
            <a:cs typeface="Arial" panose="020B0604020202020204" pitchFamily="34" charset="0"/>
          </a:endParaRPr>
        </a:p>
      </dgm:t>
    </dgm:pt>
    <dgm:pt modelId="{7B3D59A1-C2C9-4639-9C6F-E956251DF67D}" type="parTrans" cxnId="{4BEAAD92-C081-4BDD-84D2-D6003DF5F6F3}">
      <dgm:prSet/>
      <dgm:spPr/>
      <dgm:t>
        <a:bodyPr/>
        <a:lstStyle/>
        <a:p>
          <a:endParaRPr lang="en-US"/>
        </a:p>
      </dgm:t>
    </dgm:pt>
    <dgm:pt modelId="{CB09859A-A064-43F0-AE0A-DF128C25554B}" type="sibTrans" cxnId="{4BEAAD92-C081-4BDD-84D2-D6003DF5F6F3}">
      <dgm:prSet/>
      <dgm:spPr/>
      <dgm:t>
        <a:bodyPr/>
        <a:lstStyle/>
        <a:p>
          <a:endParaRPr lang="en-US"/>
        </a:p>
      </dgm:t>
    </dgm:pt>
    <dgm:pt modelId="{39A6B4F7-EF0B-4675-9BF6-B68E8A39E13A}">
      <dgm:prSet phldrT="[Text]" phldr="0" custT="1"/>
      <dgm:spPr/>
      <dgm:t>
        <a:bodyPr/>
        <a:lstStyle/>
        <a:p>
          <a:r>
            <a:rPr lang="en-US" sz="1800" dirty="0">
              <a:latin typeface="Arial" panose="020B0604020202020204" pitchFamily="34" charset="0"/>
              <a:cs typeface="Arial" panose="020B0604020202020204" pitchFamily="34" charset="0"/>
            </a:rPr>
            <a:t>Portability and mobility</a:t>
          </a:r>
        </a:p>
      </dgm:t>
    </dgm:pt>
    <dgm:pt modelId="{E6F1D07A-491C-4788-BE94-0C3EA53C46E4}" type="parTrans" cxnId="{AC4AEE84-6E33-4F37-A8FD-C298017AFB8D}">
      <dgm:prSet/>
      <dgm:spPr/>
      <dgm:t>
        <a:bodyPr/>
        <a:lstStyle/>
        <a:p>
          <a:endParaRPr lang="en-US"/>
        </a:p>
      </dgm:t>
    </dgm:pt>
    <dgm:pt modelId="{44BC6216-01A8-4D67-BD06-5C5DC5717736}" type="sibTrans" cxnId="{AC4AEE84-6E33-4F37-A8FD-C298017AFB8D}">
      <dgm:prSet/>
      <dgm:spPr/>
      <dgm:t>
        <a:bodyPr/>
        <a:lstStyle/>
        <a:p>
          <a:endParaRPr lang="en-US"/>
        </a:p>
      </dgm:t>
    </dgm:pt>
    <dgm:pt modelId="{67EC596E-FF0A-4AB8-888D-73D2ECE0E499}">
      <dgm:prSet phldrT="[Text]" phldr="0" custT="1"/>
      <dgm:spPr/>
      <dgm:t>
        <a:bodyPr/>
        <a:lstStyle/>
        <a:p>
          <a:r>
            <a:rPr lang="en-US" sz="2000" b="1" dirty="0">
              <a:solidFill>
                <a:schemeClr val="bg2"/>
              </a:solidFill>
              <a:latin typeface="Arial" panose="020B0604020202020204" pitchFamily="34" charset="0"/>
              <a:cs typeface="Arial" panose="020B0604020202020204" pitchFamily="34" charset="0"/>
            </a:rPr>
            <a:t>Data Integration &amp;  </a:t>
          </a:r>
        </a:p>
        <a:p>
          <a:r>
            <a:rPr lang="en-US" sz="2000" b="1" dirty="0">
              <a:solidFill>
                <a:schemeClr val="bg2"/>
              </a:solidFill>
              <a:latin typeface="Arial" panose="020B0604020202020204" pitchFamily="34" charset="0"/>
              <a:cs typeface="Arial" panose="020B0604020202020204" pitchFamily="34" charset="0"/>
            </a:rPr>
            <a:t>Accessibility</a:t>
          </a:r>
        </a:p>
      </dgm:t>
    </dgm:pt>
    <dgm:pt modelId="{AACA0D2C-F817-4B78-BAFB-33AC96392F76}" type="parTrans" cxnId="{B415F1C0-71BA-45F5-A70D-93C111D1BD1A}">
      <dgm:prSet/>
      <dgm:spPr/>
      <dgm:t>
        <a:bodyPr/>
        <a:lstStyle/>
        <a:p>
          <a:endParaRPr lang="en-US"/>
        </a:p>
      </dgm:t>
    </dgm:pt>
    <dgm:pt modelId="{4723017A-65DD-442E-91B3-2AF24D1D306F}" type="sibTrans" cxnId="{B415F1C0-71BA-45F5-A70D-93C111D1BD1A}">
      <dgm:prSet/>
      <dgm:spPr/>
      <dgm:t>
        <a:bodyPr/>
        <a:lstStyle/>
        <a:p>
          <a:endParaRPr lang="en-US"/>
        </a:p>
      </dgm:t>
    </dgm:pt>
    <dgm:pt modelId="{EE37AEE5-D57E-4D4D-914A-C13C052D6C49}">
      <dgm:prSet phldrT="[Text]" phldr="0" custT="1"/>
      <dgm:spPr/>
      <dgm:t>
        <a:bodyPr/>
        <a:lstStyle/>
        <a:p>
          <a:r>
            <a:rPr lang="en-US" sz="1800" dirty="0">
              <a:latin typeface="Arial" panose="020B0604020202020204" pitchFamily="34" charset="0"/>
              <a:cs typeface="Arial" panose="020B0604020202020204" pitchFamily="34" charset="0"/>
            </a:rPr>
            <a:t>Clinical data access </a:t>
          </a:r>
          <a:r>
            <a:rPr lang="en-US" sz="1800" dirty="0">
              <a:latin typeface="Arial" panose="020B0604020202020204" pitchFamily="34" charset="0"/>
              <a:cs typeface="Arial" panose="020B0604020202020204" pitchFamily="34" charset="0"/>
              <a:sym typeface="Wingdings" panose="05000000000000000000" pitchFamily="2" charset="2"/>
            </a:rPr>
            <a:t> </a:t>
          </a:r>
          <a:r>
            <a:rPr lang="en-US" sz="1800" i="1" dirty="0">
              <a:latin typeface="Arial" panose="020B0604020202020204" pitchFamily="34" charset="0"/>
              <a:cs typeface="Arial" panose="020B0604020202020204" pitchFamily="34" charset="0"/>
              <a:sym typeface="Wingdings" panose="05000000000000000000" pitchFamily="2" charset="2"/>
            </a:rPr>
            <a:t>CRITICAL</a:t>
          </a:r>
          <a:endParaRPr lang="en-US" sz="1800" i="1" dirty="0">
            <a:latin typeface="Arial" panose="020B0604020202020204" pitchFamily="34" charset="0"/>
            <a:cs typeface="Arial" panose="020B0604020202020204" pitchFamily="34" charset="0"/>
          </a:endParaRPr>
        </a:p>
      </dgm:t>
    </dgm:pt>
    <dgm:pt modelId="{DC3CAFDD-FFB1-4D40-832E-9D03AFB8CCCE}" type="parTrans" cxnId="{F37E87F9-5A77-47D8-9FC2-A092FA484C7A}">
      <dgm:prSet/>
      <dgm:spPr/>
      <dgm:t>
        <a:bodyPr/>
        <a:lstStyle/>
        <a:p>
          <a:endParaRPr lang="en-US"/>
        </a:p>
      </dgm:t>
    </dgm:pt>
    <dgm:pt modelId="{E4855F68-D892-4DE0-AB2B-1CCB6B651534}" type="sibTrans" cxnId="{F37E87F9-5A77-47D8-9FC2-A092FA484C7A}">
      <dgm:prSet/>
      <dgm:spPr/>
      <dgm:t>
        <a:bodyPr/>
        <a:lstStyle/>
        <a:p>
          <a:endParaRPr lang="en-US"/>
        </a:p>
      </dgm:t>
    </dgm:pt>
    <dgm:pt modelId="{9787F557-2337-4B80-BBE6-1776B6FB61BC}">
      <dgm:prSet phldrT="[Text]" phldr="0" custT="1"/>
      <dgm:spPr/>
      <dgm:t>
        <a:bodyPr/>
        <a:lstStyle/>
        <a:p>
          <a:r>
            <a:rPr lang="en-US" sz="1800" dirty="0">
              <a:latin typeface="Arial" panose="020B0604020202020204" pitchFamily="34" charset="0"/>
              <a:cs typeface="Arial" panose="020B0604020202020204" pitchFamily="34" charset="0"/>
            </a:rPr>
            <a:t>MEDITECH integration requirements</a:t>
          </a:r>
        </a:p>
      </dgm:t>
    </dgm:pt>
    <dgm:pt modelId="{932CCE30-EB7C-4C3B-A67C-0F74E82F082C}" type="parTrans" cxnId="{C3AC0530-28B3-48EF-845C-DA6F03BAD566}">
      <dgm:prSet/>
      <dgm:spPr/>
      <dgm:t>
        <a:bodyPr/>
        <a:lstStyle/>
        <a:p>
          <a:endParaRPr lang="en-US"/>
        </a:p>
      </dgm:t>
    </dgm:pt>
    <dgm:pt modelId="{1560784D-9D55-4893-A52C-29B086A31478}" type="sibTrans" cxnId="{C3AC0530-28B3-48EF-845C-DA6F03BAD566}">
      <dgm:prSet/>
      <dgm:spPr/>
      <dgm:t>
        <a:bodyPr/>
        <a:lstStyle/>
        <a:p>
          <a:endParaRPr lang="en-US"/>
        </a:p>
      </dgm:t>
    </dgm:pt>
    <dgm:pt modelId="{5C8619D2-F9D8-4665-BF29-B4783758005E}">
      <dgm:prSet phldrT="[Text]" phldr="0" custT="1"/>
      <dgm:spPr/>
      <dgm:t>
        <a:bodyPr/>
        <a:lstStyle/>
        <a:p>
          <a:r>
            <a:rPr lang="en-US" sz="2000" b="1" dirty="0">
              <a:solidFill>
                <a:schemeClr val="bg2"/>
              </a:solidFill>
              <a:latin typeface="Arial" panose="020B0604020202020204" pitchFamily="34" charset="0"/>
              <a:cs typeface="Arial" panose="020B0604020202020204" pitchFamily="34" charset="0"/>
            </a:rPr>
            <a:t>Analytics &amp; </a:t>
          </a:r>
        </a:p>
        <a:p>
          <a:r>
            <a:rPr lang="en-US" sz="2000" b="1" dirty="0">
              <a:solidFill>
                <a:schemeClr val="bg2"/>
              </a:solidFill>
              <a:latin typeface="Arial" panose="020B0604020202020204" pitchFamily="34" charset="0"/>
              <a:cs typeface="Arial" panose="020B0604020202020204" pitchFamily="34" charset="0"/>
            </a:rPr>
            <a:t>Reporting Capabilities</a:t>
          </a:r>
        </a:p>
      </dgm:t>
    </dgm:pt>
    <dgm:pt modelId="{D18A94CB-D7AD-4CA8-995E-A55A95EDD553}" type="parTrans" cxnId="{A4CA782E-B695-428D-9426-DD5D9E7DAA7F}">
      <dgm:prSet/>
      <dgm:spPr/>
      <dgm:t>
        <a:bodyPr/>
        <a:lstStyle/>
        <a:p>
          <a:endParaRPr lang="en-US"/>
        </a:p>
      </dgm:t>
    </dgm:pt>
    <dgm:pt modelId="{E8905BA3-FAEA-4858-97F7-480EAEE4B66A}" type="sibTrans" cxnId="{A4CA782E-B695-428D-9426-DD5D9E7DAA7F}">
      <dgm:prSet/>
      <dgm:spPr/>
      <dgm:t>
        <a:bodyPr/>
        <a:lstStyle/>
        <a:p>
          <a:endParaRPr lang="en-US"/>
        </a:p>
      </dgm:t>
    </dgm:pt>
    <dgm:pt modelId="{9BB32106-1B96-4CBA-9824-271AEFA8992D}">
      <dgm:prSet phldrT="[Text]" phldr="0" custT="1"/>
      <dgm:spPr/>
      <dgm:t>
        <a:bodyPr/>
        <a:lstStyle/>
        <a:p>
          <a:r>
            <a:rPr lang="en-US" sz="1800" dirty="0">
              <a:latin typeface="Arial" panose="020B0604020202020204" pitchFamily="34" charset="0"/>
              <a:cs typeface="Arial" panose="020B0604020202020204" pitchFamily="34" charset="0"/>
            </a:rPr>
            <a:t>Key performance indicators (KPIs)</a:t>
          </a:r>
        </a:p>
      </dgm:t>
    </dgm:pt>
    <dgm:pt modelId="{31A6E0FF-DC08-43DC-BCFA-784AA472DFD9}" type="parTrans" cxnId="{EAC8335E-A833-4814-AB34-252AA7327B2A}">
      <dgm:prSet/>
      <dgm:spPr/>
      <dgm:t>
        <a:bodyPr/>
        <a:lstStyle/>
        <a:p>
          <a:endParaRPr lang="en-US"/>
        </a:p>
      </dgm:t>
    </dgm:pt>
    <dgm:pt modelId="{41F13FEB-D244-44E8-8A25-40895756F1DE}" type="sibTrans" cxnId="{EAC8335E-A833-4814-AB34-252AA7327B2A}">
      <dgm:prSet/>
      <dgm:spPr/>
      <dgm:t>
        <a:bodyPr/>
        <a:lstStyle/>
        <a:p>
          <a:endParaRPr lang="en-US"/>
        </a:p>
      </dgm:t>
    </dgm:pt>
    <dgm:pt modelId="{29DD6AFE-FAF9-466D-A247-50EFC86CB9FF}">
      <dgm:prSet phldrT="[Text]" phldr="0" custT="1"/>
      <dgm:spPr/>
      <dgm:t>
        <a:bodyPr/>
        <a:lstStyle/>
        <a:p>
          <a:r>
            <a:rPr lang="en-US" sz="1800" dirty="0">
              <a:latin typeface="Arial" panose="020B0604020202020204" pitchFamily="34" charset="0"/>
              <a:cs typeface="Arial" panose="020B0604020202020204" pitchFamily="34" charset="0"/>
            </a:rPr>
            <a:t>Quality and safety analytics</a:t>
          </a:r>
        </a:p>
      </dgm:t>
    </dgm:pt>
    <dgm:pt modelId="{72795F1E-6E9A-4258-BBB0-83BF06167AAA}" type="parTrans" cxnId="{2C7A5D11-63B1-4F0E-B25D-26F3F009BABF}">
      <dgm:prSet/>
      <dgm:spPr/>
      <dgm:t>
        <a:bodyPr/>
        <a:lstStyle/>
        <a:p>
          <a:endParaRPr lang="en-US"/>
        </a:p>
      </dgm:t>
    </dgm:pt>
    <dgm:pt modelId="{6EF8E026-EAF3-4B77-8606-79F503F83C73}" type="sibTrans" cxnId="{2C7A5D11-63B1-4F0E-B25D-26F3F009BABF}">
      <dgm:prSet/>
      <dgm:spPr/>
      <dgm:t>
        <a:bodyPr/>
        <a:lstStyle/>
        <a:p>
          <a:endParaRPr lang="en-US"/>
        </a:p>
      </dgm:t>
    </dgm:pt>
    <dgm:pt modelId="{689F9C72-D841-40D3-9AAD-B951CC3BBCB7}">
      <dgm:prSet phldrT="[Text]" phldr="0" custT="1"/>
      <dgm:spPr/>
      <dgm:t>
        <a:bodyPr/>
        <a:lstStyle/>
        <a:p>
          <a:r>
            <a:rPr lang="en-US" sz="2000" b="1" dirty="0">
              <a:solidFill>
                <a:schemeClr val="bg2"/>
              </a:solidFill>
              <a:latin typeface="Arial" panose="020B0604020202020204" pitchFamily="34" charset="0"/>
              <a:cs typeface="Arial" panose="020B0604020202020204" pitchFamily="34" charset="0"/>
            </a:rPr>
            <a:t>Care Team Visibility &amp; Communication</a:t>
          </a:r>
        </a:p>
      </dgm:t>
    </dgm:pt>
    <dgm:pt modelId="{A565EADF-77EE-4DA8-B337-E6EE1D68D7E6}" type="parTrans" cxnId="{1A8C7859-9E57-4780-B99D-57F5C72EC3C9}">
      <dgm:prSet/>
      <dgm:spPr/>
      <dgm:t>
        <a:bodyPr/>
        <a:lstStyle/>
        <a:p>
          <a:endParaRPr lang="en-US"/>
        </a:p>
      </dgm:t>
    </dgm:pt>
    <dgm:pt modelId="{6A0DCDB1-1E5D-4D48-8B7E-BD7F6E0E3694}" type="sibTrans" cxnId="{1A8C7859-9E57-4780-B99D-57F5C72EC3C9}">
      <dgm:prSet/>
      <dgm:spPr/>
      <dgm:t>
        <a:bodyPr/>
        <a:lstStyle/>
        <a:p>
          <a:endParaRPr lang="en-US"/>
        </a:p>
      </dgm:t>
    </dgm:pt>
    <dgm:pt modelId="{2FC7293E-1B5E-4C4E-9FA7-ABE33C915A41}">
      <dgm:prSet custT="1"/>
      <dgm:spPr/>
      <dgm:t>
        <a:bodyPr/>
        <a:lstStyle/>
        <a:p>
          <a:r>
            <a:rPr lang="en-US" sz="1800" dirty="0">
              <a:latin typeface="Arial" panose="020B0604020202020204" pitchFamily="34" charset="0"/>
              <a:cs typeface="Arial" panose="020B0604020202020204" pitchFamily="34" charset="0"/>
            </a:rPr>
            <a:t>Perioperative journey transparency</a:t>
          </a:r>
        </a:p>
      </dgm:t>
    </dgm:pt>
    <dgm:pt modelId="{E098B3AE-A2DC-4574-93BF-14D12725C58A}" type="parTrans" cxnId="{898361EB-FDA6-482A-8349-7E5C75A77151}">
      <dgm:prSet/>
      <dgm:spPr/>
      <dgm:t>
        <a:bodyPr/>
        <a:lstStyle/>
        <a:p>
          <a:endParaRPr lang="en-US"/>
        </a:p>
      </dgm:t>
    </dgm:pt>
    <dgm:pt modelId="{F8D7C4CB-6710-4194-9FA6-0D86556BC1CE}" type="sibTrans" cxnId="{898361EB-FDA6-482A-8349-7E5C75A77151}">
      <dgm:prSet/>
      <dgm:spPr/>
      <dgm:t>
        <a:bodyPr/>
        <a:lstStyle/>
        <a:p>
          <a:endParaRPr lang="en-US"/>
        </a:p>
      </dgm:t>
    </dgm:pt>
    <dgm:pt modelId="{0DA15158-F8F1-47D7-9861-510B60DE3E13}" type="pres">
      <dgm:prSet presAssocID="{4E898220-791E-4531-83A7-710D3FA5AEDC}" presName="Name0" presStyleCnt="0">
        <dgm:presLayoutVars>
          <dgm:dir/>
          <dgm:animLvl val="lvl"/>
          <dgm:resizeHandles/>
        </dgm:presLayoutVars>
      </dgm:prSet>
      <dgm:spPr/>
    </dgm:pt>
    <dgm:pt modelId="{C63B7534-8614-4674-905A-F66741123DA9}" type="pres">
      <dgm:prSet presAssocID="{09BCA8C5-3BA5-412A-9FFB-3290E9283DA1}" presName="linNode" presStyleCnt="0"/>
      <dgm:spPr/>
    </dgm:pt>
    <dgm:pt modelId="{688C8F0D-F897-43C1-9951-F32C3B58AEDE}" type="pres">
      <dgm:prSet presAssocID="{09BCA8C5-3BA5-412A-9FFB-3290E9283DA1}" presName="parentShp" presStyleLbl="node1" presStyleIdx="0" presStyleCnt="4">
        <dgm:presLayoutVars>
          <dgm:bulletEnabled val="1"/>
        </dgm:presLayoutVars>
      </dgm:prSet>
      <dgm:spPr/>
    </dgm:pt>
    <dgm:pt modelId="{92C4147C-AAEE-45AD-B474-C1703D7C9245}" type="pres">
      <dgm:prSet presAssocID="{09BCA8C5-3BA5-412A-9FFB-3290E9283DA1}" presName="childShp" presStyleLbl="bgAccFollowNode1" presStyleIdx="0" presStyleCnt="4">
        <dgm:presLayoutVars>
          <dgm:bulletEnabled val="1"/>
        </dgm:presLayoutVars>
      </dgm:prSet>
      <dgm:spPr/>
    </dgm:pt>
    <dgm:pt modelId="{6558A052-F020-4FA3-9406-6ACC1AB29B06}" type="pres">
      <dgm:prSet presAssocID="{61308DF0-132F-462E-9176-708763B17079}" presName="spacing" presStyleCnt="0"/>
      <dgm:spPr/>
    </dgm:pt>
    <dgm:pt modelId="{88D69E3A-9B3C-49E6-90F5-C70351C9FFD3}" type="pres">
      <dgm:prSet presAssocID="{67EC596E-FF0A-4AB8-888D-73D2ECE0E499}" presName="linNode" presStyleCnt="0"/>
      <dgm:spPr/>
    </dgm:pt>
    <dgm:pt modelId="{38812DD3-C613-4DBF-A76C-25083F42027B}" type="pres">
      <dgm:prSet presAssocID="{67EC596E-FF0A-4AB8-888D-73D2ECE0E499}" presName="parentShp" presStyleLbl="node1" presStyleIdx="1" presStyleCnt="4">
        <dgm:presLayoutVars>
          <dgm:bulletEnabled val="1"/>
        </dgm:presLayoutVars>
      </dgm:prSet>
      <dgm:spPr/>
    </dgm:pt>
    <dgm:pt modelId="{FED76221-5239-42E4-919B-1FDA1418437C}" type="pres">
      <dgm:prSet presAssocID="{67EC596E-FF0A-4AB8-888D-73D2ECE0E499}" presName="childShp" presStyleLbl="bgAccFollowNode1" presStyleIdx="1" presStyleCnt="4">
        <dgm:presLayoutVars>
          <dgm:bulletEnabled val="1"/>
        </dgm:presLayoutVars>
      </dgm:prSet>
      <dgm:spPr/>
    </dgm:pt>
    <dgm:pt modelId="{5AB8DBCF-10FC-4B56-907D-E201B7DE56D6}" type="pres">
      <dgm:prSet presAssocID="{4723017A-65DD-442E-91B3-2AF24D1D306F}" presName="spacing" presStyleCnt="0"/>
      <dgm:spPr/>
    </dgm:pt>
    <dgm:pt modelId="{28A1E131-9E44-4EFF-BF58-AE298582DDD4}" type="pres">
      <dgm:prSet presAssocID="{5C8619D2-F9D8-4665-BF29-B4783758005E}" presName="linNode" presStyleCnt="0"/>
      <dgm:spPr/>
    </dgm:pt>
    <dgm:pt modelId="{9BC659F1-B657-4013-952B-B26A18339EA4}" type="pres">
      <dgm:prSet presAssocID="{5C8619D2-F9D8-4665-BF29-B4783758005E}" presName="parentShp" presStyleLbl="node1" presStyleIdx="2" presStyleCnt="4">
        <dgm:presLayoutVars>
          <dgm:bulletEnabled val="1"/>
        </dgm:presLayoutVars>
      </dgm:prSet>
      <dgm:spPr/>
    </dgm:pt>
    <dgm:pt modelId="{48EB4F45-189B-4244-9643-3AA0DCD542DB}" type="pres">
      <dgm:prSet presAssocID="{5C8619D2-F9D8-4665-BF29-B4783758005E}" presName="childShp" presStyleLbl="bgAccFollowNode1" presStyleIdx="2" presStyleCnt="4">
        <dgm:presLayoutVars>
          <dgm:bulletEnabled val="1"/>
        </dgm:presLayoutVars>
      </dgm:prSet>
      <dgm:spPr/>
    </dgm:pt>
    <dgm:pt modelId="{67D01746-3C36-4B17-8EAA-70C5A9517C51}" type="pres">
      <dgm:prSet presAssocID="{E8905BA3-FAEA-4858-97F7-480EAEE4B66A}" presName="spacing" presStyleCnt="0"/>
      <dgm:spPr/>
    </dgm:pt>
    <dgm:pt modelId="{765EC3DE-15D1-4AA0-8461-1B8AD6884B01}" type="pres">
      <dgm:prSet presAssocID="{689F9C72-D841-40D3-9AAD-B951CC3BBCB7}" presName="linNode" presStyleCnt="0"/>
      <dgm:spPr/>
    </dgm:pt>
    <dgm:pt modelId="{2FEE98C1-6142-41AF-BA0E-6E3ACFC6F3BA}" type="pres">
      <dgm:prSet presAssocID="{689F9C72-D841-40D3-9AAD-B951CC3BBCB7}" presName="parentShp" presStyleLbl="node1" presStyleIdx="3" presStyleCnt="4">
        <dgm:presLayoutVars>
          <dgm:bulletEnabled val="1"/>
        </dgm:presLayoutVars>
      </dgm:prSet>
      <dgm:spPr/>
    </dgm:pt>
    <dgm:pt modelId="{77769602-5FF2-406A-B31A-0BC5D1330C17}" type="pres">
      <dgm:prSet presAssocID="{689F9C72-D841-40D3-9AAD-B951CC3BBCB7}" presName="childShp" presStyleLbl="bgAccFollowNode1" presStyleIdx="3" presStyleCnt="4">
        <dgm:presLayoutVars>
          <dgm:bulletEnabled val="1"/>
        </dgm:presLayoutVars>
      </dgm:prSet>
      <dgm:spPr/>
    </dgm:pt>
  </dgm:ptLst>
  <dgm:cxnLst>
    <dgm:cxn modelId="{534E1008-B017-4A29-B944-5E2516675C4B}" type="presOf" srcId="{9BB32106-1B96-4CBA-9824-271AEFA8992D}" destId="{48EB4F45-189B-4244-9643-3AA0DCD542DB}" srcOrd="0" destOrd="0" presId="urn:microsoft.com/office/officeart/2005/8/layout/vList6"/>
    <dgm:cxn modelId="{2C7A5D11-63B1-4F0E-B25D-26F3F009BABF}" srcId="{5C8619D2-F9D8-4665-BF29-B4783758005E}" destId="{29DD6AFE-FAF9-466D-A247-50EFC86CB9FF}" srcOrd="1" destOrd="0" parTransId="{72795F1E-6E9A-4258-BBB0-83BF06167AAA}" sibTransId="{6EF8E026-EAF3-4B77-8606-79F503F83C73}"/>
    <dgm:cxn modelId="{7AA7EB1D-2E8E-49B9-AEBC-FB0BD48DCA5A}" type="presOf" srcId="{67EC596E-FF0A-4AB8-888D-73D2ECE0E499}" destId="{38812DD3-C613-4DBF-A76C-25083F42027B}" srcOrd="0" destOrd="0" presId="urn:microsoft.com/office/officeart/2005/8/layout/vList6"/>
    <dgm:cxn modelId="{A4CA782E-B695-428D-9426-DD5D9E7DAA7F}" srcId="{4E898220-791E-4531-83A7-710D3FA5AEDC}" destId="{5C8619D2-F9D8-4665-BF29-B4783758005E}" srcOrd="2" destOrd="0" parTransId="{D18A94CB-D7AD-4CA8-995E-A55A95EDD553}" sibTransId="{E8905BA3-FAEA-4858-97F7-480EAEE4B66A}"/>
    <dgm:cxn modelId="{C3AC0530-28B3-48EF-845C-DA6F03BAD566}" srcId="{67EC596E-FF0A-4AB8-888D-73D2ECE0E499}" destId="{9787F557-2337-4B80-BBE6-1776B6FB61BC}" srcOrd="1" destOrd="0" parTransId="{932CCE30-EB7C-4C3B-A67C-0F74E82F082C}" sibTransId="{1560784D-9D55-4893-A52C-29B086A31478}"/>
    <dgm:cxn modelId="{D363395B-3FC5-41CC-8F62-36B1C9F54ECE}" type="presOf" srcId="{39A6B4F7-EF0B-4675-9BF6-B68E8A39E13A}" destId="{92C4147C-AAEE-45AD-B474-C1703D7C9245}" srcOrd="0" destOrd="1" presId="urn:microsoft.com/office/officeart/2005/8/layout/vList6"/>
    <dgm:cxn modelId="{EAC8335E-A833-4814-AB34-252AA7327B2A}" srcId="{5C8619D2-F9D8-4665-BF29-B4783758005E}" destId="{9BB32106-1B96-4CBA-9824-271AEFA8992D}" srcOrd="0" destOrd="0" parTransId="{31A6E0FF-DC08-43DC-BCFA-784AA472DFD9}" sibTransId="{41F13FEB-D244-44E8-8A25-40895756F1DE}"/>
    <dgm:cxn modelId="{5FC43E6D-804F-4899-B180-3993A634AD9F}" type="presOf" srcId="{EE37AEE5-D57E-4D4D-914A-C13C052D6C49}" destId="{FED76221-5239-42E4-919B-1FDA1418437C}" srcOrd="0" destOrd="0" presId="urn:microsoft.com/office/officeart/2005/8/layout/vList6"/>
    <dgm:cxn modelId="{17B60E75-9D9D-4577-9FFE-7094639C6909}" srcId="{4E898220-791E-4531-83A7-710D3FA5AEDC}" destId="{09BCA8C5-3BA5-412A-9FFB-3290E9283DA1}" srcOrd="0" destOrd="0" parTransId="{E3258B52-2172-4D9F-96A6-8CECBEAE7E14}" sibTransId="{61308DF0-132F-462E-9176-708763B17079}"/>
    <dgm:cxn modelId="{1A8C7859-9E57-4780-B99D-57F5C72EC3C9}" srcId="{4E898220-791E-4531-83A7-710D3FA5AEDC}" destId="{689F9C72-D841-40D3-9AAD-B951CC3BBCB7}" srcOrd="3" destOrd="0" parTransId="{A565EADF-77EE-4DA8-B337-E6EE1D68D7E6}" sibTransId="{6A0DCDB1-1E5D-4D48-8B7E-BD7F6E0E3694}"/>
    <dgm:cxn modelId="{408C727B-5B29-4D64-B373-0776B164A437}" type="presOf" srcId="{697488EA-E977-42CF-97C1-4D90BEF90AFA}" destId="{92C4147C-AAEE-45AD-B474-C1703D7C9245}" srcOrd="0" destOrd="0" presId="urn:microsoft.com/office/officeart/2005/8/layout/vList6"/>
    <dgm:cxn modelId="{AC4AEE84-6E33-4F37-A8FD-C298017AFB8D}" srcId="{09BCA8C5-3BA5-412A-9FFB-3290E9283DA1}" destId="{39A6B4F7-EF0B-4675-9BF6-B68E8A39E13A}" srcOrd="1" destOrd="0" parTransId="{E6F1D07A-491C-4788-BE94-0C3EA53C46E4}" sibTransId="{44BC6216-01A8-4D67-BD06-5C5DC5717736}"/>
    <dgm:cxn modelId="{DC997A86-CC78-4B42-87F7-93AA9607CDFB}" type="presOf" srcId="{5C8619D2-F9D8-4665-BF29-B4783758005E}" destId="{9BC659F1-B657-4013-952B-B26A18339EA4}" srcOrd="0" destOrd="0" presId="urn:microsoft.com/office/officeart/2005/8/layout/vList6"/>
    <dgm:cxn modelId="{4C293791-E84D-461E-8CD3-A4DD08955E23}" type="presOf" srcId="{09BCA8C5-3BA5-412A-9FFB-3290E9283DA1}" destId="{688C8F0D-F897-43C1-9951-F32C3B58AEDE}" srcOrd="0" destOrd="0" presId="urn:microsoft.com/office/officeart/2005/8/layout/vList6"/>
    <dgm:cxn modelId="{4BEAAD92-C081-4BDD-84D2-D6003DF5F6F3}" srcId="{09BCA8C5-3BA5-412A-9FFB-3290E9283DA1}" destId="{697488EA-E977-42CF-97C1-4D90BEF90AFA}" srcOrd="0" destOrd="0" parTransId="{7B3D59A1-C2C9-4639-9C6F-E956251DF67D}" sibTransId="{CB09859A-A064-43F0-AE0A-DF128C25554B}"/>
    <dgm:cxn modelId="{869101AF-3B11-4993-A55D-9C1804B01EE5}" type="presOf" srcId="{29DD6AFE-FAF9-466D-A247-50EFC86CB9FF}" destId="{48EB4F45-189B-4244-9643-3AA0DCD542DB}" srcOrd="0" destOrd="1" presId="urn:microsoft.com/office/officeart/2005/8/layout/vList6"/>
    <dgm:cxn modelId="{CDA368B1-6CD1-4AFC-AA9D-909E6B258F9F}" type="presOf" srcId="{4E898220-791E-4531-83A7-710D3FA5AEDC}" destId="{0DA15158-F8F1-47D7-9861-510B60DE3E13}" srcOrd="0" destOrd="0" presId="urn:microsoft.com/office/officeart/2005/8/layout/vList6"/>
    <dgm:cxn modelId="{4CE19AB7-9DB8-40C3-A1A3-C4C080DABAC9}" type="presOf" srcId="{689F9C72-D841-40D3-9AAD-B951CC3BBCB7}" destId="{2FEE98C1-6142-41AF-BA0E-6E3ACFC6F3BA}" srcOrd="0" destOrd="0" presId="urn:microsoft.com/office/officeart/2005/8/layout/vList6"/>
    <dgm:cxn modelId="{B415F1C0-71BA-45F5-A70D-93C111D1BD1A}" srcId="{4E898220-791E-4531-83A7-710D3FA5AEDC}" destId="{67EC596E-FF0A-4AB8-888D-73D2ECE0E499}" srcOrd="1" destOrd="0" parTransId="{AACA0D2C-F817-4B78-BAFB-33AC96392F76}" sibTransId="{4723017A-65DD-442E-91B3-2AF24D1D306F}"/>
    <dgm:cxn modelId="{7D3DB9CC-273B-4489-8AA7-610592D081FD}" type="presOf" srcId="{2FC7293E-1B5E-4C4E-9FA7-ABE33C915A41}" destId="{77769602-5FF2-406A-B31A-0BC5D1330C17}" srcOrd="0" destOrd="0" presId="urn:microsoft.com/office/officeart/2005/8/layout/vList6"/>
    <dgm:cxn modelId="{898361EB-FDA6-482A-8349-7E5C75A77151}" srcId="{689F9C72-D841-40D3-9AAD-B951CC3BBCB7}" destId="{2FC7293E-1B5E-4C4E-9FA7-ABE33C915A41}" srcOrd="0" destOrd="0" parTransId="{E098B3AE-A2DC-4574-93BF-14D12725C58A}" sibTransId="{F8D7C4CB-6710-4194-9FA6-0D86556BC1CE}"/>
    <dgm:cxn modelId="{CAF1E4F2-A7FB-4D1D-8A54-865A1BF7558E}" type="presOf" srcId="{9787F557-2337-4B80-BBE6-1776B6FB61BC}" destId="{FED76221-5239-42E4-919B-1FDA1418437C}" srcOrd="0" destOrd="1" presId="urn:microsoft.com/office/officeart/2005/8/layout/vList6"/>
    <dgm:cxn modelId="{F37E87F9-5A77-47D8-9FC2-A092FA484C7A}" srcId="{67EC596E-FF0A-4AB8-888D-73D2ECE0E499}" destId="{EE37AEE5-D57E-4D4D-914A-C13C052D6C49}" srcOrd="0" destOrd="0" parTransId="{DC3CAFDD-FFB1-4D40-832E-9D03AFB8CCCE}" sibTransId="{E4855F68-D892-4DE0-AB2B-1CCB6B651534}"/>
    <dgm:cxn modelId="{D64E7B5A-8B96-4DD7-8C50-B1DEFF398E70}" type="presParOf" srcId="{0DA15158-F8F1-47D7-9861-510B60DE3E13}" destId="{C63B7534-8614-4674-905A-F66741123DA9}" srcOrd="0" destOrd="0" presId="urn:microsoft.com/office/officeart/2005/8/layout/vList6"/>
    <dgm:cxn modelId="{875D75C9-E97A-47B6-BC54-B25C3AFDF7E5}" type="presParOf" srcId="{C63B7534-8614-4674-905A-F66741123DA9}" destId="{688C8F0D-F897-43C1-9951-F32C3B58AEDE}" srcOrd="0" destOrd="0" presId="urn:microsoft.com/office/officeart/2005/8/layout/vList6"/>
    <dgm:cxn modelId="{655AB5E7-41E0-42CC-8B1B-CE76E86116AF}" type="presParOf" srcId="{C63B7534-8614-4674-905A-F66741123DA9}" destId="{92C4147C-AAEE-45AD-B474-C1703D7C9245}" srcOrd="1" destOrd="0" presId="urn:microsoft.com/office/officeart/2005/8/layout/vList6"/>
    <dgm:cxn modelId="{22FACB95-9031-4942-8BB8-87C487024BF8}" type="presParOf" srcId="{0DA15158-F8F1-47D7-9861-510B60DE3E13}" destId="{6558A052-F020-4FA3-9406-6ACC1AB29B06}" srcOrd="1" destOrd="0" presId="urn:microsoft.com/office/officeart/2005/8/layout/vList6"/>
    <dgm:cxn modelId="{3E82587B-FC78-4A5A-89E6-C661BAB6BD71}" type="presParOf" srcId="{0DA15158-F8F1-47D7-9861-510B60DE3E13}" destId="{88D69E3A-9B3C-49E6-90F5-C70351C9FFD3}" srcOrd="2" destOrd="0" presId="urn:microsoft.com/office/officeart/2005/8/layout/vList6"/>
    <dgm:cxn modelId="{47129F30-6394-471D-BB05-6D8656F85791}" type="presParOf" srcId="{88D69E3A-9B3C-49E6-90F5-C70351C9FFD3}" destId="{38812DD3-C613-4DBF-A76C-25083F42027B}" srcOrd="0" destOrd="0" presId="urn:microsoft.com/office/officeart/2005/8/layout/vList6"/>
    <dgm:cxn modelId="{60114B72-9036-4BEC-8382-17D022DE7700}" type="presParOf" srcId="{88D69E3A-9B3C-49E6-90F5-C70351C9FFD3}" destId="{FED76221-5239-42E4-919B-1FDA1418437C}" srcOrd="1" destOrd="0" presId="urn:microsoft.com/office/officeart/2005/8/layout/vList6"/>
    <dgm:cxn modelId="{B5DA60C7-C278-49DB-B8EC-3D33BBD31E26}" type="presParOf" srcId="{0DA15158-F8F1-47D7-9861-510B60DE3E13}" destId="{5AB8DBCF-10FC-4B56-907D-E201B7DE56D6}" srcOrd="3" destOrd="0" presId="urn:microsoft.com/office/officeart/2005/8/layout/vList6"/>
    <dgm:cxn modelId="{8627FA3F-1920-48A2-BA80-C205D4E7402C}" type="presParOf" srcId="{0DA15158-F8F1-47D7-9861-510B60DE3E13}" destId="{28A1E131-9E44-4EFF-BF58-AE298582DDD4}" srcOrd="4" destOrd="0" presId="urn:microsoft.com/office/officeart/2005/8/layout/vList6"/>
    <dgm:cxn modelId="{0D4D0491-A247-4487-8978-4DECF64B3CD2}" type="presParOf" srcId="{28A1E131-9E44-4EFF-BF58-AE298582DDD4}" destId="{9BC659F1-B657-4013-952B-B26A18339EA4}" srcOrd="0" destOrd="0" presId="urn:microsoft.com/office/officeart/2005/8/layout/vList6"/>
    <dgm:cxn modelId="{1D337370-524E-43D1-8461-99C873FB4C21}" type="presParOf" srcId="{28A1E131-9E44-4EFF-BF58-AE298582DDD4}" destId="{48EB4F45-189B-4244-9643-3AA0DCD542DB}" srcOrd="1" destOrd="0" presId="urn:microsoft.com/office/officeart/2005/8/layout/vList6"/>
    <dgm:cxn modelId="{6D075322-DC51-4EC1-B947-A723B50EE43D}" type="presParOf" srcId="{0DA15158-F8F1-47D7-9861-510B60DE3E13}" destId="{67D01746-3C36-4B17-8EAA-70C5A9517C51}" srcOrd="5" destOrd="0" presId="urn:microsoft.com/office/officeart/2005/8/layout/vList6"/>
    <dgm:cxn modelId="{0F27976B-263F-42F4-B80A-E6EC72FDFEB6}" type="presParOf" srcId="{0DA15158-F8F1-47D7-9861-510B60DE3E13}" destId="{765EC3DE-15D1-4AA0-8461-1B8AD6884B01}" srcOrd="6" destOrd="0" presId="urn:microsoft.com/office/officeart/2005/8/layout/vList6"/>
    <dgm:cxn modelId="{1661347A-3365-4876-9876-5DB509EC99C4}" type="presParOf" srcId="{765EC3DE-15D1-4AA0-8461-1B8AD6884B01}" destId="{2FEE98C1-6142-41AF-BA0E-6E3ACFC6F3BA}" srcOrd="0" destOrd="0" presId="urn:microsoft.com/office/officeart/2005/8/layout/vList6"/>
    <dgm:cxn modelId="{1A40BFA4-9E51-4614-BEF8-6F3C3CB900F5}" type="presParOf" srcId="{765EC3DE-15D1-4AA0-8461-1B8AD6884B01}" destId="{77769602-5FF2-406A-B31A-0BC5D1330C1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B7B577-2E34-4FA2-82E2-36D84C5B636F}"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D1485756-0120-4AFB-B098-8C046F7A5E79}">
      <dgm:prSet phldrT="[Text]" phldr="0" custT="1"/>
      <dgm:spPr/>
      <dgm:t>
        <a:bodyPr/>
        <a:lstStyle/>
        <a:p>
          <a:r>
            <a:rPr lang="en-US" sz="2000" b="1" dirty="0">
              <a:solidFill>
                <a:schemeClr val="bg2"/>
              </a:solidFill>
              <a:latin typeface="Arial" panose="020B0604020202020204" pitchFamily="34" charset="0"/>
              <a:cs typeface="Arial" panose="020B0604020202020204" pitchFamily="34" charset="0"/>
            </a:rPr>
            <a:t>Patient</a:t>
          </a:r>
        </a:p>
        <a:p>
          <a:r>
            <a:rPr lang="en-US" sz="2000" b="1" dirty="0">
              <a:solidFill>
                <a:schemeClr val="bg2"/>
              </a:solidFill>
              <a:latin typeface="Arial" panose="020B0604020202020204" pitchFamily="34" charset="0"/>
              <a:cs typeface="Arial" panose="020B0604020202020204" pitchFamily="34" charset="0"/>
            </a:rPr>
            <a:t>Safety</a:t>
          </a:r>
        </a:p>
      </dgm:t>
    </dgm:pt>
    <dgm:pt modelId="{8463C67F-8B7B-4E94-9709-32F3869402C6}" type="parTrans" cxnId="{6A76C2AC-72F1-41B1-A870-5E5F8C611523}">
      <dgm:prSet/>
      <dgm:spPr/>
      <dgm:t>
        <a:bodyPr/>
        <a:lstStyle/>
        <a:p>
          <a:endParaRPr lang="en-US">
            <a:latin typeface="Arial" panose="020B0604020202020204" pitchFamily="34" charset="0"/>
            <a:cs typeface="Arial" panose="020B0604020202020204" pitchFamily="34" charset="0"/>
          </a:endParaRPr>
        </a:p>
      </dgm:t>
    </dgm:pt>
    <dgm:pt modelId="{5CC55FAB-7B17-4705-BD80-2C8F4A08AB8F}" type="sibTrans" cxnId="{6A76C2AC-72F1-41B1-A870-5E5F8C611523}">
      <dgm:prSet/>
      <dgm:spPr/>
      <dgm:t>
        <a:bodyPr/>
        <a:lstStyle/>
        <a:p>
          <a:endParaRPr lang="en-US">
            <a:latin typeface="Arial" panose="020B0604020202020204" pitchFamily="34" charset="0"/>
            <a:cs typeface="Arial" panose="020B0604020202020204" pitchFamily="34" charset="0"/>
          </a:endParaRPr>
        </a:p>
      </dgm:t>
    </dgm:pt>
    <dgm:pt modelId="{9C2EAA9E-F80D-47CC-AA39-2BA7399322BE}">
      <dgm:prSet phldrT="[Text]" custT="1"/>
      <dgm:spPr/>
      <dgm:t>
        <a:bodyPr/>
        <a:lstStyle/>
        <a:p>
          <a:pPr>
            <a:spcAft>
              <a:spcPts val="600"/>
            </a:spcAft>
          </a:pPr>
          <a:r>
            <a:rPr kumimoji="0" lang="en-US" altLang="en-US" sz="1600" i="0" u="none" strike="noStrike" cap="none" normalizeH="0" baseline="0" dirty="0">
              <a:ln>
                <a:noFill/>
              </a:ln>
              <a:effectLst/>
              <a:latin typeface="Arial" panose="020B0604020202020204" pitchFamily="34" charset="0"/>
              <a:cs typeface="Arial" panose="020B0604020202020204" pitchFamily="34" charset="0"/>
            </a:rPr>
            <a:t>Improved Trend </a:t>
          </a:r>
          <a:r>
            <a:rPr kumimoji="0" lang="en-US" altLang="en-US" sz="1600" i="0" u="none" strike="noStrike" cap="none" normalizeH="0" baseline="0" dirty="0" err="1">
              <a:ln>
                <a:noFill/>
              </a:ln>
              <a:effectLst/>
              <a:latin typeface="Arial" panose="020B0604020202020204" pitchFamily="34" charset="0"/>
              <a:cs typeface="Arial" panose="020B0604020202020204" pitchFamily="34" charset="0"/>
            </a:rPr>
            <a:t>Visualisation</a:t>
          </a:r>
          <a:r>
            <a:rPr kumimoji="0" lang="en-US" altLang="en-US" sz="1600" i="0" u="none" strike="noStrike" cap="none" normalizeH="0" baseline="0" dirty="0">
              <a:ln>
                <a:noFill/>
              </a:ln>
              <a:effectLst/>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dgm:t>
    </dgm:pt>
    <dgm:pt modelId="{6AE51A44-CE05-4863-A1E3-283E6E7DB28D}" type="parTrans" cxnId="{A5C1870F-6849-48E2-8B4E-D08EA1845D1F}">
      <dgm:prSet/>
      <dgm:spPr/>
      <dgm:t>
        <a:bodyPr/>
        <a:lstStyle/>
        <a:p>
          <a:endParaRPr lang="en-US">
            <a:latin typeface="Arial" panose="020B0604020202020204" pitchFamily="34" charset="0"/>
            <a:cs typeface="Arial" panose="020B0604020202020204" pitchFamily="34" charset="0"/>
          </a:endParaRPr>
        </a:p>
      </dgm:t>
    </dgm:pt>
    <dgm:pt modelId="{38A0F3C0-311E-4FEF-8A60-48F1EA07E3A8}" type="sibTrans" cxnId="{A5C1870F-6849-48E2-8B4E-D08EA1845D1F}">
      <dgm:prSet/>
      <dgm:spPr/>
      <dgm:t>
        <a:bodyPr/>
        <a:lstStyle/>
        <a:p>
          <a:endParaRPr lang="en-US">
            <a:latin typeface="Arial" panose="020B0604020202020204" pitchFamily="34" charset="0"/>
            <a:cs typeface="Arial" panose="020B0604020202020204" pitchFamily="34" charset="0"/>
          </a:endParaRPr>
        </a:p>
      </dgm:t>
    </dgm:pt>
    <dgm:pt modelId="{C6FA7ECD-B981-48E3-862A-A5B03C30392C}">
      <dgm:prSet phldrT="[Text]" phldr="0" custT="1"/>
      <dgm:spPr/>
      <dgm:t>
        <a:bodyPr/>
        <a:lstStyle/>
        <a:p>
          <a:r>
            <a:rPr lang="en-US" sz="2000" b="1" dirty="0">
              <a:solidFill>
                <a:schemeClr val="bg2"/>
              </a:solidFill>
              <a:latin typeface="Arial" panose="020B0604020202020204" pitchFamily="34" charset="0"/>
              <a:cs typeface="Arial" panose="020B0604020202020204" pitchFamily="34" charset="0"/>
            </a:rPr>
            <a:t>Documentation Improvement</a:t>
          </a:r>
        </a:p>
      </dgm:t>
    </dgm:pt>
    <dgm:pt modelId="{78467E6D-B212-4538-B3A2-82972F94F1D0}" type="parTrans" cxnId="{C7755192-62F3-4D9F-AF17-DA9C0AD52E36}">
      <dgm:prSet/>
      <dgm:spPr/>
      <dgm:t>
        <a:bodyPr/>
        <a:lstStyle/>
        <a:p>
          <a:endParaRPr lang="en-US">
            <a:latin typeface="Arial" panose="020B0604020202020204" pitchFamily="34" charset="0"/>
            <a:cs typeface="Arial" panose="020B0604020202020204" pitchFamily="34" charset="0"/>
          </a:endParaRPr>
        </a:p>
      </dgm:t>
    </dgm:pt>
    <dgm:pt modelId="{BBC7D13B-B7D2-470C-BCF5-86D63D31F807}" type="sibTrans" cxnId="{C7755192-62F3-4D9F-AF17-DA9C0AD52E36}">
      <dgm:prSet/>
      <dgm:spPr/>
      <dgm:t>
        <a:bodyPr/>
        <a:lstStyle/>
        <a:p>
          <a:endParaRPr lang="en-US">
            <a:latin typeface="Arial" panose="020B0604020202020204" pitchFamily="34" charset="0"/>
            <a:cs typeface="Arial" panose="020B0604020202020204" pitchFamily="34" charset="0"/>
          </a:endParaRPr>
        </a:p>
      </dgm:t>
    </dgm:pt>
    <dgm:pt modelId="{C3D86BF5-F95D-4FD2-BB23-953E0649B590}">
      <dgm:prSet phldrT="[Text]" custT="1"/>
      <dgm:spPr/>
      <dgm:t>
        <a:bodyPr/>
        <a:lstStyle/>
        <a:p>
          <a:pPr>
            <a:spcAft>
              <a:spcPts val="600"/>
            </a:spcAft>
          </a:pPr>
          <a:r>
            <a:rPr kumimoji="0" lang="en-US" altLang="en-US" sz="1600" i="0" u="none" strike="noStrike" cap="none" normalizeH="0" baseline="0" dirty="0">
              <a:ln>
                <a:noFill/>
              </a:ln>
              <a:effectLst/>
              <a:latin typeface="Arial" panose="020B0604020202020204" pitchFamily="34" charset="0"/>
              <a:cs typeface="Arial" panose="020B0604020202020204" pitchFamily="34" charset="0"/>
            </a:rPr>
            <a:t>Enhanced Documentation Quality</a:t>
          </a:r>
          <a:endParaRPr lang="en-US" sz="1600" dirty="0">
            <a:latin typeface="Arial" panose="020B0604020202020204" pitchFamily="34" charset="0"/>
            <a:cs typeface="Arial" panose="020B0604020202020204" pitchFamily="34" charset="0"/>
          </a:endParaRPr>
        </a:p>
      </dgm:t>
    </dgm:pt>
    <dgm:pt modelId="{06F44648-56E8-483D-A0AC-E1233A2D777C}" type="parTrans" cxnId="{53EDF638-06B0-47B4-AF74-6F49A5799AB6}">
      <dgm:prSet/>
      <dgm:spPr/>
      <dgm:t>
        <a:bodyPr/>
        <a:lstStyle/>
        <a:p>
          <a:endParaRPr lang="en-US">
            <a:latin typeface="Arial" panose="020B0604020202020204" pitchFamily="34" charset="0"/>
            <a:cs typeface="Arial" panose="020B0604020202020204" pitchFamily="34" charset="0"/>
          </a:endParaRPr>
        </a:p>
      </dgm:t>
    </dgm:pt>
    <dgm:pt modelId="{C073275A-E5EA-4E9B-8CB8-E5F663EBCB8A}" type="sibTrans" cxnId="{53EDF638-06B0-47B4-AF74-6F49A5799AB6}">
      <dgm:prSet/>
      <dgm:spPr/>
      <dgm:t>
        <a:bodyPr/>
        <a:lstStyle/>
        <a:p>
          <a:endParaRPr lang="en-US">
            <a:latin typeface="Arial" panose="020B0604020202020204" pitchFamily="34" charset="0"/>
            <a:cs typeface="Arial" panose="020B0604020202020204" pitchFamily="34" charset="0"/>
          </a:endParaRPr>
        </a:p>
      </dgm:t>
    </dgm:pt>
    <dgm:pt modelId="{366D39FD-6467-4929-A9BE-6C1832E16613}">
      <dgm:prSet phldrT="[Text]" phldr="0" custT="1"/>
      <dgm:spPr/>
      <dgm:t>
        <a:bodyPr/>
        <a:lstStyle/>
        <a:p>
          <a:r>
            <a:rPr lang="en-US" sz="2000" b="1" dirty="0">
              <a:solidFill>
                <a:schemeClr val="bg2"/>
              </a:solidFill>
              <a:latin typeface="Arial" panose="020B0604020202020204" pitchFamily="34" charset="0"/>
              <a:cs typeface="Arial" panose="020B0604020202020204" pitchFamily="34" charset="0"/>
            </a:rPr>
            <a:t>Quality Improvement</a:t>
          </a:r>
        </a:p>
      </dgm:t>
    </dgm:pt>
    <dgm:pt modelId="{E97989D7-BC13-46C1-A72E-07A422491C37}" type="parTrans" cxnId="{D8B90722-559C-4BDE-A751-234853BFEA36}">
      <dgm:prSet/>
      <dgm:spPr/>
      <dgm:t>
        <a:bodyPr/>
        <a:lstStyle/>
        <a:p>
          <a:endParaRPr lang="en-US">
            <a:latin typeface="Arial" panose="020B0604020202020204" pitchFamily="34" charset="0"/>
            <a:cs typeface="Arial" panose="020B0604020202020204" pitchFamily="34" charset="0"/>
          </a:endParaRPr>
        </a:p>
      </dgm:t>
    </dgm:pt>
    <dgm:pt modelId="{308A754C-6F12-443E-957E-B0B9FAE7B333}" type="sibTrans" cxnId="{D8B90722-559C-4BDE-A751-234853BFEA36}">
      <dgm:prSet/>
      <dgm:spPr/>
      <dgm:t>
        <a:bodyPr/>
        <a:lstStyle/>
        <a:p>
          <a:endParaRPr lang="en-US">
            <a:latin typeface="Arial" panose="020B0604020202020204" pitchFamily="34" charset="0"/>
            <a:cs typeface="Arial" panose="020B0604020202020204" pitchFamily="34" charset="0"/>
          </a:endParaRPr>
        </a:p>
      </dgm:t>
    </dgm:pt>
    <dgm:pt modelId="{193F015A-5769-4532-97CE-031BEA3DA23A}">
      <dgm:prSet phldrT="[Text]" phldr="0" custT="1"/>
      <dgm:spPr/>
      <dgm:t>
        <a:bodyPr/>
        <a:lstStyle/>
        <a:p>
          <a:pPr>
            <a:spcAft>
              <a:spcPts val="600"/>
            </a:spcAft>
          </a:pPr>
          <a:r>
            <a:rPr lang="en-US" sz="1600" dirty="0">
              <a:latin typeface="Arial" panose="020B0604020202020204" pitchFamily="34" charset="0"/>
              <a:cs typeface="Arial" panose="020B0604020202020204" pitchFamily="34" charset="0"/>
            </a:rPr>
            <a:t>Data for Audit</a:t>
          </a:r>
        </a:p>
      </dgm:t>
    </dgm:pt>
    <dgm:pt modelId="{D1DF8FDA-961C-4433-8334-C6589829421D}" type="parTrans" cxnId="{738ADD1B-12D4-4723-A166-A513FF8FD391}">
      <dgm:prSet/>
      <dgm:spPr/>
      <dgm:t>
        <a:bodyPr/>
        <a:lstStyle/>
        <a:p>
          <a:endParaRPr lang="en-US">
            <a:latin typeface="Arial" panose="020B0604020202020204" pitchFamily="34" charset="0"/>
            <a:cs typeface="Arial" panose="020B0604020202020204" pitchFamily="34" charset="0"/>
          </a:endParaRPr>
        </a:p>
      </dgm:t>
    </dgm:pt>
    <dgm:pt modelId="{0B48FA10-D661-4D15-AA5C-6DEA2BD4DDFD}" type="sibTrans" cxnId="{738ADD1B-12D4-4723-A166-A513FF8FD391}">
      <dgm:prSet/>
      <dgm:spPr/>
      <dgm:t>
        <a:bodyPr/>
        <a:lstStyle/>
        <a:p>
          <a:endParaRPr lang="en-US">
            <a:latin typeface="Arial" panose="020B0604020202020204" pitchFamily="34" charset="0"/>
            <a:cs typeface="Arial" panose="020B0604020202020204" pitchFamily="34" charset="0"/>
          </a:endParaRPr>
        </a:p>
      </dgm:t>
    </dgm:pt>
    <dgm:pt modelId="{2718EE76-AAA4-4886-B8A5-4C6D70E47DEB}">
      <dgm:prSet phldrT="[Text]" phldr="0" custT="1"/>
      <dgm:spPr/>
      <dgm:t>
        <a:bodyPr/>
        <a:lstStyle/>
        <a:p>
          <a:pPr>
            <a:spcAft>
              <a:spcPts val="600"/>
            </a:spcAft>
          </a:pPr>
          <a:r>
            <a:rPr lang="en-US" sz="1600" dirty="0">
              <a:latin typeface="Arial" panose="020B0604020202020204" pitchFamily="34" charset="0"/>
              <a:cs typeface="Arial" panose="020B0604020202020204" pitchFamily="34" charset="0"/>
            </a:rPr>
            <a:t>Benchmarking Capability</a:t>
          </a:r>
        </a:p>
      </dgm:t>
    </dgm:pt>
    <dgm:pt modelId="{C6274641-BC2C-4609-A38F-29DEA5DE01B3}" type="parTrans" cxnId="{424DD740-315D-4C90-80E7-04B4A62F5CB3}">
      <dgm:prSet/>
      <dgm:spPr/>
      <dgm:t>
        <a:bodyPr/>
        <a:lstStyle/>
        <a:p>
          <a:endParaRPr lang="en-US">
            <a:latin typeface="Arial" panose="020B0604020202020204" pitchFamily="34" charset="0"/>
            <a:cs typeface="Arial" panose="020B0604020202020204" pitchFamily="34" charset="0"/>
          </a:endParaRPr>
        </a:p>
      </dgm:t>
    </dgm:pt>
    <dgm:pt modelId="{E658E089-2303-44C1-9FFA-4FFE3675DDB0}" type="sibTrans" cxnId="{424DD740-315D-4C90-80E7-04B4A62F5CB3}">
      <dgm:prSet/>
      <dgm:spPr/>
      <dgm:t>
        <a:bodyPr/>
        <a:lstStyle/>
        <a:p>
          <a:endParaRPr lang="en-US">
            <a:latin typeface="Arial" panose="020B0604020202020204" pitchFamily="34" charset="0"/>
            <a:cs typeface="Arial" panose="020B0604020202020204" pitchFamily="34" charset="0"/>
          </a:endParaRPr>
        </a:p>
      </dgm:t>
    </dgm:pt>
    <dgm:pt modelId="{EBE1513B-D29F-4C41-928B-3ACE09C999EF}">
      <dgm:prSet phldrT="[Text]" phldr="0" custT="1"/>
      <dgm:spPr/>
      <dgm:t>
        <a:bodyPr/>
        <a:lstStyle/>
        <a:p>
          <a:r>
            <a:rPr lang="en-US" sz="2000" b="1" dirty="0">
              <a:solidFill>
                <a:schemeClr val="bg2"/>
              </a:solidFill>
              <a:latin typeface="Arial" panose="020B0604020202020204" pitchFamily="34" charset="0"/>
              <a:cs typeface="Arial" panose="020B0604020202020204" pitchFamily="34" charset="0"/>
            </a:rPr>
            <a:t>Professional Development</a:t>
          </a:r>
        </a:p>
      </dgm:t>
    </dgm:pt>
    <dgm:pt modelId="{42BEC335-0FE8-4C23-92EA-2A2C9A24E9C7}" type="parTrans" cxnId="{09FE9D40-3D4F-48C7-8BD4-854DEC303E4A}">
      <dgm:prSet/>
      <dgm:spPr/>
      <dgm:t>
        <a:bodyPr/>
        <a:lstStyle/>
        <a:p>
          <a:endParaRPr lang="en-US">
            <a:latin typeface="Arial" panose="020B0604020202020204" pitchFamily="34" charset="0"/>
            <a:cs typeface="Arial" panose="020B0604020202020204" pitchFamily="34" charset="0"/>
          </a:endParaRPr>
        </a:p>
      </dgm:t>
    </dgm:pt>
    <dgm:pt modelId="{0C43C916-3707-4D5A-9C5D-7712419F5A85}" type="sibTrans" cxnId="{09FE9D40-3D4F-48C7-8BD4-854DEC303E4A}">
      <dgm:prSet/>
      <dgm:spPr/>
      <dgm:t>
        <a:bodyPr/>
        <a:lstStyle/>
        <a:p>
          <a:endParaRPr lang="en-US">
            <a:latin typeface="Arial" panose="020B0604020202020204" pitchFamily="34" charset="0"/>
            <a:cs typeface="Arial" panose="020B0604020202020204" pitchFamily="34" charset="0"/>
          </a:endParaRPr>
        </a:p>
      </dgm:t>
    </dgm:pt>
    <dgm:pt modelId="{63263C5A-4721-4E85-B79C-C367F40D25DE}">
      <dgm:prSet custT="1"/>
      <dgm:spPr/>
      <dgm:t>
        <a:bodyPr/>
        <a:lstStyle/>
        <a:p>
          <a:pPr>
            <a:spcAft>
              <a:spcPts val="600"/>
            </a:spcAft>
          </a:pPr>
          <a:r>
            <a:rPr kumimoji="0" lang="en-US" altLang="en-US" sz="1600" i="0" u="none" strike="noStrike" cap="none" normalizeH="0" baseline="0" dirty="0">
              <a:ln>
                <a:noFill/>
              </a:ln>
              <a:effectLst/>
              <a:latin typeface="Arial" panose="020B0604020202020204" pitchFamily="34" charset="0"/>
              <a:cs typeface="Arial" panose="020B0604020202020204" pitchFamily="34" charset="0"/>
            </a:rPr>
            <a:t>Enhanced Vigilance </a:t>
          </a:r>
        </a:p>
      </dgm:t>
    </dgm:pt>
    <dgm:pt modelId="{2581488B-E26F-4C89-9488-96888D053231}" type="parTrans" cxnId="{047A2813-8E75-4E97-8315-298DF3A79E7A}">
      <dgm:prSet/>
      <dgm:spPr/>
      <dgm:t>
        <a:bodyPr/>
        <a:lstStyle/>
        <a:p>
          <a:endParaRPr lang="en-US">
            <a:latin typeface="Arial" panose="020B0604020202020204" pitchFamily="34" charset="0"/>
            <a:cs typeface="Arial" panose="020B0604020202020204" pitchFamily="34" charset="0"/>
          </a:endParaRPr>
        </a:p>
      </dgm:t>
    </dgm:pt>
    <dgm:pt modelId="{AD49CA28-48A1-4F3A-9E97-31F5B5EF4FF5}" type="sibTrans" cxnId="{047A2813-8E75-4E97-8315-298DF3A79E7A}">
      <dgm:prSet/>
      <dgm:spPr/>
      <dgm:t>
        <a:bodyPr/>
        <a:lstStyle/>
        <a:p>
          <a:endParaRPr lang="en-US">
            <a:latin typeface="Arial" panose="020B0604020202020204" pitchFamily="34" charset="0"/>
            <a:cs typeface="Arial" panose="020B0604020202020204" pitchFamily="34" charset="0"/>
          </a:endParaRPr>
        </a:p>
      </dgm:t>
    </dgm:pt>
    <dgm:pt modelId="{01A80638-1388-4F9A-9F98-88CA7FB1D487}">
      <dgm:prSet custT="1"/>
      <dgm:spPr/>
      <dgm:t>
        <a:bodyPr/>
        <a:lstStyle/>
        <a:p>
          <a:pPr>
            <a:spcAft>
              <a:spcPts val="600"/>
            </a:spcAft>
          </a:pPr>
          <a:r>
            <a:rPr kumimoji="0" lang="en-US" altLang="en-US" sz="1600" i="0" u="none" strike="noStrike" cap="none" normalizeH="0" baseline="0" dirty="0">
              <a:ln>
                <a:noFill/>
              </a:ln>
              <a:effectLst/>
              <a:latin typeface="Arial" panose="020B0604020202020204" pitchFamily="34" charset="0"/>
              <a:cs typeface="Arial" panose="020B0604020202020204" pitchFamily="34" charset="0"/>
            </a:rPr>
            <a:t>Better Handover </a:t>
          </a:r>
        </a:p>
      </dgm:t>
    </dgm:pt>
    <dgm:pt modelId="{33C1D61F-1AF7-42FB-BDAC-6DEDB6A4971F}" type="parTrans" cxnId="{889B58EE-DE87-4BFF-B0E8-7756A0B4DFD1}">
      <dgm:prSet/>
      <dgm:spPr/>
      <dgm:t>
        <a:bodyPr/>
        <a:lstStyle/>
        <a:p>
          <a:endParaRPr lang="en-US">
            <a:latin typeface="Arial" panose="020B0604020202020204" pitchFamily="34" charset="0"/>
            <a:cs typeface="Arial" panose="020B0604020202020204" pitchFamily="34" charset="0"/>
          </a:endParaRPr>
        </a:p>
      </dgm:t>
    </dgm:pt>
    <dgm:pt modelId="{7200E2CC-8809-4AA9-B2BB-0E792E45CF34}" type="sibTrans" cxnId="{889B58EE-DE87-4BFF-B0E8-7756A0B4DFD1}">
      <dgm:prSet/>
      <dgm:spPr/>
      <dgm:t>
        <a:bodyPr/>
        <a:lstStyle/>
        <a:p>
          <a:endParaRPr lang="en-US">
            <a:latin typeface="Arial" panose="020B0604020202020204" pitchFamily="34" charset="0"/>
            <a:cs typeface="Arial" panose="020B0604020202020204" pitchFamily="34" charset="0"/>
          </a:endParaRPr>
        </a:p>
      </dgm:t>
    </dgm:pt>
    <dgm:pt modelId="{5F432126-2C86-4D50-95AC-3B5A3F49EBA9}">
      <dgm:prSet custT="1"/>
      <dgm:spPr/>
      <dgm:t>
        <a:bodyPr/>
        <a:lstStyle/>
        <a:p>
          <a:pPr>
            <a:spcAft>
              <a:spcPts val="600"/>
            </a:spcAft>
          </a:pPr>
          <a:r>
            <a:rPr kumimoji="0" lang="en-US" altLang="en-US" sz="1600" i="0" u="none" strike="noStrike" cap="none" normalizeH="0" baseline="0" dirty="0">
              <a:ln>
                <a:noFill/>
              </a:ln>
              <a:effectLst/>
              <a:latin typeface="Arial" panose="020B0604020202020204" pitchFamily="34" charset="0"/>
              <a:cs typeface="Arial" panose="020B0604020202020204" pitchFamily="34" charset="0"/>
            </a:rPr>
            <a:t>Historical Record Access</a:t>
          </a:r>
        </a:p>
      </dgm:t>
    </dgm:pt>
    <dgm:pt modelId="{1044839F-9820-4F49-A42F-434A6492164D}" type="parTrans" cxnId="{67AE8520-21FD-487E-A6EF-AF1809DE5F21}">
      <dgm:prSet/>
      <dgm:spPr/>
      <dgm:t>
        <a:bodyPr/>
        <a:lstStyle/>
        <a:p>
          <a:endParaRPr lang="en-US">
            <a:latin typeface="Arial" panose="020B0604020202020204" pitchFamily="34" charset="0"/>
            <a:cs typeface="Arial" panose="020B0604020202020204" pitchFamily="34" charset="0"/>
          </a:endParaRPr>
        </a:p>
      </dgm:t>
    </dgm:pt>
    <dgm:pt modelId="{97F441DA-B984-426A-A216-34D6B53DFE45}" type="sibTrans" cxnId="{67AE8520-21FD-487E-A6EF-AF1809DE5F21}">
      <dgm:prSet/>
      <dgm:spPr/>
      <dgm:t>
        <a:bodyPr/>
        <a:lstStyle/>
        <a:p>
          <a:endParaRPr lang="en-US">
            <a:latin typeface="Arial" panose="020B0604020202020204" pitchFamily="34" charset="0"/>
            <a:cs typeface="Arial" panose="020B0604020202020204" pitchFamily="34" charset="0"/>
          </a:endParaRPr>
        </a:p>
      </dgm:t>
    </dgm:pt>
    <dgm:pt modelId="{F4C6556D-7864-4CC3-9844-415E00956811}">
      <dgm:prSet custT="1"/>
      <dgm:spPr/>
      <dgm:t>
        <a:bodyPr/>
        <a:lstStyle/>
        <a:p>
          <a:pPr>
            <a:spcAft>
              <a:spcPts val="600"/>
            </a:spcAft>
          </a:pPr>
          <a:r>
            <a:rPr kumimoji="0" lang="en-US" altLang="en-US" sz="1600" i="0" u="none" strike="noStrike" cap="none" normalizeH="0" baseline="0" dirty="0">
              <a:ln>
                <a:noFill/>
              </a:ln>
              <a:effectLst/>
              <a:latin typeface="Arial" panose="020B0604020202020204" pitchFamily="34" charset="0"/>
              <a:cs typeface="Arial" panose="020B0604020202020204" pitchFamily="34" charset="0"/>
            </a:rPr>
            <a:t>Identification of Near Misses</a:t>
          </a:r>
          <a:endParaRPr kumimoji="0" lang="en-US" altLang="en-US" sz="1600" b="0" i="0" u="none" strike="noStrike" cap="none" normalizeH="0" baseline="0" dirty="0">
            <a:ln>
              <a:noFill/>
            </a:ln>
            <a:effectLst/>
            <a:latin typeface="Arial" panose="020B0604020202020204" pitchFamily="34" charset="0"/>
            <a:cs typeface="Arial" panose="020B0604020202020204" pitchFamily="34" charset="0"/>
          </a:endParaRPr>
        </a:p>
      </dgm:t>
    </dgm:pt>
    <dgm:pt modelId="{4599288D-C661-4DBE-8E38-CFF403FA3166}" type="parTrans" cxnId="{3B7BA9B4-25DC-4FD4-B17D-210D9955F3C2}">
      <dgm:prSet/>
      <dgm:spPr/>
      <dgm:t>
        <a:bodyPr/>
        <a:lstStyle/>
        <a:p>
          <a:endParaRPr lang="en-US">
            <a:latin typeface="Arial" panose="020B0604020202020204" pitchFamily="34" charset="0"/>
            <a:cs typeface="Arial" panose="020B0604020202020204" pitchFamily="34" charset="0"/>
          </a:endParaRPr>
        </a:p>
      </dgm:t>
    </dgm:pt>
    <dgm:pt modelId="{FE83F5B2-DBF3-45D7-8CD2-FE3E0C8727E0}" type="sibTrans" cxnId="{3B7BA9B4-25DC-4FD4-B17D-210D9955F3C2}">
      <dgm:prSet/>
      <dgm:spPr/>
      <dgm:t>
        <a:bodyPr/>
        <a:lstStyle/>
        <a:p>
          <a:endParaRPr lang="en-US">
            <a:latin typeface="Arial" panose="020B0604020202020204" pitchFamily="34" charset="0"/>
            <a:cs typeface="Arial" panose="020B0604020202020204" pitchFamily="34" charset="0"/>
          </a:endParaRPr>
        </a:p>
      </dgm:t>
    </dgm:pt>
    <dgm:pt modelId="{C5FE7C64-66F6-4177-97D9-C5D3A1E1C227}">
      <dgm:prSet custT="1"/>
      <dgm:spPr/>
      <dgm:t>
        <a:bodyPr/>
        <a:lstStyle/>
        <a:p>
          <a:pPr>
            <a:spcAft>
              <a:spcPts val="600"/>
            </a:spcAft>
          </a:pPr>
          <a:r>
            <a:rPr kumimoji="0" lang="en-US" altLang="en-US" sz="1600" i="0" u="none" strike="noStrike" cap="none" normalizeH="0" baseline="0" dirty="0" err="1">
              <a:ln>
                <a:noFill/>
              </a:ln>
              <a:effectLst/>
              <a:latin typeface="Arial" panose="020B0604020202020204" pitchFamily="34" charset="0"/>
              <a:cs typeface="Arial" panose="020B0604020202020204" pitchFamily="34" charset="0"/>
            </a:rPr>
            <a:t>Standardised</a:t>
          </a:r>
          <a:r>
            <a:rPr kumimoji="0" lang="en-US" altLang="en-US" sz="1600" i="0" u="none" strike="noStrike" cap="none" normalizeH="0" baseline="0" dirty="0">
              <a:ln>
                <a:noFill/>
              </a:ln>
              <a:effectLst/>
              <a:latin typeface="Arial" panose="020B0604020202020204" pitchFamily="34" charset="0"/>
              <a:cs typeface="Arial" panose="020B0604020202020204" pitchFamily="34" charset="0"/>
            </a:rPr>
            <a:t> Templates </a:t>
          </a:r>
        </a:p>
      </dgm:t>
    </dgm:pt>
    <dgm:pt modelId="{BB4EA88C-DE9F-4162-B120-959919300CDA}" type="parTrans" cxnId="{78AA96F3-6EBB-410E-AD1B-1D4D150A47D5}">
      <dgm:prSet/>
      <dgm:spPr/>
      <dgm:t>
        <a:bodyPr/>
        <a:lstStyle/>
        <a:p>
          <a:endParaRPr lang="en-US">
            <a:latin typeface="Arial" panose="020B0604020202020204" pitchFamily="34" charset="0"/>
            <a:cs typeface="Arial" panose="020B0604020202020204" pitchFamily="34" charset="0"/>
          </a:endParaRPr>
        </a:p>
      </dgm:t>
    </dgm:pt>
    <dgm:pt modelId="{EB1F792C-FF6B-4E66-9DD7-63DFEBD3F009}" type="sibTrans" cxnId="{78AA96F3-6EBB-410E-AD1B-1D4D150A47D5}">
      <dgm:prSet/>
      <dgm:spPr/>
      <dgm:t>
        <a:bodyPr/>
        <a:lstStyle/>
        <a:p>
          <a:endParaRPr lang="en-US">
            <a:latin typeface="Arial" panose="020B0604020202020204" pitchFamily="34" charset="0"/>
            <a:cs typeface="Arial" panose="020B0604020202020204" pitchFamily="34" charset="0"/>
          </a:endParaRPr>
        </a:p>
      </dgm:t>
    </dgm:pt>
    <dgm:pt modelId="{40551357-DDFB-4056-AB8B-0F247C11D75C}">
      <dgm:prSet custT="1"/>
      <dgm:spPr/>
      <dgm:t>
        <a:bodyPr/>
        <a:lstStyle/>
        <a:p>
          <a:pPr>
            <a:spcAft>
              <a:spcPts val="600"/>
            </a:spcAft>
          </a:pPr>
          <a:r>
            <a:rPr kumimoji="0" lang="en-US" altLang="en-US" sz="1600" i="0" u="none" strike="noStrike" cap="none" normalizeH="0" baseline="0" dirty="0">
              <a:ln>
                <a:noFill/>
              </a:ln>
              <a:effectLst/>
              <a:latin typeface="Arial" panose="020B0604020202020204" pitchFamily="34" charset="0"/>
              <a:cs typeface="Arial" panose="020B0604020202020204" pitchFamily="34" charset="0"/>
            </a:rPr>
            <a:t>Real-time Capture</a:t>
          </a:r>
        </a:p>
      </dgm:t>
    </dgm:pt>
    <dgm:pt modelId="{620486B4-687F-4B61-9EF1-4FD4B595FCB7}" type="parTrans" cxnId="{AA6E1F9C-87B8-4CDF-ACE9-B5C0F7B0C554}">
      <dgm:prSet/>
      <dgm:spPr/>
      <dgm:t>
        <a:bodyPr/>
        <a:lstStyle/>
        <a:p>
          <a:endParaRPr lang="en-US">
            <a:latin typeface="Arial" panose="020B0604020202020204" pitchFamily="34" charset="0"/>
            <a:cs typeface="Arial" panose="020B0604020202020204" pitchFamily="34" charset="0"/>
          </a:endParaRPr>
        </a:p>
      </dgm:t>
    </dgm:pt>
    <dgm:pt modelId="{29DA9AA0-3C08-4898-B055-C8905032BB04}" type="sibTrans" cxnId="{AA6E1F9C-87B8-4CDF-ACE9-B5C0F7B0C554}">
      <dgm:prSet/>
      <dgm:spPr/>
      <dgm:t>
        <a:bodyPr/>
        <a:lstStyle/>
        <a:p>
          <a:endParaRPr lang="en-US">
            <a:latin typeface="Arial" panose="020B0604020202020204" pitchFamily="34" charset="0"/>
            <a:cs typeface="Arial" panose="020B0604020202020204" pitchFamily="34" charset="0"/>
          </a:endParaRPr>
        </a:p>
      </dgm:t>
    </dgm:pt>
    <dgm:pt modelId="{92E47220-45DE-485A-B9F4-CDF7E39CADD5}">
      <dgm:prSet custT="1"/>
      <dgm:spPr/>
      <dgm:t>
        <a:bodyPr/>
        <a:lstStyle/>
        <a:p>
          <a:pPr>
            <a:spcAft>
              <a:spcPts val="600"/>
            </a:spcAft>
          </a:pPr>
          <a:r>
            <a:rPr kumimoji="0" lang="en-US" altLang="en-US" sz="1600" i="0" u="none" strike="noStrike" cap="none" normalizeH="0" baseline="0" dirty="0">
              <a:ln>
                <a:noFill/>
              </a:ln>
              <a:effectLst/>
              <a:latin typeface="Arial" panose="020B0604020202020204" pitchFamily="34" charset="0"/>
              <a:cs typeface="Arial" panose="020B0604020202020204" pitchFamily="34" charset="0"/>
            </a:rPr>
            <a:t>Comprehensive Record</a:t>
          </a:r>
        </a:p>
      </dgm:t>
    </dgm:pt>
    <dgm:pt modelId="{917CB0B9-5309-4127-B3F0-7FAE3B554097}" type="parTrans" cxnId="{F993845D-BA66-4C9B-84B5-F05C1925C46F}">
      <dgm:prSet/>
      <dgm:spPr/>
      <dgm:t>
        <a:bodyPr/>
        <a:lstStyle/>
        <a:p>
          <a:endParaRPr lang="en-US">
            <a:latin typeface="Arial" panose="020B0604020202020204" pitchFamily="34" charset="0"/>
            <a:cs typeface="Arial" panose="020B0604020202020204" pitchFamily="34" charset="0"/>
          </a:endParaRPr>
        </a:p>
      </dgm:t>
    </dgm:pt>
    <dgm:pt modelId="{F76665A8-B9D1-488F-80F3-19BAAFC0E5AB}" type="sibTrans" cxnId="{F993845D-BA66-4C9B-84B5-F05C1925C46F}">
      <dgm:prSet/>
      <dgm:spPr/>
      <dgm:t>
        <a:bodyPr/>
        <a:lstStyle/>
        <a:p>
          <a:endParaRPr lang="en-US">
            <a:latin typeface="Arial" panose="020B0604020202020204" pitchFamily="34" charset="0"/>
            <a:cs typeface="Arial" panose="020B0604020202020204" pitchFamily="34" charset="0"/>
          </a:endParaRPr>
        </a:p>
      </dgm:t>
    </dgm:pt>
    <dgm:pt modelId="{CA51ED98-0000-47F4-A494-C7BCD055F2BE}">
      <dgm:prSet phldrT="[Text]" phldr="0" custT="1"/>
      <dgm:spPr/>
      <dgm:t>
        <a:bodyPr/>
        <a:lstStyle/>
        <a:p>
          <a:pPr>
            <a:spcAft>
              <a:spcPts val="600"/>
            </a:spcAft>
          </a:pPr>
          <a:r>
            <a:rPr lang="en-US" sz="1600" dirty="0">
              <a:latin typeface="Arial" panose="020B0604020202020204" pitchFamily="34" charset="0"/>
              <a:cs typeface="Arial" panose="020B0604020202020204" pitchFamily="34" charset="0"/>
            </a:rPr>
            <a:t>Project Support</a:t>
          </a:r>
        </a:p>
      </dgm:t>
    </dgm:pt>
    <dgm:pt modelId="{47F73D4B-C0E6-42E3-8419-A7AEC2140FB7}" type="parTrans" cxnId="{2FA626AB-39D8-447A-B796-6342FBCBAB57}">
      <dgm:prSet/>
      <dgm:spPr/>
      <dgm:t>
        <a:bodyPr/>
        <a:lstStyle/>
        <a:p>
          <a:endParaRPr lang="en-US">
            <a:latin typeface="Arial" panose="020B0604020202020204" pitchFamily="34" charset="0"/>
            <a:cs typeface="Arial" panose="020B0604020202020204" pitchFamily="34" charset="0"/>
          </a:endParaRPr>
        </a:p>
      </dgm:t>
    </dgm:pt>
    <dgm:pt modelId="{DA9EC0C9-00FB-4FFC-A9CC-AA05E03A66A6}" type="sibTrans" cxnId="{2FA626AB-39D8-447A-B796-6342FBCBAB57}">
      <dgm:prSet/>
      <dgm:spPr/>
      <dgm:t>
        <a:bodyPr/>
        <a:lstStyle/>
        <a:p>
          <a:endParaRPr lang="en-US">
            <a:latin typeface="Arial" panose="020B0604020202020204" pitchFamily="34" charset="0"/>
            <a:cs typeface="Arial" panose="020B0604020202020204" pitchFamily="34" charset="0"/>
          </a:endParaRPr>
        </a:p>
      </dgm:t>
    </dgm:pt>
    <dgm:pt modelId="{B32898DD-4143-4952-B278-16171A5110D3}">
      <dgm:prSet phldrT="[Text]" phldr="0" custT="1"/>
      <dgm:spPr/>
      <dgm:t>
        <a:bodyPr/>
        <a:lstStyle/>
        <a:p>
          <a:pPr>
            <a:spcAft>
              <a:spcPts val="600"/>
            </a:spcAft>
          </a:pPr>
          <a:r>
            <a:rPr lang="en-US" sz="1600" dirty="0">
              <a:latin typeface="Arial" panose="020B0604020202020204" pitchFamily="34" charset="0"/>
              <a:cs typeface="Arial" panose="020B0604020202020204" pitchFamily="34" charset="0"/>
            </a:rPr>
            <a:t>CQC Evidence</a:t>
          </a:r>
        </a:p>
      </dgm:t>
    </dgm:pt>
    <dgm:pt modelId="{25F6D64D-E38E-40D3-A9DD-5B71566F409E}" type="parTrans" cxnId="{A47FFB58-33CB-4B06-A6F8-C4FBB03EB06A}">
      <dgm:prSet/>
      <dgm:spPr/>
      <dgm:t>
        <a:bodyPr/>
        <a:lstStyle/>
        <a:p>
          <a:endParaRPr lang="en-US">
            <a:latin typeface="Arial" panose="020B0604020202020204" pitchFamily="34" charset="0"/>
            <a:cs typeface="Arial" panose="020B0604020202020204" pitchFamily="34" charset="0"/>
          </a:endParaRPr>
        </a:p>
      </dgm:t>
    </dgm:pt>
    <dgm:pt modelId="{5E41038F-297B-4D52-AC4A-0D165F0F8AA8}" type="sibTrans" cxnId="{A47FFB58-33CB-4B06-A6F8-C4FBB03EB06A}">
      <dgm:prSet/>
      <dgm:spPr/>
      <dgm:t>
        <a:bodyPr/>
        <a:lstStyle/>
        <a:p>
          <a:endParaRPr lang="en-US">
            <a:latin typeface="Arial" panose="020B0604020202020204" pitchFamily="34" charset="0"/>
            <a:cs typeface="Arial" panose="020B0604020202020204" pitchFamily="34" charset="0"/>
          </a:endParaRPr>
        </a:p>
      </dgm:t>
    </dgm:pt>
    <dgm:pt modelId="{DDA62A9F-C8B7-47A3-8831-0933EAB43215}">
      <dgm:prSet phldrT="[Text]" phldr="0" custT="1"/>
      <dgm:spPr/>
      <dgm:t>
        <a:bodyPr/>
        <a:lstStyle/>
        <a:p>
          <a:pPr>
            <a:spcAft>
              <a:spcPts val="600"/>
            </a:spcAft>
          </a:pPr>
          <a:r>
            <a:rPr lang="en-US" sz="1600" dirty="0">
              <a:latin typeface="Arial" panose="020B0604020202020204" pitchFamily="34" charset="0"/>
              <a:cs typeface="Arial" panose="020B0604020202020204" pitchFamily="34" charset="0"/>
            </a:rPr>
            <a:t>Automated Logbooks</a:t>
          </a:r>
        </a:p>
      </dgm:t>
    </dgm:pt>
    <dgm:pt modelId="{28B9AE9E-9121-40B3-BDE1-9BBF795BA783}" type="parTrans" cxnId="{310F34FA-82F8-4FD9-99B4-D20060C97EC9}">
      <dgm:prSet/>
      <dgm:spPr/>
      <dgm:t>
        <a:bodyPr/>
        <a:lstStyle/>
        <a:p>
          <a:endParaRPr lang="en-US">
            <a:latin typeface="Arial" panose="020B0604020202020204" pitchFamily="34" charset="0"/>
            <a:cs typeface="Arial" panose="020B0604020202020204" pitchFamily="34" charset="0"/>
          </a:endParaRPr>
        </a:p>
      </dgm:t>
    </dgm:pt>
    <dgm:pt modelId="{4784D0BE-E529-4DEB-8E9E-C0484DACA8D6}" type="sibTrans" cxnId="{310F34FA-82F8-4FD9-99B4-D20060C97EC9}">
      <dgm:prSet/>
      <dgm:spPr/>
      <dgm:t>
        <a:bodyPr/>
        <a:lstStyle/>
        <a:p>
          <a:endParaRPr lang="en-US">
            <a:latin typeface="Arial" panose="020B0604020202020204" pitchFamily="34" charset="0"/>
            <a:cs typeface="Arial" panose="020B0604020202020204" pitchFamily="34" charset="0"/>
          </a:endParaRPr>
        </a:p>
      </dgm:t>
    </dgm:pt>
    <dgm:pt modelId="{C6FDA1BD-2E43-4FCA-BE69-0ADA5C5DB279}">
      <dgm:prSet phldrT="[Text]" phldr="0" custT="1"/>
      <dgm:spPr/>
      <dgm:t>
        <a:bodyPr/>
        <a:lstStyle/>
        <a:p>
          <a:pPr>
            <a:spcAft>
              <a:spcPts val="600"/>
            </a:spcAft>
          </a:pPr>
          <a:r>
            <a:rPr lang="en-US" sz="1600" dirty="0">
              <a:latin typeface="Arial" panose="020B0604020202020204" pitchFamily="34" charset="0"/>
              <a:cs typeface="Arial" panose="020B0604020202020204" pitchFamily="34" charset="0"/>
            </a:rPr>
            <a:t>Case Mix Analysis</a:t>
          </a:r>
        </a:p>
      </dgm:t>
    </dgm:pt>
    <dgm:pt modelId="{6E887C8C-2E10-4FED-9F38-0DDA4E4260BE}" type="parTrans" cxnId="{AA11FD0C-157D-42C9-B9D7-D9CBC26C760B}">
      <dgm:prSet/>
      <dgm:spPr/>
      <dgm:t>
        <a:bodyPr/>
        <a:lstStyle/>
        <a:p>
          <a:endParaRPr lang="en-US">
            <a:latin typeface="Arial" panose="020B0604020202020204" pitchFamily="34" charset="0"/>
            <a:cs typeface="Arial" panose="020B0604020202020204" pitchFamily="34" charset="0"/>
          </a:endParaRPr>
        </a:p>
      </dgm:t>
    </dgm:pt>
    <dgm:pt modelId="{FF3F6D6B-34A2-437D-A3F6-DD6EC06CBE64}" type="sibTrans" cxnId="{AA11FD0C-157D-42C9-B9D7-D9CBC26C760B}">
      <dgm:prSet/>
      <dgm:spPr/>
      <dgm:t>
        <a:bodyPr/>
        <a:lstStyle/>
        <a:p>
          <a:endParaRPr lang="en-US">
            <a:latin typeface="Arial" panose="020B0604020202020204" pitchFamily="34" charset="0"/>
            <a:cs typeface="Arial" panose="020B0604020202020204" pitchFamily="34" charset="0"/>
          </a:endParaRPr>
        </a:p>
      </dgm:t>
    </dgm:pt>
    <dgm:pt modelId="{D1DDBDAE-DAE0-4F24-A2C3-CFDB21FABE21}">
      <dgm:prSet phldrT="[Text]" phldr="0" custT="1"/>
      <dgm:spPr/>
      <dgm:t>
        <a:bodyPr/>
        <a:lstStyle/>
        <a:p>
          <a:pPr>
            <a:spcAft>
              <a:spcPts val="600"/>
            </a:spcAft>
          </a:pPr>
          <a:r>
            <a:rPr lang="en-US" sz="1600" dirty="0">
              <a:latin typeface="Arial" panose="020B0604020202020204" pitchFamily="34" charset="0"/>
              <a:cs typeface="Arial" panose="020B0604020202020204" pitchFamily="34" charset="0"/>
            </a:rPr>
            <a:t>Evidence for Appraisal</a:t>
          </a:r>
        </a:p>
      </dgm:t>
    </dgm:pt>
    <dgm:pt modelId="{F395DA97-07CE-4231-8A74-985FF7F9F79E}" type="parTrans" cxnId="{198839FB-F81D-4EC2-9485-5BDD7CE1CEFE}">
      <dgm:prSet/>
      <dgm:spPr/>
      <dgm:t>
        <a:bodyPr/>
        <a:lstStyle/>
        <a:p>
          <a:endParaRPr lang="en-US">
            <a:latin typeface="Arial" panose="020B0604020202020204" pitchFamily="34" charset="0"/>
            <a:cs typeface="Arial" panose="020B0604020202020204" pitchFamily="34" charset="0"/>
          </a:endParaRPr>
        </a:p>
      </dgm:t>
    </dgm:pt>
    <dgm:pt modelId="{5D7B619B-ADE5-4190-9437-52BCC531EFB6}" type="sibTrans" cxnId="{198839FB-F81D-4EC2-9485-5BDD7CE1CEFE}">
      <dgm:prSet/>
      <dgm:spPr/>
      <dgm:t>
        <a:bodyPr/>
        <a:lstStyle/>
        <a:p>
          <a:endParaRPr lang="en-US">
            <a:latin typeface="Arial" panose="020B0604020202020204" pitchFamily="34" charset="0"/>
            <a:cs typeface="Arial" panose="020B0604020202020204" pitchFamily="34" charset="0"/>
          </a:endParaRPr>
        </a:p>
      </dgm:t>
    </dgm:pt>
    <dgm:pt modelId="{163A5EEE-D6D8-48A1-8CFF-1535585EF523}" type="pres">
      <dgm:prSet presAssocID="{FBB7B577-2E34-4FA2-82E2-36D84C5B636F}" presName="Name0" presStyleCnt="0">
        <dgm:presLayoutVars>
          <dgm:dir/>
          <dgm:animLvl val="lvl"/>
          <dgm:resizeHandles val="exact"/>
        </dgm:presLayoutVars>
      </dgm:prSet>
      <dgm:spPr/>
    </dgm:pt>
    <dgm:pt modelId="{80C2EA8A-431F-4883-AC75-CC0252EACBDF}" type="pres">
      <dgm:prSet presAssocID="{D1485756-0120-4AFB-B098-8C046F7A5E79}" presName="composite" presStyleCnt="0"/>
      <dgm:spPr/>
    </dgm:pt>
    <dgm:pt modelId="{02992C9F-4D6A-44B6-9B5C-23179E6008CC}" type="pres">
      <dgm:prSet presAssocID="{D1485756-0120-4AFB-B098-8C046F7A5E79}" presName="parTx" presStyleLbl="alignNode1" presStyleIdx="0" presStyleCnt="4">
        <dgm:presLayoutVars>
          <dgm:chMax val="0"/>
          <dgm:chPref val="0"/>
          <dgm:bulletEnabled val="1"/>
        </dgm:presLayoutVars>
      </dgm:prSet>
      <dgm:spPr/>
    </dgm:pt>
    <dgm:pt modelId="{1473AF8A-BA93-4A76-B9DD-9B1D53AC56FA}" type="pres">
      <dgm:prSet presAssocID="{D1485756-0120-4AFB-B098-8C046F7A5E79}" presName="desTx" presStyleLbl="alignAccFollowNode1" presStyleIdx="0" presStyleCnt="4">
        <dgm:presLayoutVars>
          <dgm:bulletEnabled val="1"/>
        </dgm:presLayoutVars>
      </dgm:prSet>
      <dgm:spPr/>
    </dgm:pt>
    <dgm:pt modelId="{C48D5912-F314-4C98-8608-21CAFC6D75FC}" type="pres">
      <dgm:prSet presAssocID="{5CC55FAB-7B17-4705-BD80-2C8F4A08AB8F}" presName="space" presStyleCnt="0"/>
      <dgm:spPr/>
    </dgm:pt>
    <dgm:pt modelId="{1D69CC99-67B5-4ABD-8F97-9065448DA7FE}" type="pres">
      <dgm:prSet presAssocID="{C6FA7ECD-B981-48E3-862A-A5B03C30392C}" presName="composite" presStyleCnt="0"/>
      <dgm:spPr/>
    </dgm:pt>
    <dgm:pt modelId="{7BC3D2A9-A403-44D5-A575-5B3EA6D3ABE2}" type="pres">
      <dgm:prSet presAssocID="{C6FA7ECD-B981-48E3-862A-A5B03C30392C}" presName="parTx" presStyleLbl="alignNode1" presStyleIdx="1" presStyleCnt="4">
        <dgm:presLayoutVars>
          <dgm:chMax val="0"/>
          <dgm:chPref val="0"/>
          <dgm:bulletEnabled val="1"/>
        </dgm:presLayoutVars>
      </dgm:prSet>
      <dgm:spPr/>
    </dgm:pt>
    <dgm:pt modelId="{7C138186-45AF-45DF-8B47-15A3A5E4490A}" type="pres">
      <dgm:prSet presAssocID="{C6FA7ECD-B981-48E3-862A-A5B03C30392C}" presName="desTx" presStyleLbl="alignAccFollowNode1" presStyleIdx="1" presStyleCnt="4">
        <dgm:presLayoutVars>
          <dgm:bulletEnabled val="1"/>
        </dgm:presLayoutVars>
      </dgm:prSet>
      <dgm:spPr/>
    </dgm:pt>
    <dgm:pt modelId="{F7CE36BF-62BB-4DD5-9F57-8A8DF9976A01}" type="pres">
      <dgm:prSet presAssocID="{BBC7D13B-B7D2-470C-BCF5-86D63D31F807}" presName="space" presStyleCnt="0"/>
      <dgm:spPr/>
    </dgm:pt>
    <dgm:pt modelId="{66B79168-3545-4CC5-9940-42D305863755}" type="pres">
      <dgm:prSet presAssocID="{366D39FD-6467-4929-A9BE-6C1832E16613}" presName="composite" presStyleCnt="0"/>
      <dgm:spPr/>
    </dgm:pt>
    <dgm:pt modelId="{7E51274E-07C0-47AD-BFA0-F74B1E20B8AF}" type="pres">
      <dgm:prSet presAssocID="{366D39FD-6467-4929-A9BE-6C1832E16613}" presName="parTx" presStyleLbl="alignNode1" presStyleIdx="2" presStyleCnt="4">
        <dgm:presLayoutVars>
          <dgm:chMax val="0"/>
          <dgm:chPref val="0"/>
          <dgm:bulletEnabled val="1"/>
        </dgm:presLayoutVars>
      </dgm:prSet>
      <dgm:spPr/>
    </dgm:pt>
    <dgm:pt modelId="{21434C49-4A51-4158-B01A-B9EA9F9F06FA}" type="pres">
      <dgm:prSet presAssocID="{366D39FD-6467-4929-A9BE-6C1832E16613}" presName="desTx" presStyleLbl="alignAccFollowNode1" presStyleIdx="2" presStyleCnt="4">
        <dgm:presLayoutVars>
          <dgm:bulletEnabled val="1"/>
        </dgm:presLayoutVars>
      </dgm:prSet>
      <dgm:spPr/>
    </dgm:pt>
    <dgm:pt modelId="{21A25DFD-69A7-46A9-A6DA-1DF19FCA958F}" type="pres">
      <dgm:prSet presAssocID="{308A754C-6F12-443E-957E-B0B9FAE7B333}" presName="space" presStyleCnt="0"/>
      <dgm:spPr/>
    </dgm:pt>
    <dgm:pt modelId="{135C764B-F280-4694-B97A-CEE648C228C2}" type="pres">
      <dgm:prSet presAssocID="{EBE1513B-D29F-4C41-928B-3ACE09C999EF}" presName="composite" presStyleCnt="0"/>
      <dgm:spPr/>
    </dgm:pt>
    <dgm:pt modelId="{EA79C1CA-045A-402F-B204-4A16B5591DAD}" type="pres">
      <dgm:prSet presAssocID="{EBE1513B-D29F-4C41-928B-3ACE09C999EF}" presName="parTx" presStyleLbl="alignNode1" presStyleIdx="3" presStyleCnt="4">
        <dgm:presLayoutVars>
          <dgm:chMax val="0"/>
          <dgm:chPref val="0"/>
          <dgm:bulletEnabled val="1"/>
        </dgm:presLayoutVars>
      </dgm:prSet>
      <dgm:spPr/>
    </dgm:pt>
    <dgm:pt modelId="{7EAE6500-6DC1-4303-9F2B-A18F169D9DFD}" type="pres">
      <dgm:prSet presAssocID="{EBE1513B-D29F-4C41-928B-3ACE09C999EF}" presName="desTx" presStyleLbl="alignAccFollowNode1" presStyleIdx="3" presStyleCnt="4">
        <dgm:presLayoutVars>
          <dgm:bulletEnabled val="1"/>
        </dgm:presLayoutVars>
      </dgm:prSet>
      <dgm:spPr/>
    </dgm:pt>
  </dgm:ptLst>
  <dgm:cxnLst>
    <dgm:cxn modelId="{AA11FD0C-157D-42C9-B9D7-D9CBC26C760B}" srcId="{EBE1513B-D29F-4C41-928B-3ACE09C999EF}" destId="{C6FDA1BD-2E43-4FCA-BE69-0ADA5C5DB279}" srcOrd="1" destOrd="0" parTransId="{6E887C8C-2E10-4FED-9F38-0DDA4E4260BE}" sibTransId="{FF3F6D6B-34A2-437D-A3F6-DD6EC06CBE64}"/>
    <dgm:cxn modelId="{A5C1870F-6849-48E2-8B4E-D08EA1845D1F}" srcId="{D1485756-0120-4AFB-B098-8C046F7A5E79}" destId="{9C2EAA9E-F80D-47CC-AA39-2BA7399322BE}" srcOrd="0" destOrd="0" parTransId="{6AE51A44-CE05-4863-A1E3-283E6E7DB28D}" sibTransId="{38A0F3C0-311E-4FEF-8A60-48F1EA07E3A8}"/>
    <dgm:cxn modelId="{047A2813-8E75-4E97-8315-298DF3A79E7A}" srcId="{D1485756-0120-4AFB-B098-8C046F7A5E79}" destId="{63263C5A-4721-4E85-B79C-C367F40D25DE}" srcOrd="1" destOrd="0" parTransId="{2581488B-E26F-4C89-9488-96888D053231}" sibTransId="{AD49CA28-48A1-4F3A-9E97-31F5B5EF4FF5}"/>
    <dgm:cxn modelId="{738ADD1B-12D4-4723-A166-A513FF8FD391}" srcId="{366D39FD-6467-4929-A9BE-6C1832E16613}" destId="{193F015A-5769-4532-97CE-031BEA3DA23A}" srcOrd="0" destOrd="0" parTransId="{D1DF8FDA-961C-4433-8334-C6589829421D}" sibTransId="{0B48FA10-D661-4D15-AA5C-6DEA2BD4DDFD}"/>
    <dgm:cxn modelId="{8418AC1D-9C9C-4A19-A6A8-2C6B6C989C38}" type="presOf" srcId="{366D39FD-6467-4929-A9BE-6C1832E16613}" destId="{7E51274E-07C0-47AD-BFA0-F74B1E20B8AF}" srcOrd="0" destOrd="0" presId="urn:microsoft.com/office/officeart/2005/8/layout/hList1"/>
    <dgm:cxn modelId="{67AE8520-21FD-487E-A6EF-AF1809DE5F21}" srcId="{D1485756-0120-4AFB-B098-8C046F7A5E79}" destId="{5F432126-2C86-4D50-95AC-3B5A3F49EBA9}" srcOrd="3" destOrd="0" parTransId="{1044839F-9820-4F49-A42F-434A6492164D}" sibTransId="{97F441DA-B984-426A-A216-34D6B53DFE45}"/>
    <dgm:cxn modelId="{D8B90722-559C-4BDE-A751-234853BFEA36}" srcId="{FBB7B577-2E34-4FA2-82E2-36D84C5B636F}" destId="{366D39FD-6467-4929-A9BE-6C1832E16613}" srcOrd="2" destOrd="0" parTransId="{E97989D7-BC13-46C1-A72E-07A422491C37}" sibTransId="{308A754C-6F12-443E-957E-B0B9FAE7B333}"/>
    <dgm:cxn modelId="{53EDF638-06B0-47B4-AF74-6F49A5799AB6}" srcId="{C6FA7ECD-B981-48E3-862A-A5B03C30392C}" destId="{C3D86BF5-F95D-4FD2-BB23-953E0649B590}" srcOrd="0" destOrd="0" parTransId="{06F44648-56E8-483D-A0AC-E1233A2D777C}" sibTransId="{C073275A-E5EA-4E9B-8CB8-E5F663EBCB8A}"/>
    <dgm:cxn modelId="{550F223A-445A-485E-B2D1-530EB35201A6}" type="presOf" srcId="{193F015A-5769-4532-97CE-031BEA3DA23A}" destId="{21434C49-4A51-4158-B01A-B9EA9F9F06FA}" srcOrd="0" destOrd="0" presId="urn:microsoft.com/office/officeart/2005/8/layout/hList1"/>
    <dgm:cxn modelId="{E8B4D43E-3B65-40F7-8CB7-48832F7711EA}" type="presOf" srcId="{01A80638-1388-4F9A-9F98-88CA7FB1D487}" destId="{1473AF8A-BA93-4A76-B9DD-9B1D53AC56FA}" srcOrd="0" destOrd="2" presId="urn:microsoft.com/office/officeart/2005/8/layout/hList1"/>
    <dgm:cxn modelId="{09FE9D40-3D4F-48C7-8BD4-854DEC303E4A}" srcId="{FBB7B577-2E34-4FA2-82E2-36D84C5B636F}" destId="{EBE1513B-D29F-4C41-928B-3ACE09C999EF}" srcOrd="3" destOrd="0" parTransId="{42BEC335-0FE8-4C23-92EA-2A2C9A24E9C7}" sibTransId="{0C43C916-3707-4D5A-9C5D-7712419F5A85}"/>
    <dgm:cxn modelId="{424DD740-315D-4C90-80E7-04B4A62F5CB3}" srcId="{366D39FD-6467-4929-A9BE-6C1832E16613}" destId="{2718EE76-AAA4-4886-B8A5-4C6D70E47DEB}" srcOrd="1" destOrd="0" parTransId="{C6274641-BC2C-4609-A38F-29DEA5DE01B3}" sibTransId="{E658E089-2303-44C1-9FFA-4FFE3675DDB0}"/>
    <dgm:cxn modelId="{F993845D-BA66-4C9B-84B5-F05C1925C46F}" srcId="{C6FA7ECD-B981-48E3-862A-A5B03C30392C}" destId="{92E47220-45DE-485A-B9F4-CDF7E39CADD5}" srcOrd="3" destOrd="0" parTransId="{917CB0B9-5309-4127-B3F0-7FAE3B554097}" sibTransId="{F76665A8-B9D1-488F-80F3-19BAAFC0E5AB}"/>
    <dgm:cxn modelId="{319BF05D-F0D1-436C-833E-DFC3CBAB4EDE}" type="presOf" srcId="{D1DDBDAE-DAE0-4F24-A2C3-CFDB21FABE21}" destId="{7EAE6500-6DC1-4303-9F2B-A18F169D9DFD}" srcOrd="0" destOrd="2" presId="urn:microsoft.com/office/officeart/2005/8/layout/hList1"/>
    <dgm:cxn modelId="{B1EFE346-9E28-4CEF-A43A-8899252F4688}" type="presOf" srcId="{92E47220-45DE-485A-B9F4-CDF7E39CADD5}" destId="{7C138186-45AF-45DF-8B47-15A3A5E4490A}" srcOrd="0" destOrd="3" presId="urn:microsoft.com/office/officeart/2005/8/layout/hList1"/>
    <dgm:cxn modelId="{0B0E6A4C-7CDE-4B33-A6C5-0DE875250880}" type="presOf" srcId="{2718EE76-AAA4-4886-B8A5-4C6D70E47DEB}" destId="{21434C49-4A51-4158-B01A-B9EA9F9F06FA}" srcOrd="0" destOrd="1" presId="urn:microsoft.com/office/officeart/2005/8/layout/hList1"/>
    <dgm:cxn modelId="{1C3A844E-BDB9-41DB-AB27-E4133E097892}" type="presOf" srcId="{D1485756-0120-4AFB-B098-8C046F7A5E79}" destId="{02992C9F-4D6A-44B6-9B5C-23179E6008CC}" srcOrd="0" destOrd="0" presId="urn:microsoft.com/office/officeart/2005/8/layout/hList1"/>
    <dgm:cxn modelId="{E9C85454-ECE1-4D82-8759-98E59BAF998E}" type="presOf" srcId="{C6FDA1BD-2E43-4FCA-BE69-0ADA5C5DB279}" destId="{7EAE6500-6DC1-4303-9F2B-A18F169D9DFD}" srcOrd="0" destOrd="1" presId="urn:microsoft.com/office/officeart/2005/8/layout/hList1"/>
    <dgm:cxn modelId="{67D34677-64D9-4B34-AAE5-6FAFBA1BAF01}" type="presOf" srcId="{B32898DD-4143-4952-B278-16171A5110D3}" destId="{21434C49-4A51-4158-B01A-B9EA9F9F06FA}" srcOrd="0" destOrd="3" presId="urn:microsoft.com/office/officeart/2005/8/layout/hList1"/>
    <dgm:cxn modelId="{A47FFB58-33CB-4B06-A6F8-C4FBB03EB06A}" srcId="{366D39FD-6467-4929-A9BE-6C1832E16613}" destId="{B32898DD-4143-4952-B278-16171A5110D3}" srcOrd="3" destOrd="0" parTransId="{25F6D64D-E38E-40D3-A9DD-5B71566F409E}" sibTransId="{5E41038F-297B-4D52-AC4A-0D165F0F8AA8}"/>
    <dgm:cxn modelId="{60E53F7D-4E88-4D53-8A92-996B06A41E6C}" type="presOf" srcId="{C5FE7C64-66F6-4177-97D9-C5D3A1E1C227}" destId="{7C138186-45AF-45DF-8B47-15A3A5E4490A}" srcOrd="0" destOrd="1" presId="urn:microsoft.com/office/officeart/2005/8/layout/hList1"/>
    <dgm:cxn modelId="{E190598B-CB26-4EF0-BD3C-47218D638770}" type="presOf" srcId="{40551357-DDFB-4056-AB8B-0F247C11D75C}" destId="{7C138186-45AF-45DF-8B47-15A3A5E4490A}" srcOrd="0" destOrd="2" presId="urn:microsoft.com/office/officeart/2005/8/layout/hList1"/>
    <dgm:cxn modelId="{A5AD5A8E-8A97-423D-BE4D-2BFADF5AFD57}" type="presOf" srcId="{FBB7B577-2E34-4FA2-82E2-36D84C5B636F}" destId="{163A5EEE-D6D8-48A1-8CFF-1535585EF523}" srcOrd="0" destOrd="0" presId="urn:microsoft.com/office/officeart/2005/8/layout/hList1"/>
    <dgm:cxn modelId="{C7755192-62F3-4D9F-AF17-DA9C0AD52E36}" srcId="{FBB7B577-2E34-4FA2-82E2-36D84C5B636F}" destId="{C6FA7ECD-B981-48E3-862A-A5B03C30392C}" srcOrd="1" destOrd="0" parTransId="{78467E6D-B212-4538-B3A2-82972F94F1D0}" sibTransId="{BBC7D13B-B7D2-470C-BCF5-86D63D31F807}"/>
    <dgm:cxn modelId="{AA6E1F9C-87B8-4CDF-ACE9-B5C0F7B0C554}" srcId="{C6FA7ECD-B981-48E3-862A-A5B03C30392C}" destId="{40551357-DDFB-4056-AB8B-0F247C11D75C}" srcOrd="2" destOrd="0" parTransId="{620486B4-687F-4B61-9EF1-4FD4B595FCB7}" sibTransId="{29DA9AA0-3C08-4898-B055-C8905032BB04}"/>
    <dgm:cxn modelId="{EB028C9E-5E0E-4182-9CEB-80CD9622E8DD}" type="presOf" srcId="{F4C6556D-7864-4CC3-9844-415E00956811}" destId="{1473AF8A-BA93-4A76-B9DD-9B1D53AC56FA}" srcOrd="0" destOrd="4" presId="urn:microsoft.com/office/officeart/2005/8/layout/hList1"/>
    <dgm:cxn modelId="{20F5119F-622F-406A-AF6F-2AC983B08E2E}" type="presOf" srcId="{5F432126-2C86-4D50-95AC-3B5A3F49EBA9}" destId="{1473AF8A-BA93-4A76-B9DD-9B1D53AC56FA}" srcOrd="0" destOrd="3" presId="urn:microsoft.com/office/officeart/2005/8/layout/hList1"/>
    <dgm:cxn modelId="{1EC0A59F-A1D2-4EAA-BCD2-AE03673614CE}" type="presOf" srcId="{C3D86BF5-F95D-4FD2-BB23-953E0649B590}" destId="{7C138186-45AF-45DF-8B47-15A3A5E4490A}" srcOrd="0" destOrd="0" presId="urn:microsoft.com/office/officeart/2005/8/layout/hList1"/>
    <dgm:cxn modelId="{620BE7A6-AD1A-441B-A111-E90915ED7610}" type="presOf" srcId="{CA51ED98-0000-47F4-A494-C7BCD055F2BE}" destId="{21434C49-4A51-4158-B01A-B9EA9F9F06FA}" srcOrd="0" destOrd="2" presId="urn:microsoft.com/office/officeart/2005/8/layout/hList1"/>
    <dgm:cxn modelId="{2FA626AB-39D8-447A-B796-6342FBCBAB57}" srcId="{366D39FD-6467-4929-A9BE-6C1832E16613}" destId="{CA51ED98-0000-47F4-A494-C7BCD055F2BE}" srcOrd="2" destOrd="0" parTransId="{47F73D4B-C0E6-42E3-8419-A7AEC2140FB7}" sibTransId="{DA9EC0C9-00FB-4FFC-A9CC-AA05E03A66A6}"/>
    <dgm:cxn modelId="{6A76C2AC-72F1-41B1-A870-5E5F8C611523}" srcId="{FBB7B577-2E34-4FA2-82E2-36D84C5B636F}" destId="{D1485756-0120-4AFB-B098-8C046F7A5E79}" srcOrd="0" destOrd="0" parTransId="{8463C67F-8B7B-4E94-9709-32F3869402C6}" sibTransId="{5CC55FAB-7B17-4705-BD80-2C8F4A08AB8F}"/>
    <dgm:cxn modelId="{3B7BA9B4-25DC-4FD4-B17D-210D9955F3C2}" srcId="{D1485756-0120-4AFB-B098-8C046F7A5E79}" destId="{F4C6556D-7864-4CC3-9844-415E00956811}" srcOrd="4" destOrd="0" parTransId="{4599288D-C661-4DBE-8E38-CFF403FA3166}" sibTransId="{FE83F5B2-DBF3-45D7-8CD2-FE3E0C8727E0}"/>
    <dgm:cxn modelId="{B8DCF7BE-8285-4884-BCE2-5859B1DAF12E}" type="presOf" srcId="{EBE1513B-D29F-4C41-928B-3ACE09C999EF}" destId="{EA79C1CA-045A-402F-B204-4A16B5591DAD}" srcOrd="0" destOrd="0" presId="urn:microsoft.com/office/officeart/2005/8/layout/hList1"/>
    <dgm:cxn modelId="{E0EDB3CE-F246-470A-9FBA-21D8AB4E1137}" type="presOf" srcId="{63263C5A-4721-4E85-B79C-C367F40D25DE}" destId="{1473AF8A-BA93-4A76-B9DD-9B1D53AC56FA}" srcOrd="0" destOrd="1" presId="urn:microsoft.com/office/officeart/2005/8/layout/hList1"/>
    <dgm:cxn modelId="{100445E5-0D7F-428D-A642-E0FE41B41D79}" type="presOf" srcId="{C6FA7ECD-B981-48E3-862A-A5B03C30392C}" destId="{7BC3D2A9-A403-44D5-A575-5B3EA6D3ABE2}" srcOrd="0" destOrd="0" presId="urn:microsoft.com/office/officeart/2005/8/layout/hList1"/>
    <dgm:cxn modelId="{0BE21FEC-BE8C-4E26-9D63-ECA6E1BEAC0F}" type="presOf" srcId="{DDA62A9F-C8B7-47A3-8831-0933EAB43215}" destId="{7EAE6500-6DC1-4303-9F2B-A18F169D9DFD}" srcOrd="0" destOrd="0" presId="urn:microsoft.com/office/officeart/2005/8/layout/hList1"/>
    <dgm:cxn modelId="{889B58EE-DE87-4BFF-B0E8-7756A0B4DFD1}" srcId="{D1485756-0120-4AFB-B098-8C046F7A5E79}" destId="{01A80638-1388-4F9A-9F98-88CA7FB1D487}" srcOrd="2" destOrd="0" parTransId="{33C1D61F-1AF7-42FB-BDAC-6DEDB6A4971F}" sibTransId="{7200E2CC-8809-4AA9-B2BB-0E792E45CF34}"/>
    <dgm:cxn modelId="{78AA96F3-6EBB-410E-AD1B-1D4D150A47D5}" srcId="{C6FA7ECD-B981-48E3-862A-A5B03C30392C}" destId="{C5FE7C64-66F6-4177-97D9-C5D3A1E1C227}" srcOrd="1" destOrd="0" parTransId="{BB4EA88C-DE9F-4162-B120-959919300CDA}" sibTransId="{EB1F792C-FF6B-4E66-9DD7-63DFEBD3F009}"/>
    <dgm:cxn modelId="{310F34FA-82F8-4FD9-99B4-D20060C97EC9}" srcId="{EBE1513B-D29F-4C41-928B-3ACE09C999EF}" destId="{DDA62A9F-C8B7-47A3-8831-0933EAB43215}" srcOrd="0" destOrd="0" parTransId="{28B9AE9E-9121-40B3-BDE1-9BBF795BA783}" sibTransId="{4784D0BE-E529-4DEB-8E9E-C0484DACA8D6}"/>
    <dgm:cxn modelId="{198839FB-F81D-4EC2-9485-5BDD7CE1CEFE}" srcId="{EBE1513B-D29F-4C41-928B-3ACE09C999EF}" destId="{D1DDBDAE-DAE0-4F24-A2C3-CFDB21FABE21}" srcOrd="2" destOrd="0" parTransId="{F395DA97-07CE-4231-8A74-985FF7F9F79E}" sibTransId="{5D7B619B-ADE5-4190-9437-52BCC531EFB6}"/>
    <dgm:cxn modelId="{B40929FD-622C-4CD5-A8C8-270DB0BA2BFE}" type="presOf" srcId="{9C2EAA9E-F80D-47CC-AA39-2BA7399322BE}" destId="{1473AF8A-BA93-4A76-B9DD-9B1D53AC56FA}" srcOrd="0" destOrd="0" presId="urn:microsoft.com/office/officeart/2005/8/layout/hList1"/>
    <dgm:cxn modelId="{F4044A6C-1403-4D6D-AF0C-AE24D9D45303}" type="presParOf" srcId="{163A5EEE-D6D8-48A1-8CFF-1535585EF523}" destId="{80C2EA8A-431F-4883-AC75-CC0252EACBDF}" srcOrd="0" destOrd="0" presId="urn:microsoft.com/office/officeart/2005/8/layout/hList1"/>
    <dgm:cxn modelId="{7F1A7F93-0530-45A1-B0BA-DBCFEF2349A1}" type="presParOf" srcId="{80C2EA8A-431F-4883-AC75-CC0252EACBDF}" destId="{02992C9F-4D6A-44B6-9B5C-23179E6008CC}" srcOrd="0" destOrd="0" presId="urn:microsoft.com/office/officeart/2005/8/layout/hList1"/>
    <dgm:cxn modelId="{3524FB1D-062A-4BA5-AAAA-EE4F55FF7E2B}" type="presParOf" srcId="{80C2EA8A-431F-4883-AC75-CC0252EACBDF}" destId="{1473AF8A-BA93-4A76-B9DD-9B1D53AC56FA}" srcOrd="1" destOrd="0" presId="urn:microsoft.com/office/officeart/2005/8/layout/hList1"/>
    <dgm:cxn modelId="{11ABD570-109C-4E81-9092-143F039F567A}" type="presParOf" srcId="{163A5EEE-D6D8-48A1-8CFF-1535585EF523}" destId="{C48D5912-F314-4C98-8608-21CAFC6D75FC}" srcOrd="1" destOrd="0" presId="urn:microsoft.com/office/officeart/2005/8/layout/hList1"/>
    <dgm:cxn modelId="{0BAD4EC9-F9A5-4188-A576-052BCBB8C464}" type="presParOf" srcId="{163A5EEE-D6D8-48A1-8CFF-1535585EF523}" destId="{1D69CC99-67B5-4ABD-8F97-9065448DA7FE}" srcOrd="2" destOrd="0" presId="urn:microsoft.com/office/officeart/2005/8/layout/hList1"/>
    <dgm:cxn modelId="{E9947396-90D7-4688-935E-FE42C1720D73}" type="presParOf" srcId="{1D69CC99-67B5-4ABD-8F97-9065448DA7FE}" destId="{7BC3D2A9-A403-44D5-A575-5B3EA6D3ABE2}" srcOrd="0" destOrd="0" presId="urn:microsoft.com/office/officeart/2005/8/layout/hList1"/>
    <dgm:cxn modelId="{19BA17D5-8C77-4514-9DC4-2E8830C0A978}" type="presParOf" srcId="{1D69CC99-67B5-4ABD-8F97-9065448DA7FE}" destId="{7C138186-45AF-45DF-8B47-15A3A5E4490A}" srcOrd="1" destOrd="0" presId="urn:microsoft.com/office/officeart/2005/8/layout/hList1"/>
    <dgm:cxn modelId="{1E5F427B-0138-460C-B964-C7F0EED82B92}" type="presParOf" srcId="{163A5EEE-D6D8-48A1-8CFF-1535585EF523}" destId="{F7CE36BF-62BB-4DD5-9F57-8A8DF9976A01}" srcOrd="3" destOrd="0" presId="urn:microsoft.com/office/officeart/2005/8/layout/hList1"/>
    <dgm:cxn modelId="{08E331E1-05DD-44AC-A003-F616C40B2AE1}" type="presParOf" srcId="{163A5EEE-D6D8-48A1-8CFF-1535585EF523}" destId="{66B79168-3545-4CC5-9940-42D305863755}" srcOrd="4" destOrd="0" presId="urn:microsoft.com/office/officeart/2005/8/layout/hList1"/>
    <dgm:cxn modelId="{9C2AC1C4-DDB2-455C-B24D-881CBFE6BD97}" type="presParOf" srcId="{66B79168-3545-4CC5-9940-42D305863755}" destId="{7E51274E-07C0-47AD-BFA0-F74B1E20B8AF}" srcOrd="0" destOrd="0" presId="urn:microsoft.com/office/officeart/2005/8/layout/hList1"/>
    <dgm:cxn modelId="{7C263FE8-2571-489F-B10A-6445C3F8500A}" type="presParOf" srcId="{66B79168-3545-4CC5-9940-42D305863755}" destId="{21434C49-4A51-4158-B01A-B9EA9F9F06FA}" srcOrd="1" destOrd="0" presId="urn:microsoft.com/office/officeart/2005/8/layout/hList1"/>
    <dgm:cxn modelId="{18E58599-3F45-491F-90B5-58752B10D597}" type="presParOf" srcId="{163A5EEE-D6D8-48A1-8CFF-1535585EF523}" destId="{21A25DFD-69A7-46A9-A6DA-1DF19FCA958F}" srcOrd="5" destOrd="0" presId="urn:microsoft.com/office/officeart/2005/8/layout/hList1"/>
    <dgm:cxn modelId="{C49DDF96-3B94-497E-B832-EA91394E0243}" type="presParOf" srcId="{163A5EEE-D6D8-48A1-8CFF-1535585EF523}" destId="{135C764B-F280-4694-B97A-CEE648C228C2}" srcOrd="6" destOrd="0" presId="urn:microsoft.com/office/officeart/2005/8/layout/hList1"/>
    <dgm:cxn modelId="{87D680B5-09E4-4C1B-AE44-7A8635E193DA}" type="presParOf" srcId="{135C764B-F280-4694-B97A-CEE648C228C2}" destId="{EA79C1CA-045A-402F-B204-4A16B5591DAD}" srcOrd="0" destOrd="0" presId="urn:microsoft.com/office/officeart/2005/8/layout/hList1"/>
    <dgm:cxn modelId="{B1D9E645-0BB8-4BD3-9011-48E3FD5953A8}" type="presParOf" srcId="{135C764B-F280-4694-B97A-CEE648C228C2}" destId="{7EAE6500-6DC1-4303-9F2B-A18F169D9DF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4147C-AAEE-45AD-B474-C1703D7C9245}">
      <dsp:nvSpPr>
        <dsp:cNvPr id="0" name=""/>
        <dsp:cNvSpPr/>
      </dsp:nvSpPr>
      <dsp:spPr>
        <a:xfrm>
          <a:off x="4482795" y="1025"/>
          <a:ext cx="6724192" cy="813918"/>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Ease of use and user experience </a:t>
          </a:r>
          <a:r>
            <a:rPr lang="en-US" sz="1800" kern="1200" dirty="0">
              <a:latin typeface="Arial" panose="020B0604020202020204" pitchFamily="34" charset="0"/>
              <a:cs typeface="Arial" panose="020B0604020202020204" pitchFamily="34" charset="0"/>
              <a:sym typeface="Wingdings" panose="05000000000000000000" pitchFamily="2" charset="2"/>
            </a:rPr>
            <a:t> </a:t>
          </a:r>
          <a:r>
            <a:rPr lang="en-US" sz="1800" i="1" kern="1200" dirty="0">
              <a:latin typeface="Arial" panose="020B0604020202020204" pitchFamily="34" charset="0"/>
              <a:cs typeface="Arial" panose="020B0604020202020204" pitchFamily="34" charset="0"/>
              <a:sym typeface="Wingdings" panose="05000000000000000000" pitchFamily="2" charset="2"/>
            </a:rPr>
            <a:t>CRITICAL</a:t>
          </a:r>
          <a:endParaRPr lang="en-US" sz="1800" i="1"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Portability and mobility</a:t>
          </a:r>
        </a:p>
      </dsp:txBody>
      <dsp:txXfrm>
        <a:off x="4482795" y="102765"/>
        <a:ext cx="6418973" cy="610438"/>
      </dsp:txXfrm>
    </dsp:sp>
    <dsp:sp modelId="{688C8F0D-F897-43C1-9951-F32C3B58AEDE}">
      <dsp:nvSpPr>
        <dsp:cNvPr id="0" name=""/>
        <dsp:cNvSpPr/>
      </dsp:nvSpPr>
      <dsp:spPr>
        <a:xfrm>
          <a:off x="0" y="1025"/>
          <a:ext cx="4482795" cy="81391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Arial" panose="020B0604020202020204" pitchFamily="34" charset="0"/>
              <a:cs typeface="Arial" panose="020B0604020202020204" pitchFamily="34" charset="0"/>
            </a:rPr>
            <a:t>Clinical Workflow</a:t>
          </a:r>
        </a:p>
        <a:p>
          <a:pPr marL="0" lvl="0" indent="0" algn="ctr" defTabSz="889000">
            <a:lnSpc>
              <a:spcPct val="90000"/>
            </a:lnSpc>
            <a:spcBef>
              <a:spcPct val="0"/>
            </a:spcBef>
            <a:spcAft>
              <a:spcPct val="35000"/>
            </a:spcAft>
            <a:buNone/>
          </a:pPr>
          <a:r>
            <a:rPr lang="en-US" sz="2000" b="1" kern="1200" dirty="0">
              <a:solidFill>
                <a:schemeClr val="bg2"/>
              </a:solidFill>
              <a:latin typeface="Arial" panose="020B0604020202020204" pitchFamily="34" charset="0"/>
              <a:cs typeface="Arial" panose="020B0604020202020204" pitchFamily="34" charset="0"/>
            </a:rPr>
            <a:t>Requirements </a:t>
          </a:r>
        </a:p>
      </dsp:txBody>
      <dsp:txXfrm>
        <a:off x="39732" y="40757"/>
        <a:ext cx="4403331" cy="734454"/>
      </dsp:txXfrm>
    </dsp:sp>
    <dsp:sp modelId="{FED76221-5239-42E4-919B-1FDA1418437C}">
      <dsp:nvSpPr>
        <dsp:cNvPr id="0" name=""/>
        <dsp:cNvSpPr/>
      </dsp:nvSpPr>
      <dsp:spPr>
        <a:xfrm>
          <a:off x="4482795" y="896336"/>
          <a:ext cx="6724192" cy="813918"/>
        </a:xfrm>
        <a:prstGeom prst="rightArrow">
          <a:avLst>
            <a:gd name="adj1" fmla="val 75000"/>
            <a:gd name="adj2" fmla="val 50000"/>
          </a:avLst>
        </a:prstGeom>
        <a:solidFill>
          <a:schemeClr val="accent4">
            <a:tint val="40000"/>
            <a:alpha val="90000"/>
            <a:hueOff val="1788973"/>
            <a:satOff val="-898"/>
            <a:lumOff val="-418"/>
            <a:alphaOff val="0"/>
          </a:schemeClr>
        </a:solidFill>
        <a:ln w="12700" cap="flat" cmpd="sng" algn="ctr">
          <a:solidFill>
            <a:schemeClr val="accent4">
              <a:tint val="40000"/>
              <a:alpha val="90000"/>
              <a:hueOff val="1788973"/>
              <a:satOff val="-898"/>
              <a:lumOff val="-4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Clinical data access </a:t>
          </a:r>
          <a:r>
            <a:rPr lang="en-US" sz="1800" kern="1200" dirty="0">
              <a:latin typeface="Arial" panose="020B0604020202020204" pitchFamily="34" charset="0"/>
              <a:cs typeface="Arial" panose="020B0604020202020204" pitchFamily="34" charset="0"/>
              <a:sym typeface="Wingdings" panose="05000000000000000000" pitchFamily="2" charset="2"/>
            </a:rPr>
            <a:t> </a:t>
          </a:r>
          <a:r>
            <a:rPr lang="en-US" sz="1800" i="1" kern="1200" dirty="0">
              <a:latin typeface="Arial" panose="020B0604020202020204" pitchFamily="34" charset="0"/>
              <a:cs typeface="Arial" panose="020B0604020202020204" pitchFamily="34" charset="0"/>
              <a:sym typeface="Wingdings" panose="05000000000000000000" pitchFamily="2" charset="2"/>
            </a:rPr>
            <a:t>CRITICAL</a:t>
          </a:r>
          <a:endParaRPr lang="en-US" sz="1800" i="1"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MEDITECH integration requirements</a:t>
          </a:r>
        </a:p>
      </dsp:txBody>
      <dsp:txXfrm>
        <a:off x="4482795" y="998076"/>
        <a:ext cx="6418973" cy="610438"/>
      </dsp:txXfrm>
    </dsp:sp>
    <dsp:sp modelId="{38812DD3-C613-4DBF-A76C-25083F42027B}">
      <dsp:nvSpPr>
        <dsp:cNvPr id="0" name=""/>
        <dsp:cNvSpPr/>
      </dsp:nvSpPr>
      <dsp:spPr>
        <a:xfrm>
          <a:off x="0" y="896336"/>
          <a:ext cx="4482795" cy="813918"/>
        </a:xfrm>
        <a:prstGeom prst="roundRect">
          <a:avLst/>
        </a:prstGeom>
        <a:solidFill>
          <a:schemeClr val="accent4">
            <a:hueOff val="1615143"/>
            <a:satOff val="4738"/>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Arial" panose="020B0604020202020204" pitchFamily="34" charset="0"/>
              <a:cs typeface="Arial" panose="020B0604020202020204" pitchFamily="34" charset="0"/>
            </a:rPr>
            <a:t>Data Integration &amp;  </a:t>
          </a:r>
        </a:p>
        <a:p>
          <a:pPr marL="0" lvl="0" indent="0" algn="ctr" defTabSz="889000">
            <a:lnSpc>
              <a:spcPct val="90000"/>
            </a:lnSpc>
            <a:spcBef>
              <a:spcPct val="0"/>
            </a:spcBef>
            <a:spcAft>
              <a:spcPct val="35000"/>
            </a:spcAft>
            <a:buNone/>
          </a:pPr>
          <a:r>
            <a:rPr lang="en-US" sz="2000" b="1" kern="1200" dirty="0">
              <a:solidFill>
                <a:schemeClr val="bg2"/>
              </a:solidFill>
              <a:latin typeface="Arial" panose="020B0604020202020204" pitchFamily="34" charset="0"/>
              <a:cs typeface="Arial" panose="020B0604020202020204" pitchFamily="34" charset="0"/>
            </a:rPr>
            <a:t>Accessibility</a:t>
          </a:r>
        </a:p>
      </dsp:txBody>
      <dsp:txXfrm>
        <a:off x="39732" y="936068"/>
        <a:ext cx="4403331" cy="734454"/>
      </dsp:txXfrm>
    </dsp:sp>
    <dsp:sp modelId="{48EB4F45-189B-4244-9643-3AA0DCD542DB}">
      <dsp:nvSpPr>
        <dsp:cNvPr id="0" name=""/>
        <dsp:cNvSpPr/>
      </dsp:nvSpPr>
      <dsp:spPr>
        <a:xfrm>
          <a:off x="4482795" y="1791646"/>
          <a:ext cx="6724192" cy="813918"/>
        </a:xfrm>
        <a:prstGeom prst="rightArrow">
          <a:avLst>
            <a:gd name="adj1" fmla="val 75000"/>
            <a:gd name="adj2" fmla="val 50000"/>
          </a:avLst>
        </a:prstGeom>
        <a:solidFill>
          <a:schemeClr val="accent4">
            <a:tint val="40000"/>
            <a:alpha val="90000"/>
            <a:hueOff val="3577947"/>
            <a:satOff val="-1795"/>
            <a:lumOff val="-836"/>
            <a:alphaOff val="0"/>
          </a:schemeClr>
        </a:solidFill>
        <a:ln w="12700" cap="flat" cmpd="sng" algn="ctr">
          <a:solidFill>
            <a:schemeClr val="accent4">
              <a:tint val="40000"/>
              <a:alpha val="90000"/>
              <a:hueOff val="3577947"/>
              <a:satOff val="-1795"/>
              <a:lumOff val="-8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Key performance indicators (KPIs)</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Quality and safety analytics</a:t>
          </a:r>
        </a:p>
      </dsp:txBody>
      <dsp:txXfrm>
        <a:off x="4482795" y="1893386"/>
        <a:ext cx="6418973" cy="610438"/>
      </dsp:txXfrm>
    </dsp:sp>
    <dsp:sp modelId="{9BC659F1-B657-4013-952B-B26A18339EA4}">
      <dsp:nvSpPr>
        <dsp:cNvPr id="0" name=""/>
        <dsp:cNvSpPr/>
      </dsp:nvSpPr>
      <dsp:spPr>
        <a:xfrm>
          <a:off x="0" y="1791646"/>
          <a:ext cx="4482795" cy="813918"/>
        </a:xfrm>
        <a:prstGeom prst="roundRect">
          <a:avLst/>
        </a:prstGeom>
        <a:solidFill>
          <a:schemeClr val="accent4">
            <a:hueOff val="3230286"/>
            <a:satOff val="9477"/>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Arial" panose="020B0604020202020204" pitchFamily="34" charset="0"/>
              <a:cs typeface="Arial" panose="020B0604020202020204" pitchFamily="34" charset="0"/>
            </a:rPr>
            <a:t>Analytics &amp; </a:t>
          </a:r>
        </a:p>
        <a:p>
          <a:pPr marL="0" lvl="0" indent="0" algn="ctr" defTabSz="889000">
            <a:lnSpc>
              <a:spcPct val="90000"/>
            </a:lnSpc>
            <a:spcBef>
              <a:spcPct val="0"/>
            </a:spcBef>
            <a:spcAft>
              <a:spcPct val="35000"/>
            </a:spcAft>
            <a:buNone/>
          </a:pPr>
          <a:r>
            <a:rPr lang="en-US" sz="2000" b="1" kern="1200" dirty="0">
              <a:solidFill>
                <a:schemeClr val="bg2"/>
              </a:solidFill>
              <a:latin typeface="Arial" panose="020B0604020202020204" pitchFamily="34" charset="0"/>
              <a:cs typeface="Arial" panose="020B0604020202020204" pitchFamily="34" charset="0"/>
            </a:rPr>
            <a:t>Reporting Capabilities</a:t>
          </a:r>
        </a:p>
      </dsp:txBody>
      <dsp:txXfrm>
        <a:off x="39732" y="1831378"/>
        <a:ext cx="4403331" cy="734454"/>
      </dsp:txXfrm>
    </dsp:sp>
    <dsp:sp modelId="{77769602-5FF2-406A-B31A-0BC5D1330C17}">
      <dsp:nvSpPr>
        <dsp:cNvPr id="0" name=""/>
        <dsp:cNvSpPr/>
      </dsp:nvSpPr>
      <dsp:spPr>
        <a:xfrm>
          <a:off x="4482795" y="2686956"/>
          <a:ext cx="6724192" cy="813918"/>
        </a:xfrm>
        <a:prstGeom prst="rightArrow">
          <a:avLst>
            <a:gd name="adj1" fmla="val 75000"/>
            <a:gd name="adj2" fmla="val 50000"/>
          </a:avLst>
        </a:prstGeom>
        <a:solidFill>
          <a:schemeClr val="accent4">
            <a:tint val="40000"/>
            <a:alpha val="90000"/>
            <a:hueOff val="5366920"/>
            <a:satOff val="-2693"/>
            <a:lumOff val="-1254"/>
            <a:alphaOff val="0"/>
          </a:schemeClr>
        </a:solidFill>
        <a:ln w="12700" cap="flat" cmpd="sng" algn="ctr">
          <a:solidFill>
            <a:schemeClr val="accent4">
              <a:tint val="40000"/>
              <a:alpha val="90000"/>
              <a:hueOff val="5366920"/>
              <a:satOff val="-2693"/>
              <a:lumOff val="-12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Perioperative journey transparency</a:t>
          </a:r>
        </a:p>
      </dsp:txBody>
      <dsp:txXfrm>
        <a:off x="4482795" y="2788696"/>
        <a:ext cx="6418973" cy="610438"/>
      </dsp:txXfrm>
    </dsp:sp>
    <dsp:sp modelId="{2FEE98C1-6142-41AF-BA0E-6E3ACFC6F3BA}">
      <dsp:nvSpPr>
        <dsp:cNvPr id="0" name=""/>
        <dsp:cNvSpPr/>
      </dsp:nvSpPr>
      <dsp:spPr>
        <a:xfrm>
          <a:off x="0" y="2686956"/>
          <a:ext cx="4482795" cy="813918"/>
        </a:xfrm>
        <a:prstGeom prst="roundRect">
          <a:avLst/>
        </a:prstGeom>
        <a:solidFill>
          <a:schemeClr val="accent4">
            <a:hueOff val="4845428"/>
            <a:satOff val="14215"/>
            <a:lumOff val="-8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Arial" panose="020B0604020202020204" pitchFamily="34" charset="0"/>
              <a:cs typeface="Arial" panose="020B0604020202020204" pitchFamily="34" charset="0"/>
            </a:rPr>
            <a:t>Care Team Visibility &amp; Communication</a:t>
          </a:r>
        </a:p>
      </dsp:txBody>
      <dsp:txXfrm>
        <a:off x="39732" y="2726688"/>
        <a:ext cx="4403331" cy="734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92C9F-4D6A-44B6-9B5C-23179E6008CC}">
      <dsp:nvSpPr>
        <dsp:cNvPr id="0" name=""/>
        <dsp:cNvSpPr/>
      </dsp:nvSpPr>
      <dsp:spPr>
        <a:xfrm>
          <a:off x="4170" y="20694"/>
          <a:ext cx="2507969" cy="100318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Arial" panose="020B0604020202020204" pitchFamily="34" charset="0"/>
              <a:cs typeface="Arial" panose="020B0604020202020204" pitchFamily="34" charset="0"/>
            </a:rPr>
            <a:t>Patient</a:t>
          </a:r>
        </a:p>
        <a:p>
          <a:pPr marL="0" lvl="0" indent="0" algn="ctr" defTabSz="889000">
            <a:lnSpc>
              <a:spcPct val="90000"/>
            </a:lnSpc>
            <a:spcBef>
              <a:spcPct val="0"/>
            </a:spcBef>
            <a:spcAft>
              <a:spcPct val="35000"/>
            </a:spcAft>
            <a:buNone/>
          </a:pPr>
          <a:r>
            <a:rPr lang="en-US" sz="2000" b="1" kern="1200" dirty="0">
              <a:solidFill>
                <a:schemeClr val="bg2"/>
              </a:solidFill>
              <a:latin typeface="Arial" panose="020B0604020202020204" pitchFamily="34" charset="0"/>
              <a:cs typeface="Arial" panose="020B0604020202020204" pitchFamily="34" charset="0"/>
            </a:rPr>
            <a:t>Safety</a:t>
          </a:r>
        </a:p>
      </dsp:txBody>
      <dsp:txXfrm>
        <a:off x="4170" y="20694"/>
        <a:ext cx="2507969" cy="1003187"/>
      </dsp:txXfrm>
    </dsp:sp>
    <dsp:sp modelId="{1473AF8A-BA93-4A76-B9DD-9B1D53AC56FA}">
      <dsp:nvSpPr>
        <dsp:cNvPr id="0" name=""/>
        <dsp:cNvSpPr/>
      </dsp:nvSpPr>
      <dsp:spPr>
        <a:xfrm>
          <a:off x="4170" y="1023881"/>
          <a:ext cx="2507969" cy="228384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ts val="600"/>
            </a:spcAft>
            <a:buChar char="•"/>
          </a:pPr>
          <a:r>
            <a:rPr kumimoji="0" lang="en-US" altLang="en-US" sz="1600" i="0" u="none" strike="noStrike" kern="1200" cap="none" normalizeH="0" baseline="0" dirty="0">
              <a:ln>
                <a:noFill/>
              </a:ln>
              <a:effectLst/>
              <a:latin typeface="Arial" panose="020B0604020202020204" pitchFamily="34" charset="0"/>
              <a:cs typeface="Arial" panose="020B0604020202020204" pitchFamily="34" charset="0"/>
            </a:rPr>
            <a:t>Improved Trend </a:t>
          </a:r>
          <a:r>
            <a:rPr kumimoji="0" lang="en-US" altLang="en-US" sz="1600" i="0" u="none" strike="noStrike" kern="1200" cap="none" normalizeH="0" baseline="0" dirty="0" err="1">
              <a:ln>
                <a:noFill/>
              </a:ln>
              <a:effectLst/>
              <a:latin typeface="Arial" panose="020B0604020202020204" pitchFamily="34" charset="0"/>
              <a:cs typeface="Arial" panose="020B0604020202020204" pitchFamily="34" charset="0"/>
            </a:rPr>
            <a:t>Visualisation</a:t>
          </a:r>
          <a:r>
            <a:rPr kumimoji="0" lang="en-US" altLang="en-US" sz="1600" i="0" u="none" strike="noStrike" kern="1200" cap="none" normalizeH="0" baseline="0" dirty="0">
              <a:ln>
                <a:noFill/>
              </a:ln>
              <a:effectLst/>
              <a:latin typeface="Arial" panose="020B0604020202020204" pitchFamily="34" charset="0"/>
              <a:cs typeface="Arial" panose="020B0604020202020204" pitchFamily="34" charset="0"/>
            </a:rPr>
            <a:t> </a:t>
          </a:r>
          <a:endParaRPr lang="en-US"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ts val="600"/>
            </a:spcAft>
            <a:buChar char="•"/>
          </a:pPr>
          <a:r>
            <a:rPr kumimoji="0" lang="en-US" altLang="en-US" sz="1600" i="0" u="none" strike="noStrike" kern="1200" cap="none" normalizeH="0" baseline="0" dirty="0">
              <a:ln>
                <a:noFill/>
              </a:ln>
              <a:effectLst/>
              <a:latin typeface="Arial" panose="020B0604020202020204" pitchFamily="34" charset="0"/>
              <a:cs typeface="Arial" panose="020B0604020202020204" pitchFamily="34" charset="0"/>
            </a:rPr>
            <a:t>Enhanced Vigilance </a:t>
          </a:r>
        </a:p>
        <a:p>
          <a:pPr marL="171450" lvl="1" indent="-171450" algn="l" defTabSz="711200">
            <a:lnSpc>
              <a:spcPct val="90000"/>
            </a:lnSpc>
            <a:spcBef>
              <a:spcPct val="0"/>
            </a:spcBef>
            <a:spcAft>
              <a:spcPts val="600"/>
            </a:spcAft>
            <a:buChar char="•"/>
          </a:pPr>
          <a:r>
            <a:rPr kumimoji="0" lang="en-US" altLang="en-US" sz="1600" i="0" u="none" strike="noStrike" kern="1200" cap="none" normalizeH="0" baseline="0" dirty="0">
              <a:ln>
                <a:noFill/>
              </a:ln>
              <a:effectLst/>
              <a:latin typeface="Arial" panose="020B0604020202020204" pitchFamily="34" charset="0"/>
              <a:cs typeface="Arial" panose="020B0604020202020204" pitchFamily="34" charset="0"/>
            </a:rPr>
            <a:t>Better Handover </a:t>
          </a:r>
        </a:p>
        <a:p>
          <a:pPr marL="171450" lvl="1" indent="-171450" algn="l" defTabSz="711200">
            <a:lnSpc>
              <a:spcPct val="90000"/>
            </a:lnSpc>
            <a:spcBef>
              <a:spcPct val="0"/>
            </a:spcBef>
            <a:spcAft>
              <a:spcPts val="600"/>
            </a:spcAft>
            <a:buChar char="•"/>
          </a:pPr>
          <a:r>
            <a:rPr kumimoji="0" lang="en-US" altLang="en-US" sz="1600" i="0" u="none" strike="noStrike" kern="1200" cap="none" normalizeH="0" baseline="0" dirty="0">
              <a:ln>
                <a:noFill/>
              </a:ln>
              <a:effectLst/>
              <a:latin typeface="Arial" panose="020B0604020202020204" pitchFamily="34" charset="0"/>
              <a:cs typeface="Arial" panose="020B0604020202020204" pitchFamily="34" charset="0"/>
            </a:rPr>
            <a:t>Historical Record Access</a:t>
          </a:r>
        </a:p>
        <a:p>
          <a:pPr marL="171450" lvl="1" indent="-171450" algn="l" defTabSz="711200">
            <a:lnSpc>
              <a:spcPct val="90000"/>
            </a:lnSpc>
            <a:spcBef>
              <a:spcPct val="0"/>
            </a:spcBef>
            <a:spcAft>
              <a:spcPts val="600"/>
            </a:spcAft>
            <a:buChar char="•"/>
          </a:pPr>
          <a:r>
            <a:rPr kumimoji="0" lang="en-US" altLang="en-US" sz="1600" i="0" u="none" strike="noStrike" kern="1200" cap="none" normalizeH="0" baseline="0" dirty="0">
              <a:ln>
                <a:noFill/>
              </a:ln>
              <a:effectLst/>
              <a:latin typeface="Arial" panose="020B0604020202020204" pitchFamily="34" charset="0"/>
              <a:cs typeface="Arial" panose="020B0604020202020204" pitchFamily="34" charset="0"/>
            </a:rPr>
            <a:t>Identification of Near Misses</a:t>
          </a:r>
          <a:endParaRPr kumimoji="0" lang="en-US" altLang="en-US" sz="1600" b="0" i="0" u="none" strike="noStrike" kern="1200" cap="none" normalizeH="0" baseline="0" dirty="0">
            <a:ln>
              <a:noFill/>
            </a:ln>
            <a:effectLst/>
            <a:latin typeface="Arial" panose="020B0604020202020204" pitchFamily="34" charset="0"/>
            <a:cs typeface="Arial" panose="020B0604020202020204" pitchFamily="34" charset="0"/>
          </a:endParaRPr>
        </a:p>
      </dsp:txBody>
      <dsp:txXfrm>
        <a:off x="4170" y="1023881"/>
        <a:ext cx="2507969" cy="2283840"/>
      </dsp:txXfrm>
    </dsp:sp>
    <dsp:sp modelId="{7BC3D2A9-A403-44D5-A575-5B3EA6D3ABE2}">
      <dsp:nvSpPr>
        <dsp:cNvPr id="0" name=""/>
        <dsp:cNvSpPr/>
      </dsp:nvSpPr>
      <dsp:spPr>
        <a:xfrm>
          <a:off x="2863255" y="20694"/>
          <a:ext cx="2507969" cy="1003187"/>
        </a:xfrm>
        <a:prstGeom prst="rect">
          <a:avLst/>
        </a:prstGeom>
        <a:solidFill>
          <a:schemeClr val="accent4">
            <a:hueOff val="1615143"/>
            <a:satOff val="4738"/>
            <a:lumOff val="-2941"/>
            <a:alphaOff val="0"/>
          </a:schemeClr>
        </a:solidFill>
        <a:ln w="12700" cap="flat" cmpd="sng" algn="ctr">
          <a:solidFill>
            <a:schemeClr val="accent4">
              <a:hueOff val="1615143"/>
              <a:satOff val="4738"/>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Arial" panose="020B0604020202020204" pitchFamily="34" charset="0"/>
              <a:cs typeface="Arial" panose="020B0604020202020204" pitchFamily="34" charset="0"/>
            </a:rPr>
            <a:t>Documentation Improvement</a:t>
          </a:r>
        </a:p>
      </dsp:txBody>
      <dsp:txXfrm>
        <a:off x="2863255" y="20694"/>
        <a:ext cx="2507969" cy="1003187"/>
      </dsp:txXfrm>
    </dsp:sp>
    <dsp:sp modelId="{7C138186-45AF-45DF-8B47-15A3A5E4490A}">
      <dsp:nvSpPr>
        <dsp:cNvPr id="0" name=""/>
        <dsp:cNvSpPr/>
      </dsp:nvSpPr>
      <dsp:spPr>
        <a:xfrm>
          <a:off x="2863255" y="1023881"/>
          <a:ext cx="2507969" cy="2283840"/>
        </a:xfrm>
        <a:prstGeom prst="rect">
          <a:avLst/>
        </a:prstGeom>
        <a:solidFill>
          <a:schemeClr val="accent4">
            <a:tint val="40000"/>
            <a:alpha val="90000"/>
            <a:hueOff val="1788973"/>
            <a:satOff val="-898"/>
            <a:lumOff val="-418"/>
            <a:alphaOff val="0"/>
          </a:schemeClr>
        </a:solidFill>
        <a:ln w="12700" cap="flat" cmpd="sng" algn="ctr">
          <a:solidFill>
            <a:schemeClr val="accent4">
              <a:tint val="40000"/>
              <a:alpha val="90000"/>
              <a:hueOff val="1788973"/>
              <a:satOff val="-898"/>
              <a:lumOff val="-4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ts val="600"/>
            </a:spcAft>
            <a:buChar char="•"/>
          </a:pPr>
          <a:r>
            <a:rPr kumimoji="0" lang="en-US" altLang="en-US" sz="1600" i="0" u="none" strike="noStrike" kern="1200" cap="none" normalizeH="0" baseline="0" dirty="0">
              <a:ln>
                <a:noFill/>
              </a:ln>
              <a:effectLst/>
              <a:latin typeface="Arial" panose="020B0604020202020204" pitchFamily="34" charset="0"/>
              <a:cs typeface="Arial" panose="020B0604020202020204" pitchFamily="34" charset="0"/>
            </a:rPr>
            <a:t>Enhanced Documentation Quality</a:t>
          </a:r>
          <a:endParaRPr lang="en-US"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ts val="600"/>
            </a:spcAft>
            <a:buChar char="•"/>
          </a:pPr>
          <a:r>
            <a:rPr kumimoji="0" lang="en-US" altLang="en-US" sz="1600" i="0" u="none" strike="noStrike" kern="1200" cap="none" normalizeH="0" baseline="0" dirty="0" err="1">
              <a:ln>
                <a:noFill/>
              </a:ln>
              <a:effectLst/>
              <a:latin typeface="Arial" panose="020B0604020202020204" pitchFamily="34" charset="0"/>
              <a:cs typeface="Arial" panose="020B0604020202020204" pitchFamily="34" charset="0"/>
            </a:rPr>
            <a:t>Standardised</a:t>
          </a:r>
          <a:r>
            <a:rPr kumimoji="0" lang="en-US" altLang="en-US" sz="1600" i="0" u="none" strike="noStrike" kern="1200" cap="none" normalizeH="0" baseline="0" dirty="0">
              <a:ln>
                <a:noFill/>
              </a:ln>
              <a:effectLst/>
              <a:latin typeface="Arial" panose="020B0604020202020204" pitchFamily="34" charset="0"/>
              <a:cs typeface="Arial" panose="020B0604020202020204" pitchFamily="34" charset="0"/>
            </a:rPr>
            <a:t> Templates </a:t>
          </a:r>
        </a:p>
        <a:p>
          <a:pPr marL="171450" lvl="1" indent="-171450" algn="l" defTabSz="711200">
            <a:lnSpc>
              <a:spcPct val="90000"/>
            </a:lnSpc>
            <a:spcBef>
              <a:spcPct val="0"/>
            </a:spcBef>
            <a:spcAft>
              <a:spcPts val="600"/>
            </a:spcAft>
            <a:buChar char="•"/>
          </a:pPr>
          <a:r>
            <a:rPr kumimoji="0" lang="en-US" altLang="en-US" sz="1600" i="0" u="none" strike="noStrike" kern="1200" cap="none" normalizeH="0" baseline="0" dirty="0">
              <a:ln>
                <a:noFill/>
              </a:ln>
              <a:effectLst/>
              <a:latin typeface="Arial" panose="020B0604020202020204" pitchFamily="34" charset="0"/>
              <a:cs typeface="Arial" panose="020B0604020202020204" pitchFamily="34" charset="0"/>
            </a:rPr>
            <a:t>Real-time Capture</a:t>
          </a:r>
        </a:p>
        <a:p>
          <a:pPr marL="171450" lvl="1" indent="-171450" algn="l" defTabSz="711200">
            <a:lnSpc>
              <a:spcPct val="90000"/>
            </a:lnSpc>
            <a:spcBef>
              <a:spcPct val="0"/>
            </a:spcBef>
            <a:spcAft>
              <a:spcPts val="600"/>
            </a:spcAft>
            <a:buChar char="•"/>
          </a:pPr>
          <a:r>
            <a:rPr kumimoji="0" lang="en-US" altLang="en-US" sz="1600" i="0" u="none" strike="noStrike" kern="1200" cap="none" normalizeH="0" baseline="0" dirty="0">
              <a:ln>
                <a:noFill/>
              </a:ln>
              <a:effectLst/>
              <a:latin typeface="Arial" panose="020B0604020202020204" pitchFamily="34" charset="0"/>
              <a:cs typeface="Arial" panose="020B0604020202020204" pitchFamily="34" charset="0"/>
            </a:rPr>
            <a:t>Comprehensive Record</a:t>
          </a:r>
        </a:p>
      </dsp:txBody>
      <dsp:txXfrm>
        <a:off x="2863255" y="1023881"/>
        <a:ext cx="2507969" cy="2283840"/>
      </dsp:txXfrm>
    </dsp:sp>
    <dsp:sp modelId="{7E51274E-07C0-47AD-BFA0-F74B1E20B8AF}">
      <dsp:nvSpPr>
        <dsp:cNvPr id="0" name=""/>
        <dsp:cNvSpPr/>
      </dsp:nvSpPr>
      <dsp:spPr>
        <a:xfrm>
          <a:off x="5722340" y="20694"/>
          <a:ext cx="2507969" cy="1003187"/>
        </a:xfrm>
        <a:prstGeom prst="rect">
          <a:avLst/>
        </a:prstGeom>
        <a:solidFill>
          <a:schemeClr val="accent4">
            <a:hueOff val="3230286"/>
            <a:satOff val="9477"/>
            <a:lumOff val="-5882"/>
            <a:alphaOff val="0"/>
          </a:schemeClr>
        </a:solidFill>
        <a:ln w="12700" cap="flat" cmpd="sng" algn="ctr">
          <a:solidFill>
            <a:schemeClr val="accent4">
              <a:hueOff val="3230286"/>
              <a:satOff val="9477"/>
              <a:lumOff val="-5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Arial" panose="020B0604020202020204" pitchFamily="34" charset="0"/>
              <a:cs typeface="Arial" panose="020B0604020202020204" pitchFamily="34" charset="0"/>
            </a:rPr>
            <a:t>Quality Improvement</a:t>
          </a:r>
        </a:p>
      </dsp:txBody>
      <dsp:txXfrm>
        <a:off x="5722340" y="20694"/>
        <a:ext cx="2507969" cy="1003187"/>
      </dsp:txXfrm>
    </dsp:sp>
    <dsp:sp modelId="{21434C49-4A51-4158-B01A-B9EA9F9F06FA}">
      <dsp:nvSpPr>
        <dsp:cNvPr id="0" name=""/>
        <dsp:cNvSpPr/>
      </dsp:nvSpPr>
      <dsp:spPr>
        <a:xfrm>
          <a:off x="5722340" y="1023881"/>
          <a:ext cx="2507969" cy="2283840"/>
        </a:xfrm>
        <a:prstGeom prst="rect">
          <a:avLst/>
        </a:prstGeom>
        <a:solidFill>
          <a:schemeClr val="accent4">
            <a:tint val="40000"/>
            <a:alpha val="90000"/>
            <a:hueOff val="3577947"/>
            <a:satOff val="-1795"/>
            <a:lumOff val="-836"/>
            <a:alphaOff val="0"/>
          </a:schemeClr>
        </a:solidFill>
        <a:ln w="12700" cap="flat" cmpd="sng" algn="ctr">
          <a:solidFill>
            <a:schemeClr val="accent4">
              <a:tint val="40000"/>
              <a:alpha val="90000"/>
              <a:hueOff val="3577947"/>
              <a:satOff val="-1795"/>
              <a:lumOff val="-8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ts val="600"/>
            </a:spcAft>
            <a:buChar char="•"/>
          </a:pPr>
          <a:r>
            <a:rPr lang="en-US" sz="1600" kern="1200" dirty="0">
              <a:latin typeface="Arial" panose="020B0604020202020204" pitchFamily="34" charset="0"/>
              <a:cs typeface="Arial" panose="020B0604020202020204" pitchFamily="34" charset="0"/>
            </a:rPr>
            <a:t>Data for Audit</a:t>
          </a:r>
        </a:p>
        <a:p>
          <a:pPr marL="171450" lvl="1" indent="-171450" algn="l" defTabSz="711200">
            <a:lnSpc>
              <a:spcPct val="90000"/>
            </a:lnSpc>
            <a:spcBef>
              <a:spcPct val="0"/>
            </a:spcBef>
            <a:spcAft>
              <a:spcPts val="600"/>
            </a:spcAft>
            <a:buChar char="•"/>
          </a:pPr>
          <a:r>
            <a:rPr lang="en-US" sz="1600" kern="1200" dirty="0">
              <a:latin typeface="Arial" panose="020B0604020202020204" pitchFamily="34" charset="0"/>
              <a:cs typeface="Arial" panose="020B0604020202020204" pitchFamily="34" charset="0"/>
            </a:rPr>
            <a:t>Benchmarking Capability</a:t>
          </a:r>
        </a:p>
        <a:p>
          <a:pPr marL="171450" lvl="1" indent="-171450" algn="l" defTabSz="711200">
            <a:lnSpc>
              <a:spcPct val="90000"/>
            </a:lnSpc>
            <a:spcBef>
              <a:spcPct val="0"/>
            </a:spcBef>
            <a:spcAft>
              <a:spcPts val="600"/>
            </a:spcAft>
            <a:buChar char="•"/>
          </a:pPr>
          <a:r>
            <a:rPr lang="en-US" sz="1600" kern="1200" dirty="0">
              <a:latin typeface="Arial" panose="020B0604020202020204" pitchFamily="34" charset="0"/>
              <a:cs typeface="Arial" panose="020B0604020202020204" pitchFamily="34" charset="0"/>
            </a:rPr>
            <a:t>Project Support</a:t>
          </a:r>
        </a:p>
        <a:p>
          <a:pPr marL="171450" lvl="1" indent="-171450" algn="l" defTabSz="711200">
            <a:lnSpc>
              <a:spcPct val="90000"/>
            </a:lnSpc>
            <a:spcBef>
              <a:spcPct val="0"/>
            </a:spcBef>
            <a:spcAft>
              <a:spcPts val="600"/>
            </a:spcAft>
            <a:buChar char="•"/>
          </a:pPr>
          <a:r>
            <a:rPr lang="en-US" sz="1600" kern="1200" dirty="0">
              <a:latin typeface="Arial" panose="020B0604020202020204" pitchFamily="34" charset="0"/>
              <a:cs typeface="Arial" panose="020B0604020202020204" pitchFamily="34" charset="0"/>
            </a:rPr>
            <a:t>CQC Evidence</a:t>
          </a:r>
        </a:p>
      </dsp:txBody>
      <dsp:txXfrm>
        <a:off x="5722340" y="1023881"/>
        <a:ext cx="2507969" cy="2283840"/>
      </dsp:txXfrm>
    </dsp:sp>
    <dsp:sp modelId="{EA79C1CA-045A-402F-B204-4A16B5591DAD}">
      <dsp:nvSpPr>
        <dsp:cNvPr id="0" name=""/>
        <dsp:cNvSpPr/>
      </dsp:nvSpPr>
      <dsp:spPr>
        <a:xfrm>
          <a:off x="8581425" y="20694"/>
          <a:ext cx="2507969" cy="1003187"/>
        </a:xfrm>
        <a:prstGeom prst="rect">
          <a:avLst/>
        </a:prstGeom>
        <a:solidFill>
          <a:schemeClr val="accent4">
            <a:hueOff val="4845428"/>
            <a:satOff val="14215"/>
            <a:lumOff val="-8823"/>
            <a:alphaOff val="0"/>
          </a:schemeClr>
        </a:solidFill>
        <a:ln w="12700" cap="flat" cmpd="sng" algn="ctr">
          <a:solidFill>
            <a:schemeClr val="accent4">
              <a:hueOff val="4845428"/>
              <a:satOff val="14215"/>
              <a:lumOff val="-88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Arial" panose="020B0604020202020204" pitchFamily="34" charset="0"/>
              <a:cs typeface="Arial" panose="020B0604020202020204" pitchFamily="34" charset="0"/>
            </a:rPr>
            <a:t>Professional Development</a:t>
          </a:r>
        </a:p>
      </dsp:txBody>
      <dsp:txXfrm>
        <a:off x="8581425" y="20694"/>
        <a:ext cx="2507969" cy="1003187"/>
      </dsp:txXfrm>
    </dsp:sp>
    <dsp:sp modelId="{7EAE6500-6DC1-4303-9F2B-A18F169D9DFD}">
      <dsp:nvSpPr>
        <dsp:cNvPr id="0" name=""/>
        <dsp:cNvSpPr/>
      </dsp:nvSpPr>
      <dsp:spPr>
        <a:xfrm>
          <a:off x="8581425" y="1023881"/>
          <a:ext cx="2507969" cy="2283840"/>
        </a:xfrm>
        <a:prstGeom prst="rect">
          <a:avLst/>
        </a:prstGeom>
        <a:solidFill>
          <a:schemeClr val="accent4">
            <a:tint val="40000"/>
            <a:alpha val="90000"/>
            <a:hueOff val="5366920"/>
            <a:satOff val="-2693"/>
            <a:lumOff val="-1254"/>
            <a:alphaOff val="0"/>
          </a:schemeClr>
        </a:solidFill>
        <a:ln w="12700" cap="flat" cmpd="sng" algn="ctr">
          <a:solidFill>
            <a:schemeClr val="accent4">
              <a:tint val="40000"/>
              <a:alpha val="90000"/>
              <a:hueOff val="5366920"/>
              <a:satOff val="-2693"/>
              <a:lumOff val="-12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ts val="600"/>
            </a:spcAft>
            <a:buChar char="•"/>
          </a:pPr>
          <a:r>
            <a:rPr lang="en-US" sz="1600" kern="1200" dirty="0">
              <a:latin typeface="Arial" panose="020B0604020202020204" pitchFamily="34" charset="0"/>
              <a:cs typeface="Arial" panose="020B0604020202020204" pitchFamily="34" charset="0"/>
            </a:rPr>
            <a:t>Automated Logbooks</a:t>
          </a:r>
        </a:p>
        <a:p>
          <a:pPr marL="171450" lvl="1" indent="-171450" algn="l" defTabSz="711200">
            <a:lnSpc>
              <a:spcPct val="90000"/>
            </a:lnSpc>
            <a:spcBef>
              <a:spcPct val="0"/>
            </a:spcBef>
            <a:spcAft>
              <a:spcPts val="600"/>
            </a:spcAft>
            <a:buChar char="•"/>
          </a:pPr>
          <a:r>
            <a:rPr lang="en-US" sz="1600" kern="1200" dirty="0">
              <a:latin typeface="Arial" panose="020B0604020202020204" pitchFamily="34" charset="0"/>
              <a:cs typeface="Arial" panose="020B0604020202020204" pitchFamily="34" charset="0"/>
            </a:rPr>
            <a:t>Case Mix Analysis</a:t>
          </a:r>
        </a:p>
        <a:p>
          <a:pPr marL="171450" lvl="1" indent="-171450" algn="l" defTabSz="711200">
            <a:lnSpc>
              <a:spcPct val="90000"/>
            </a:lnSpc>
            <a:spcBef>
              <a:spcPct val="0"/>
            </a:spcBef>
            <a:spcAft>
              <a:spcPts val="600"/>
            </a:spcAft>
            <a:buChar char="•"/>
          </a:pPr>
          <a:r>
            <a:rPr lang="en-US" sz="1600" kern="1200" dirty="0">
              <a:latin typeface="Arial" panose="020B0604020202020204" pitchFamily="34" charset="0"/>
              <a:cs typeface="Arial" panose="020B0604020202020204" pitchFamily="34" charset="0"/>
            </a:rPr>
            <a:t>Evidence for Appraisal</a:t>
          </a:r>
        </a:p>
      </dsp:txBody>
      <dsp:txXfrm>
        <a:off x="8581425" y="1023881"/>
        <a:ext cx="2507969" cy="228384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31D5B1-B1CE-4DF3-A1E2-BCE2755A9AAC}"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55173-AB2A-4D00-AFFD-9CE935794DAE}" type="slidenum">
              <a:rPr lang="en-US" smtClean="0"/>
              <a:t>‹#›</a:t>
            </a:fld>
            <a:endParaRPr lang="en-US"/>
          </a:p>
        </p:txBody>
      </p:sp>
    </p:spTree>
    <p:extLst>
      <p:ext uri="{BB962C8B-B14F-4D97-AF65-F5344CB8AC3E}">
        <p14:creationId xmlns:p14="http://schemas.microsoft.com/office/powerpoint/2010/main" val="884716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B55173-AB2A-4D00-AFFD-9CE935794DAE}" type="slidenum">
              <a:rPr lang="en-US" smtClean="0"/>
              <a:t>1</a:t>
            </a:fld>
            <a:endParaRPr lang="en-US"/>
          </a:p>
        </p:txBody>
      </p:sp>
    </p:spTree>
    <p:extLst>
      <p:ext uri="{BB962C8B-B14F-4D97-AF65-F5344CB8AC3E}">
        <p14:creationId xmlns:p14="http://schemas.microsoft.com/office/powerpoint/2010/main" val="3844217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C4771-6217-A2B2-DCBA-1D5E4BF5F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7C2F2-99F6-AD8F-A934-83B0D82CF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19AED-075E-48E8-AFE8-E445C834F90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29DCA92-9147-D658-F037-5567116AE678}"/>
              </a:ext>
            </a:extLst>
          </p:cNvPr>
          <p:cNvSpPr>
            <a:spLocks noGrp="1"/>
          </p:cNvSpPr>
          <p:nvPr>
            <p:ph type="sldNum" sz="quarter" idx="5"/>
          </p:nvPr>
        </p:nvSpPr>
        <p:spPr/>
        <p:txBody>
          <a:bodyPr/>
          <a:lstStyle/>
          <a:p>
            <a:fld id="{24B55173-AB2A-4D00-AFFD-9CE935794DAE}" type="slidenum">
              <a:rPr lang="en-US" smtClean="0"/>
              <a:t>12</a:t>
            </a:fld>
            <a:endParaRPr lang="en-US"/>
          </a:p>
        </p:txBody>
      </p:sp>
    </p:spTree>
    <p:extLst>
      <p:ext uri="{BB962C8B-B14F-4D97-AF65-F5344CB8AC3E}">
        <p14:creationId xmlns:p14="http://schemas.microsoft.com/office/powerpoint/2010/main" val="3254467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FB048-0021-41F1-6A8E-BECDDDB30D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D7C82-A374-7802-D451-2C74E77B4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520FC-367F-1B6D-5560-BD7DD33B825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82A7F95-B967-BE88-3896-0E330763BF92}"/>
              </a:ext>
            </a:extLst>
          </p:cNvPr>
          <p:cNvSpPr>
            <a:spLocks noGrp="1"/>
          </p:cNvSpPr>
          <p:nvPr>
            <p:ph type="sldNum" sz="quarter" idx="5"/>
          </p:nvPr>
        </p:nvSpPr>
        <p:spPr/>
        <p:txBody>
          <a:bodyPr/>
          <a:lstStyle/>
          <a:p>
            <a:fld id="{24B55173-AB2A-4D00-AFFD-9CE935794DAE}" type="slidenum">
              <a:rPr lang="en-US" smtClean="0"/>
              <a:t>13</a:t>
            </a:fld>
            <a:endParaRPr lang="en-US"/>
          </a:p>
        </p:txBody>
      </p:sp>
    </p:spTree>
    <p:extLst>
      <p:ext uri="{BB962C8B-B14F-4D97-AF65-F5344CB8AC3E}">
        <p14:creationId xmlns:p14="http://schemas.microsoft.com/office/powerpoint/2010/main" val="4051627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Patient Safety Benefits</a:t>
            </a:r>
          </a:p>
          <a:p>
            <a:r>
              <a:rPr lang="en-GB" sz="1200" b="1" i="0" u="none" strike="noStrike" kern="1200" dirty="0">
                <a:solidFill>
                  <a:schemeClr val="tx1"/>
                </a:solidFill>
                <a:effectLst/>
                <a:latin typeface="+mn-lt"/>
                <a:ea typeface="+mn-ea"/>
                <a:cs typeface="+mn-cs"/>
              </a:rPr>
              <a:t>Improved Trend Visualisation</a:t>
            </a:r>
            <a:r>
              <a:rPr lang="en-GB" sz="1200" b="0" i="0" u="none" strike="noStrike" kern="1200" dirty="0">
                <a:solidFill>
                  <a:schemeClr val="tx1"/>
                </a:solidFill>
                <a:effectLst/>
                <a:latin typeface="+mn-lt"/>
                <a:ea typeface="+mn-ea"/>
                <a:cs typeface="+mn-cs"/>
              </a:rPr>
              <a:t>: The Electronic Anaesthetic Record System (EARS) will enhance the recognition of physiological changes over time, providing automatic charting and making visible trends available immediately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r>
              <a:rPr lang="en-GB" sz="1200" b="1" i="0" u="none" strike="noStrike" kern="1200" dirty="0">
                <a:solidFill>
                  <a:schemeClr val="tx1"/>
                </a:solidFill>
                <a:effectLst/>
                <a:latin typeface="+mn-lt"/>
                <a:ea typeface="+mn-ea"/>
                <a:cs typeface="+mn-cs"/>
              </a:rPr>
              <a:t>Enhanced Vigilance</a:t>
            </a:r>
            <a:r>
              <a:rPr lang="en-GB" sz="1200" b="0" i="0" u="none" strike="noStrike" kern="1200" dirty="0">
                <a:solidFill>
                  <a:schemeClr val="tx1"/>
                </a:solidFill>
                <a:effectLst/>
                <a:latin typeface="+mn-lt"/>
                <a:ea typeface="+mn-ea"/>
                <a:cs typeface="+mn-cs"/>
              </a:rPr>
              <a:t>: Automated recording will free the anaesthetist's attention for direct patient care, reducing distractions and allowing them to focus on patient care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r>
              <a:rPr lang="en-GB" sz="1200" b="1" i="0" u="none" strike="noStrike" kern="1200" dirty="0">
                <a:solidFill>
                  <a:schemeClr val="tx1"/>
                </a:solidFill>
                <a:effectLst/>
                <a:latin typeface="+mn-lt"/>
                <a:ea typeface="+mn-ea"/>
                <a:cs typeface="+mn-cs"/>
              </a:rPr>
              <a:t>Better Handover</a:t>
            </a:r>
            <a:r>
              <a:rPr lang="en-GB" sz="1200" b="0" i="0" u="none" strike="noStrike" kern="1200" dirty="0">
                <a:solidFill>
                  <a:schemeClr val="tx1"/>
                </a:solidFill>
                <a:effectLst/>
                <a:latin typeface="+mn-lt"/>
                <a:ea typeface="+mn-ea"/>
                <a:cs typeface="+mn-cs"/>
              </a:rPr>
              <a:t>: Comprehensive and legible records will improve information transfer during handovers, reducing the risk of missing critical information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r>
              <a:rPr lang="en-GB" sz="1200" b="1" i="0" u="none" strike="noStrike" kern="1200" dirty="0">
                <a:solidFill>
                  <a:schemeClr val="tx1"/>
                </a:solidFill>
                <a:effectLst/>
                <a:latin typeface="+mn-lt"/>
                <a:ea typeface="+mn-ea"/>
                <a:cs typeface="+mn-cs"/>
              </a:rPr>
              <a:t>Historical Record Access</a:t>
            </a:r>
            <a:r>
              <a:rPr lang="en-GB" sz="1200" b="0" i="0" u="none" strike="noStrike" kern="1200" dirty="0">
                <a:solidFill>
                  <a:schemeClr val="tx1"/>
                </a:solidFill>
                <a:effectLst/>
                <a:latin typeface="+mn-lt"/>
                <a:ea typeface="+mn-ea"/>
                <a:cs typeface="+mn-cs"/>
              </a:rPr>
              <a:t>: Previous anaesthetic details will be readily available for reference, ensuring immediate availability of anaesthetic assessments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r>
              <a:rPr lang="en-GB" sz="1200" b="1" i="0" u="none" strike="noStrike" kern="1200" dirty="0">
                <a:solidFill>
                  <a:schemeClr val="tx1"/>
                </a:solidFill>
                <a:effectLst/>
                <a:latin typeface="+mn-lt"/>
                <a:ea typeface="+mn-ea"/>
                <a:cs typeface="+mn-cs"/>
              </a:rPr>
              <a:t>Identification of Near Misses</a:t>
            </a:r>
            <a:r>
              <a:rPr lang="en-GB" sz="1200" b="0" i="0" u="none" strike="noStrike" kern="1200" dirty="0">
                <a:solidFill>
                  <a:schemeClr val="tx1"/>
                </a:solidFill>
                <a:effectLst/>
                <a:latin typeface="+mn-lt"/>
                <a:ea typeface="+mn-ea"/>
                <a:cs typeface="+mn-cs"/>
              </a:rPr>
              <a:t>: Structured recording of events will aid in pattern recognition and identification of near misses, helping to identify gaps in reporting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Documentation Improvements</a:t>
            </a:r>
          </a:p>
          <a:p>
            <a:r>
              <a:rPr lang="en-GB" sz="1200" b="1" i="0" u="none" strike="noStrike" kern="1200" dirty="0">
                <a:solidFill>
                  <a:schemeClr val="tx1"/>
                </a:solidFill>
                <a:effectLst/>
                <a:latin typeface="+mn-lt"/>
                <a:ea typeface="+mn-ea"/>
                <a:cs typeface="+mn-cs"/>
              </a:rPr>
              <a:t>Enhanced Documentation Quality</a:t>
            </a:r>
            <a:r>
              <a:rPr lang="en-GB" sz="1200" b="0" i="0" u="none" strike="noStrike" kern="1200" dirty="0">
                <a:solidFill>
                  <a:schemeClr val="tx1"/>
                </a:solidFill>
                <a:effectLst/>
                <a:latin typeface="+mn-lt"/>
                <a:ea typeface="+mn-ea"/>
                <a:cs typeface="+mn-cs"/>
              </a:rPr>
              <a:t>: The electronic system will improve the quality and accuracy of documentation, reducing the risk of errors associated with illegible handwriting and incomplete records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r>
              <a:rPr lang="en-GB" sz="1200" b="1" i="0" u="none" strike="noStrike" kern="1200" dirty="0">
                <a:solidFill>
                  <a:schemeClr val="tx1"/>
                </a:solidFill>
                <a:effectLst/>
                <a:latin typeface="+mn-lt"/>
                <a:ea typeface="+mn-ea"/>
                <a:cs typeface="+mn-cs"/>
              </a:rPr>
              <a:t>Standardised Templates</a:t>
            </a:r>
            <a:r>
              <a:rPr lang="en-GB" sz="1200" b="0" i="0" u="none" strike="noStrike" kern="1200" dirty="0">
                <a:solidFill>
                  <a:schemeClr val="tx1"/>
                </a:solidFill>
                <a:effectLst/>
                <a:latin typeface="+mn-lt"/>
                <a:ea typeface="+mn-ea"/>
                <a:cs typeface="+mn-cs"/>
              </a:rPr>
              <a:t>: The system will provide standardised templates and prompts to ensure all necessary information is captured consistently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r>
              <a:rPr lang="en-GB" sz="1200" b="1" i="0" u="none" strike="noStrike" kern="1200" dirty="0">
                <a:solidFill>
                  <a:schemeClr val="tx1"/>
                </a:solidFill>
                <a:effectLst/>
                <a:latin typeface="+mn-lt"/>
                <a:ea typeface="+mn-ea"/>
                <a:cs typeface="+mn-cs"/>
              </a:rPr>
              <a:t>Real-time Capture</a:t>
            </a:r>
            <a:r>
              <a:rPr lang="en-GB" sz="1200" b="0" i="0" u="none" strike="noStrike" kern="1200" dirty="0">
                <a:solidFill>
                  <a:schemeClr val="tx1"/>
                </a:solidFill>
                <a:effectLst/>
                <a:latin typeface="+mn-lt"/>
                <a:ea typeface="+mn-ea"/>
                <a:cs typeface="+mn-cs"/>
              </a:rPr>
              <a:t>: Automated recording of physiological data at precise intervals will provide a comprehensive representation of the anaesthetic narrative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r>
              <a:rPr lang="en-GB" sz="1200" b="1" i="0" u="none" strike="noStrike" kern="1200" dirty="0">
                <a:solidFill>
                  <a:schemeClr val="tx1"/>
                </a:solidFill>
                <a:effectLst/>
                <a:latin typeface="+mn-lt"/>
                <a:ea typeface="+mn-ea"/>
                <a:cs typeface="+mn-cs"/>
              </a:rPr>
              <a:t>Comprehensive Record</a:t>
            </a:r>
            <a:r>
              <a:rPr lang="en-GB" sz="1200" b="0" i="0" u="none" strike="noStrike" kern="1200" dirty="0">
                <a:solidFill>
                  <a:schemeClr val="tx1"/>
                </a:solidFill>
                <a:effectLst/>
                <a:latin typeface="+mn-lt"/>
                <a:ea typeface="+mn-ea"/>
                <a:cs typeface="+mn-cs"/>
              </a:rPr>
              <a:t>: The system will ensure complete documentation of the entire anaesthetic process, improving consistency and reliability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Quality Improvement Benefits</a:t>
            </a:r>
          </a:p>
          <a:p>
            <a:r>
              <a:rPr lang="en-GB" sz="1200" b="1" i="0" u="none" strike="noStrike" kern="1200" dirty="0">
                <a:solidFill>
                  <a:schemeClr val="tx1"/>
                </a:solidFill>
                <a:effectLst/>
                <a:latin typeface="+mn-lt"/>
                <a:ea typeface="+mn-ea"/>
                <a:cs typeface="+mn-cs"/>
              </a:rPr>
              <a:t>Data for Audit</a:t>
            </a:r>
            <a:r>
              <a:rPr lang="en-GB" sz="1200" b="0" i="0" u="none" strike="noStrike" kern="1200" dirty="0">
                <a:solidFill>
                  <a:schemeClr val="tx1"/>
                </a:solidFill>
                <a:effectLst/>
                <a:latin typeface="+mn-lt"/>
                <a:ea typeface="+mn-ea"/>
                <a:cs typeface="+mn-cs"/>
              </a:rPr>
              <a:t>: Easily extractable structured data for clinical audit and for evidencing outcomes for CQC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r>
              <a:rPr lang="en-GB" sz="1200" b="1" i="0" u="none" strike="noStrike" kern="1200" dirty="0">
                <a:solidFill>
                  <a:schemeClr val="tx1"/>
                </a:solidFill>
                <a:effectLst/>
                <a:latin typeface="+mn-lt"/>
                <a:ea typeface="+mn-ea"/>
                <a:cs typeface="+mn-cs"/>
              </a:rPr>
              <a:t>Benchmarking Capability</a:t>
            </a:r>
            <a:r>
              <a:rPr lang="en-GB" sz="1200" b="0" i="0" u="none" strike="noStrike" kern="1200" dirty="0">
                <a:solidFill>
                  <a:schemeClr val="tx1"/>
                </a:solidFill>
                <a:effectLst/>
                <a:latin typeface="+mn-lt"/>
                <a:ea typeface="+mn-ea"/>
                <a:cs typeface="+mn-cs"/>
              </a:rPr>
              <a:t>: The system will enable comparison of outcomes across practitioners and procedures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r>
              <a:rPr lang="en-GB" sz="1200" b="1" i="0" u="none" strike="noStrike" kern="1200" dirty="0">
                <a:solidFill>
                  <a:schemeClr val="tx1"/>
                </a:solidFill>
                <a:effectLst/>
                <a:latin typeface="+mn-lt"/>
                <a:ea typeface="+mn-ea"/>
                <a:cs typeface="+mn-cs"/>
              </a:rPr>
              <a:t>Project Support</a:t>
            </a:r>
            <a:r>
              <a:rPr lang="en-GB" sz="1200" b="0" i="0" u="none" strike="noStrike" kern="1200" dirty="0">
                <a:solidFill>
                  <a:schemeClr val="tx1"/>
                </a:solidFill>
                <a:effectLst/>
                <a:latin typeface="+mn-lt"/>
                <a:ea typeface="+mn-ea"/>
                <a:cs typeface="+mn-cs"/>
              </a:rPr>
              <a:t>: The infrastructure will support quality improvement initiatives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Professional Development Benefits</a:t>
            </a:r>
          </a:p>
          <a:p>
            <a:r>
              <a:rPr lang="en-GB" sz="1200" b="1" i="0" u="none" strike="noStrike" kern="1200" dirty="0">
                <a:solidFill>
                  <a:schemeClr val="tx1"/>
                </a:solidFill>
                <a:effectLst/>
                <a:latin typeface="+mn-lt"/>
                <a:ea typeface="+mn-ea"/>
                <a:cs typeface="+mn-cs"/>
              </a:rPr>
              <a:t>Automated Logbooks</a:t>
            </a:r>
            <a:r>
              <a:rPr lang="en-GB" sz="1200" b="0" i="0" u="none" strike="noStrike" kern="1200" dirty="0">
                <a:solidFill>
                  <a:schemeClr val="tx1"/>
                </a:solidFill>
                <a:effectLst/>
                <a:latin typeface="+mn-lt"/>
                <a:ea typeface="+mn-ea"/>
                <a:cs typeface="+mn-cs"/>
              </a:rPr>
              <a:t>: Accurate case logs for all practitioners, providing detailed information on cases performed and supporting appraisals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r>
              <a:rPr lang="en-GB" sz="1200" b="1" i="0" u="none" strike="noStrike" kern="1200" dirty="0">
                <a:solidFill>
                  <a:schemeClr val="tx1"/>
                </a:solidFill>
                <a:effectLst/>
                <a:latin typeface="+mn-lt"/>
                <a:ea typeface="+mn-ea"/>
                <a:cs typeface="+mn-cs"/>
              </a:rPr>
              <a:t>Case Mix Analysis</a:t>
            </a:r>
            <a:r>
              <a:rPr lang="en-GB" sz="1200" b="0" i="0" u="none" strike="noStrike" kern="1200" dirty="0">
                <a:solidFill>
                  <a:schemeClr val="tx1"/>
                </a:solidFill>
                <a:effectLst/>
                <a:latin typeface="+mn-lt"/>
                <a:ea typeface="+mn-ea"/>
                <a:cs typeface="+mn-cs"/>
              </a:rPr>
              <a:t>: Understanding of exposure to different techniques and procedures, helping to monitor changes in service provision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r>
              <a:rPr lang="en-GB" sz="1200" b="1" i="0" u="none" strike="noStrike" kern="1200" dirty="0">
                <a:solidFill>
                  <a:schemeClr val="tx1"/>
                </a:solidFill>
                <a:effectLst/>
                <a:latin typeface="+mn-lt"/>
                <a:ea typeface="+mn-ea"/>
                <a:cs typeface="+mn-cs"/>
              </a:rPr>
              <a:t>Evidence for Appraisal</a:t>
            </a:r>
            <a:r>
              <a:rPr lang="en-GB" sz="1200" b="0" i="0" u="none" strike="noStrike" kern="1200" dirty="0">
                <a:solidFill>
                  <a:schemeClr val="tx1"/>
                </a:solidFill>
                <a:effectLst/>
                <a:latin typeface="+mn-lt"/>
                <a:ea typeface="+mn-ea"/>
                <a:cs typeface="+mn-cs"/>
              </a:rPr>
              <a:t>: Objective data on clinical activity and outcomes, providing quantitative evidence for reflection and personal development plans </a:t>
            </a:r>
            <a:r>
              <a:rPr lang="en-GB" sz="1200" b="1" i="0" u="none" strike="noStrike" kern="12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fld id="{24B55173-AB2A-4D00-AFFD-9CE935794DAE}" type="slidenum">
              <a:rPr lang="en-US" smtClean="0"/>
              <a:t>14</a:t>
            </a:fld>
            <a:endParaRPr lang="en-US"/>
          </a:p>
        </p:txBody>
      </p:sp>
    </p:spTree>
    <p:extLst>
      <p:ext uri="{BB962C8B-B14F-4D97-AF65-F5344CB8AC3E}">
        <p14:creationId xmlns:p14="http://schemas.microsoft.com/office/powerpoint/2010/main" val="3365768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B55173-AB2A-4D00-AFFD-9CE935794DAE}" type="slidenum">
              <a:rPr lang="en-US" smtClean="0"/>
              <a:t>15</a:t>
            </a:fld>
            <a:endParaRPr lang="en-US"/>
          </a:p>
        </p:txBody>
      </p:sp>
    </p:spTree>
    <p:extLst>
      <p:ext uri="{BB962C8B-B14F-4D97-AF65-F5344CB8AC3E}">
        <p14:creationId xmlns:p14="http://schemas.microsoft.com/office/powerpoint/2010/main" val="3526020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FA48806-6A31-4DDF-A25B-B309A7B090A7}" type="slidenum">
              <a:rPr lang="en-US" smtClean="0"/>
              <a:t>16</a:t>
            </a:fld>
            <a:endParaRPr lang="en-US"/>
          </a:p>
        </p:txBody>
      </p:sp>
    </p:spTree>
    <p:extLst>
      <p:ext uri="{BB962C8B-B14F-4D97-AF65-F5344CB8AC3E}">
        <p14:creationId xmlns:p14="http://schemas.microsoft.com/office/powerpoint/2010/main" val="2184624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B55173-AB2A-4D00-AFFD-9CE935794DAE}" type="slidenum">
              <a:rPr lang="en-US" smtClean="0"/>
              <a:t>17</a:t>
            </a:fld>
            <a:endParaRPr lang="en-US"/>
          </a:p>
        </p:txBody>
      </p:sp>
    </p:spTree>
    <p:extLst>
      <p:ext uri="{BB962C8B-B14F-4D97-AF65-F5344CB8AC3E}">
        <p14:creationId xmlns:p14="http://schemas.microsoft.com/office/powerpoint/2010/main" val="214984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B55173-AB2A-4D00-AFFD-9CE935794DAE}" type="slidenum">
              <a:rPr lang="en-US" smtClean="0"/>
              <a:t>3</a:t>
            </a:fld>
            <a:endParaRPr lang="en-US"/>
          </a:p>
        </p:txBody>
      </p:sp>
    </p:spTree>
    <p:extLst>
      <p:ext uri="{BB962C8B-B14F-4D97-AF65-F5344CB8AC3E}">
        <p14:creationId xmlns:p14="http://schemas.microsoft.com/office/powerpoint/2010/main" val="1358149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Quick, non-published, internal audit over 1 week highlighted at least 24% of local records don’t have sufficient information direct from theatre to be scanned in</a:t>
            </a:r>
          </a:p>
        </p:txBody>
      </p:sp>
      <p:sp>
        <p:nvSpPr>
          <p:cNvPr id="4" name="Slide Number Placeholder 3"/>
          <p:cNvSpPr>
            <a:spLocks noGrp="1"/>
          </p:cNvSpPr>
          <p:nvPr>
            <p:ph type="sldNum" sz="quarter" idx="5"/>
          </p:nvPr>
        </p:nvSpPr>
        <p:spPr/>
        <p:txBody>
          <a:bodyPr/>
          <a:lstStyle/>
          <a:p>
            <a:fld id="{24B55173-AB2A-4D00-AFFD-9CE935794DAE}" type="slidenum">
              <a:rPr lang="en-US" smtClean="0"/>
              <a:t>4</a:t>
            </a:fld>
            <a:endParaRPr lang="en-US"/>
          </a:p>
        </p:txBody>
      </p:sp>
    </p:spTree>
    <p:extLst>
      <p:ext uri="{BB962C8B-B14F-4D97-AF65-F5344CB8AC3E}">
        <p14:creationId xmlns:p14="http://schemas.microsoft.com/office/powerpoint/2010/main" val="3387768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B55173-AB2A-4D00-AFFD-9CE935794DAE}" type="slidenum">
              <a:rPr lang="en-US" smtClean="0"/>
              <a:t>5</a:t>
            </a:fld>
            <a:endParaRPr lang="en-US"/>
          </a:p>
        </p:txBody>
      </p:sp>
    </p:spTree>
    <p:extLst>
      <p:ext uri="{BB962C8B-B14F-4D97-AF65-F5344CB8AC3E}">
        <p14:creationId xmlns:p14="http://schemas.microsoft.com/office/powerpoint/2010/main" val="1519920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www.rcoa.ac.uk</a:t>
            </a:r>
            <a:r>
              <a:rPr lang="en-GB" sz="1200" kern="1200" dirty="0">
                <a:solidFill>
                  <a:schemeClr val="tx1"/>
                </a:solidFill>
                <a:effectLst/>
                <a:latin typeface="+mn-lt"/>
                <a:ea typeface="+mn-ea"/>
                <a:cs typeface="+mn-cs"/>
              </a:rPr>
              <a:t>/safety-standards-quality/guidance-resources/guidelines-provision-anaesthetic-services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Minimum Dataset from GPAS: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Data completion requirements:</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Patient name and unique identifier</a:t>
            </a:r>
          </a:p>
          <a:p>
            <a:r>
              <a:rPr lang="en-GB" sz="1200" b="0" i="0" u="none" strike="noStrike" kern="1200" dirty="0">
                <a:solidFill>
                  <a:schemeClr val="tx1"/>
                </a:solidFill>
                <a:effectLst/>
                <a:latin typeface="+mn-lt"/>
                <a:ea typeface="+mn-ea"/>
                <a:cs typeface="+mn-cs"/>
              </a:rPr>
              <a:t>Anaesthetist name and GMC number</a:t>
            </a:r>
          </a:p>
          <a:p>
            <a:r>
              <a:rPr lang="en-GB" sz="1200" b="0" i="0" u="none" strike="noStrike" kern="1200" dirty="0">
                <a:solidFill>
                  <a:schemeClr val="tx1"/>
                </a:solidFill>
                <a:effectLst/>
                <a:latin typeface="+mn-lt"/>
                <a:ea typeface="+mn-ea"/>
                <a:cs typeface="+mn-cs"/>
              </a:rPr>
              <a:t>Consultant supervisor recorded for non-consultants</a:t>
            </a:r>
          </a:p>
          <a:p>
            <a:r>
              <a:rPr lang="en-GB" sz="1200" b="0" i="0" u="none" strike="noStrike" kern="1200" dirty="0">
                <a:solidFill>
                  <a:schemeClr val="tx1"/>
                </a:solidFill>
                <a:effectLst/>
                <a:latin typeface="+mn-lt"/>
                <a:ea typeface="+mn-ea"/>
                <a:cs typeface="+mn-cs"/>
              </a:rPr>
              <a:t>Appropriate anaesthetic equipment check documentation</a:t>
            </a:r>
          </a:p>
          <a:p>
            <a:r>
              <a:rPr lang="en-GB" sz="1200" b="0" i="0" u="none" strike="noStrike" kern="1200" dirty="0">
                <a:solidFill>
                  <a:schemeClr val="tx1"/>
                </a:solidFill>
                <a:effectLst/>
                <a:latin typeface="+mn-lt"/>
                <a:ea typeface="+mn-ea"/>
                <a:cs typeface="+mn-cs"/>
              </a:rPr>
              <a:t>Appropriate monitoring from before induction through to post-anaesthesia care unit</a:t>
            </a:r>
          </a:p>
          <a:p>
            <a:r>
              <a:rPr lang="en-GB" sz="1200" b="0" i="0" u="none" strike="noStrike" kern="1200" dirty="0">
                <a:solidFill>
                  <a:schemeClr val="tx1"/>
                </a:solidFill>
                <a:effectLst/>
                <a:latin typeface="+mn-lt"/>
                <a:ea typeface="+mn-ea"/>
                <a:cs typeface="+mn-cs"/>
              </a:rPr>
              <a:t>Consent discussion recorded (risks, benefits, alternatives)</a:t>
            </a:r>
          </a:p>
          <a:p>
            <a:r>
              <a:rPr lang="en-GB" sz="1200" b="0" i="0" u="none" strike="noStrike" kern="1200" dirty="0">
                <a:solidFill>
                  <a:schemeClr val="tx1"/>
                </a:solidFill>
                <a:effectLst/>
                <a:latin typeface="+mn-lt"/>
                <a:ea typeface="+mn-ea"/>
                <a:cs typeface="+mn-cs"/>
              </a:rPr>
              <a:t>Patient agreement to intervention</a:t>
            </a:r>
          </a:p>
          <a:p>
            <a:r>
              <a:rPr lang="en-GB" sz="1200" b="0" i="0" u="none" strike="noStrike" kern="1200" dirty="0">
                <a:solidFill>
                  <a:schemeClr val="tx1"/>
                </a:solidFill>
                <a:effectLst/>
                <a:latin typeface="+mn-lt"/>
                <a:ea typeface="+mn-ea"/>
                <a:cs typeface="+mn-cs"/>
              </a:rPr>
              <a:t>Recording appropriate physiological data at recommended intervals</a:t>
            </a:r>
          </a:p>
          <a:p>
            <a:r>
              <a:rPr lang="en-GB" sz="1200" b="1" i="0" u="none" strike="noStrike" kern="1200" dirty="0">
                <a:solidFill>
                  <a:schemeClr val="tx1"/>
                </a:solidFill>
                <a:effectLst/>
                <a:latin typeface="+mn-lt"/>
                <a:ea typeface="+mn-ea"/>
                <a:cs typeface="+mn-cs"/>
              </a:rPr>
              <a:t>Monitoring data that should be captured:</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Oxygen analysis</a:t>
            </a:r>
          </a:p>
          <a:p>
            <a:r>
              <a:rPr lang="en-GB" sz="1200" b="0" i="0" u="none" strike="noStrike" kern="1200" dirty="0">
                <a:solidFill>
                  <a:schemeClr val="tx1"/>
                </a:solidFill>
                <a:effectLst/>
                <a:latin typeface="+mn-lt"/>
                <a:ea typeface="+mn-ea"/>
                <a:cs typeface="+mn-cs"/>
              </a:rPr>
              <a:t>Airway pressure (when positive pressure ventilation used)</a:t>
            </a:r>
          </a:p>
          <a:p>
            <a:r>
              <a:rPr lang="en-GB" sz="1200" b="0" i="0" u="none" strike="noStrike" kern="1200" dirty="0">
                <a:solidFill>
                  <a:schemeClr val="tx1"/>
                </a:solidFill>
                <a:effectLst/>
                <a:latin typeface="+mn-lt"/>
                <a:ea typeface="+mn-ea"/>
                <a:cs typeface="+mn-cs"/>
              </a:rPr>
              <a:t>Vapour analysis (when volatile agents used)</a:t>
            </a:r>
          </a:p>
          <a:p>
            <a:r>
              <a:rPr lang="en-GB" sz="1200" b="0" i="0" u="none" strike="noStrike" kern="1200" dirty="0">
                <a:solidFill>
                  <a:schemeClr val="tx1"/>
                </a:solidFill>
                <a:effectLst/>
                <a:latin typeface="+mn-lt"/>
                <a:ea typeface="+mn-ea"/>
                <a:cs typeface="+mn-cs"/>
              </a:rPr>
              <a:t>Capnography</a:t>
            </a:r>
          </a:p>
          <a:p>
            <a:r>
              <a:rPr lang="en-GB" sz="1200" b="0" i="0" u="none" strike="noStrike" kern="1200" dirty="0">
                <a:solidFill>
                  <a:schemeClr val="tx1"/>
                </a:solidFill>
                <a:effectLst/>
                <a:latin typeface="+mn-lt"/>
                <a:ea typeface="+mn-ea"/>
                <a:cs typeface="+mn-cs"/>
              </a:rPr>
              <a:t>Pulse oximetry</a:t>
            </a:r>
          </a:p>
          <a:p>
            <a:r>
              <a:rPr lang="en-GB" sz="1200" b="0" i="0" u="none" strike="noStrike" kern="1200" dirty="0">
                <a:solidFill>
                  <a:schemeClr val="tx1"/>
                </a:solidFill>
                <a:effectLst/>
                <a:latin typeface="+mn-lt"/>
                <a:ea typeface="+mn-ea"/>
                <a:cs typeface="+mn-cs"/>
              </a:rPr>
              <a:t>Non-invasive blood pressure</a:t>
            </a:r>
          </a:p>
          <a:p>
            <a:r>
              <a:rPr lang="en-GB" sz="1200" b="0" i="0" u="none" strike="noStrike" kern="1200" dirty="0">
                <a:solidFill>
                  <a:schemeClr val="tx1"/>
                </a:solidFill>
                <a:effectLst/>
                <a:latin typeface="+mn-lt"/>
                <a:ea typeface="+mn-ea"/>
                <a:cs typeface="+mn-cs"/>
              </a:rPr>
              <a:t>Electrocardiograph data</a:t>
            </a:r>
          </a:p>
          <a:p>
            <a:r>
              <a:rPr lang="en-GB" sz="1200" b="0" i="0" u="none" strike="noStrike" kern="1200" dirty="0">
                <a:solidFill>
                  <a:schemeClr val="tx1"/>
                </a:solidFill>
                <a:effectLst/>
                <a:latin typeface="+mn-lt"/>
                <a:ea typeface="+mn-ea"/>
                <a:cs typeface="+mn-cs"/>
              </a:rPr>
              <a:t>Patient body temperature</a:t>
            </a:r>
          </a:p>
          <a:p>
            <a:r>
              <a:rPr lang="en-GB" sz="1200" b="0" i="0" u="none" strike="noStrike" kern="1200" dirty="0">
                <a:solidFill>
                  <a:schemeClr val="tx1"/>
                </a:solidFill>
                <a:effectLst/>
                <a:latin typeface="+mn-lt"/>
                <a:ea typeface="+mn-ea"/>
                <a:cs typeface="+mn-cs"/>
              </a:rPr>
              <a:t>Nerve stimulator data (when neuromuscular blocking drugs used)</a:t>
            </a:r>
          </a:p>
          <a:p>
            <a:endParaRPr lang="en-GB" sz="1200" kern="1200" dirty="0">
              <a:solidFill>
                <a:schemeClr val="tx1"/>
              </a:solidFill>
              <a:effectLst/>
              <a:latin typeface="+mn-lt"/>
              <a:ea typeface="+mn-ea"/>
              <a:cs typeface="+mn-cs"/>
            </a:endParaRPr>
          </a:p>
          <a:p>
            <a:r>
              <a:rPr lang="en-GB" dirty="0"/>
              <a:t>Chapter 7 Darzi review </a:t>
            </a:r>
            <a:br>
              <a:rPr lang="en-GB" dirty="0"/>
            </a:br>
            <a:br>
              <a:rPr lang="en-GB" dirty="0"/>
            </a:br>
            <a:r>
              <a:rPr lang="en-GB" sz="1200" kern="1200" dirty="0">
                <a:solidFill>
                  <a:schemeClr val="tx1"/>
                </a:solidFill>
                <a:effectLst/>
                <a:latin typeface="+mn-lt"/>
                <a:ea typeface="+mn-ea"/>
                <a:cs typeface="+mn-cs"/>
              </a:rPr>
              <a:t>14. The NHS, in common with most health systems, continues to struggle to fully realise the benefits of information technology. It always seems to add to the workload of clinicians rather than releasing more time to care by simplifying the inevitable administrative tasks that arise. The extraordinary richness of NHS datasets is largely untapped either in clinical care, service planning, or research. As the chart below shows, digital maturity is still low across much of the NHS.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18. Similarly, we are on the precipice of an artificial intelligence (AI) revolution that could transform care for patients.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 submission from the Royal College of Radiologists to the Investigation reported that 54 per cent of NHS trusts are already</a:t>
            </a:r>
          </a:p>
          <a:p>
            <a:r>
              <a:rPr lang="en-GB" sz="1200" kern="1200" dirty="0">
                <a:solidFill>
                  <a:schemeClr val="tx1"/>
                </a:solidFill>
                <a:effectLst/>
                <a:latin typeface="+mn-lt"/>
                <a:ea typeface="+mn-ea"/>
                <a:cs typeface="+mn-cs"/>
              </a:rPr>
              <a:t>using AI tools within radiology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the discovery of new treatments to novel diagnostics and biomarkers to routine process automation, there are a multitude of ways in which the health service could see extraordinary change. With its deep and broad datasets, and the global AI hub that has emerged in the UK, the NHS could beat the forefront of this revolution with NHS patients the first to see the benefits. But to capture those opportunities, there will need to be a fundamental tilt towards technology.</a:t>
            </a:r>
          </a:p>
          <a:p>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Association of Anaesthetists (2021): "We recommend automated electronic anaesthetic record systems and that these be integrated into the hospital's electronic health record system."</a:t>
            </a:r>
          </a:p>
          <a:p>
            <a:r>
              <a:rPr lang="en-GB" sz="1200" kern="1200" dirty="0">
                <a:solidFill>
                  <a:schemeClr val="tx1"/>
                </a:solidFill>
                <a:effectLst/>
                <a:latin typeface="+mn-lt"/>
                <a:ea typeface="+mn-ea"/>
                <a:cs typeface="+mn-cs"/>
              </a:rPr>
              <a:t>Klein AA, et al. Anaesthesia. 2021;76:1212-1223.</a:t>
            </a:r>
            <a:br>
              <a:rPr lang="en-GB" sz="120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5"/>
          </p:nvPr>
        </p:nvSpPr>
        <p:spPr/>
        <p:txBody>
          <a:bodyPr/>
          <a:lstStyle/>
          <a:p>
            <a:fld id="{24B55173-AB2A-4D00-AFFD-9CE935794DAE}" type="slidenum">
              <a:rPr lang="en-US" smtClean="0"/>
              <a:t>6</a:t>
            </a:fld>
            <a:endParaRPr lang="en-US"/>
          </a:p>
        </p:txBody>
      </p:sp>
    </p:spTree>
    <p:extLst>
      <p:ext uri="{BB962C8B-B14F-4D97-AF65-F5344CB8AC3E}">
        <p14:creationId xmlns:p14="http://schemas.microsoft.com/office/powerpoint/2010/main" val="3733890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INTUITIVE </a:t>
            </a:r>
            <a:br>
              <a:rPr lang="en-GB" dirty="0"/>
            </a:br>
            <a:br>
              <a:rPr lang="en-GB" dirty="0"/>
            </a:br>
            <a:r>
              <a:rPr lang="en-GB" dirty="0"/>
              <a:t>Our digital systems and tools need to be </a:t>
            </a:r>
            <a:r>
              <a:rPr lang="en-GB" b="1" dirty="0"/>
              <a:t>intuitive and instinctive to use</a:t>
            </a:r>
            <a:r>
              <a:rPr lang="en-GB" dirty="0"/>
              <a:t>, with the minimal number of clicks and data input to get the job done. Information about our patients needs to be readily available to our clinical teams from wherever and whichever organisation created it.</a:t>
            </a:r>
          </a:p>
          <a:p>
            <a:endParaRPr lang="en-GB" dirty="0"/>
          </a:p>
          <a:p>
            <a:r>
              <a:rPr lang="en-GB" dirty="0"/>
              <a:t>We will look to further enhance our clinical input into all our digital programmes, embedding and skilling teams in the principles of co-design. We’ll also consider where we can leverage emerging technologies such as AI-driven speech recognition, or machine learning with chatbots to drive our digital interactions for both our workforce and patients.</a:t>
            </a:r>
          </a:p>
          <a:p>
            <a:endParaRPr lang="en-GB" dirty="0"/>
          </a:p>
          <a:p>
            <a:r>
              <a:rPr lang="en-GB" dirty="0"/>
              <a:t>We will also prioritize digital patient inclusion as an integral part of intuitive ambition. Recognizing the importance of equitable access to healthcare services, we will aim to ensure that all patients can benefit from our digital initiatives., we will actively seek input and feedback of groups such as the Rotherham Digital Inclusion forum, to tailor our digital solutions to their needs. By considering factors such as accessibility, language diversity, and digital literacy, we will strive to bridge the digital divide and create intuitive inclusive digital platforms that empower patients to actively participate in their healthcare journey</a:t>
            </a:r>
            <a:br>
              <a:rPr lang="en-GB" dirty="0"/>
            </a:br>
            <a:br>
              <a:rPr lang="en-GB" dirty="0"/>
            </a:br>
            <a:br>
              <a:rPr lang="en-GB" dirty="0"/>
            </a:br>
            <a:r>
              <a:rPr lang="en-GB" dirty="0"/>
              <a:t>HELPFUL </a:t>
            </a:r>
            <a:br>
              <a:rPr lang="en-GB" dirty="0"/>
            </a:br>
            <a:br>
              <a:rPr lang="en-GB" dirty="0"/>
            </a:br>
            <a:r>
              <a:rPr lang="en-GB" dirty="0"/>
              <a:t>Our digital tools need to support and alleviate the mental burden, not add to it. Ideally, they will have embedded clinical decision support aiding our workforce and guiding them through a specific process. Our non-clinical processes are often overly complex to navigate and understand, often relying on antiquated systems or ways of working, making telephone calls to obtain updates, walking the estate looking for kit or manually copying information from sheets of paper into electronic systems. Patients and their carers increasingly want to digitally interact with our services and contribute to their own health record in a safe and secure manner and be kept updated about their own care, so they can choose well</a:t>
            </a:r>
            <a:br>
              <a:rPr lang="en-GB" dirty="0"/>
            </a:br>
            <a:br>
              <a:rPr lang="en-GB" dirty="0"/>
            </a:br>
            <a:br>
              <a:rPr lang="en-GB" dirty="0"/>
            </a:br>
            <a:r>
              <a:rPr lang="en-GB" dirty="0"/>
              <a:t>INNOVATIVE </a:t>
            </a:r>
            <a:br>
              <a:rPr lang="en-GB" dirty="0"/>
            </a:br>
            <a:br>
              <a:rPr lang="en-GB" dirty="0"/>
            </a:br>
            <a:r>
              <a:rPr lang="en-GB" dirty="0"/>
              <a:t>Within the Trust there is a powerful desire to continue to be digitally innovative and leverage our digital capabilities as a positive force for change. We will look to establish digital innovation capability where teams can bring transformative ideas and problems and after a process of prioritisation, work with digital experts to co-design scalable solutions</a:t>
            </a:r>
            <a:br>
              <a:rPr lang="en-GB" dirty="0"/>
            </a:br>
            <a:br>
              <a:rPr lang="en-GB" dirty="0"/>
            </a:br>
            <a:endParaRPr lang="en-GB" dirty="0"/>
          </a:p>
          <a:p>
            <a:r>
              <a:rPr lang="en-GB" dirty="0"/>
              <a:t>RELIABLE</a:t>
            </a:r>
            <a:br>
              <a:rPr lang="en-GB" dirty="0"/>
            </a:br>
            <a:r>
              <a:rPr lang="en-GB" dirty="0"/>
              <a:t>As our reliance and dependency on digital environment has grown, we recognise our whole digital portfolio, from systems, infrastructure and data needs to be exceptionally reliable and secure, and work seamlessly wherever and whoever we are. This will mean systematically and routinely investing in our infrastructure, transforming how we deliver applications, with embedded Single Sign-On (SSO), and put in place processes that routinely measure meaningful end-user metrics. In addition, being a relatively small organisation, we’ll need to accelerate our ‘cloud-first’ journey, outsourcing infrastructure management to global specialists, and invest training and culture of our digital support services to provide more self-services, self-healing systems an excellent and responsive customer service</a:t>
            </a:r>
            <a:br>
              <a:rPr lang="en-GB" dirty="0"/>
            </a:br>
            <a:br>
              <a:rPr lang="en-GB" dirty="0"/>
            </a:br>
            <a:r>
              <a:rPr lang="en-GB" dirty="0"/>
              <a:t>INTEGRATED</a:t>
            </a:r>
            <a:br>
              <a:rPr lang="en-GB" dirty="0"/>
            </a:br>
            <a:r>
              <a:rPr lang="en-GB" dirty="0"/>
              <a:t>Compared to other NHS organisation we do have substantial levels of integration between our internal and external clinical systems, which has raised our user’s expectation and there is more to do. Staff, at times, must access several different systems to be able to obtain a total picture of a patient’s care, and as we move to increased integrated and partnership working across the ICS (Integrated Care System), the expectation and demand on interoperable systems will rightly increase, and we will positively consider EPR alignment across the ICS as a way of achieving deep digital integration.</a:t>
            </a:r>
          </a:p>
          <a:p>
            <a:endParaRPr lang="en-GB" dirty="0"/>
          </a:p>
          <a:p>
            <a:r>
              <a:rPr lang="en-GB" dirty="0"/>
              <a:t>In addition, as we accelerate the adoption of smart medical machines across the estate or in patients’ homes, we need to ensure the data they produce is fully and automatically interoperable with our EPRs (Electronic Patient Record).</a:t>
            </a:r>
          </a:p>
          <a:p>
            <a:r>
              <a:rPr lang="en-GB" dirty="0"/>
              <a:t>This Integration challenge also applies to our non-clinical systems and process, with staff also telling us they have multiple solutions to navigate, with duplication of information or antiquated ‘word’ forms that are cumbersome to complete.</a:t>
            </a:r>
          </a:p>
          <a:p>
            <a:r>
              <a:rPr lang="en-GB" dirty="0"/>
              <a:t>We will be unwavering in our digital integration strategy, and follow national standards, which may mean hard choices in not progressing potential opportunities where there is a lack of integration capability</a:t>
            </a:r>
            <a:br>
              <a:rPr lang="en-GB" dirty="0"/>
            </a:br>
            <a:br>
              <a:rPr lang="en-GB" dirty="0"/>
            </a:br>
            <a:r>
              <a:rPr lang="en-GB" dirty="0"/>
              <a:t>INFORMATIVE</a:t>
            </a:r>
            <a:br>
              <a:rPr lang="en-GB" dirty="0"/>
            </a:br>
            <a:r>
              <a:rPr lang="en-GB" dirty="0"/>
              <a:t>We generate a tremendous amount of data daily as a by-product of the digital systems we </a:t>
            </a:r>
            <a:r>
              <a:rPr lang="en-GB" dirty="0" err="1"/>
              <a:t>use,and</a:t>
            </a:r>
            <a:r>
              <a:rPr lang="en-GB" dirty="0"/>
              <a:t> this is only going to increase exponentially. Whilst we’ve made significant strides in providing high quality data and information back into the organisation, access to this information is generally limited to a few individuals and teams and there is increasing appetite clinical and non-clinic teams to obtain their own insights and support clinical research.  We will build upon our self-service data strategy, make more of our data transparent to those in and out of our organisation and explore establishment of our own internal Trusted Research Environment.</a:t>
            </a:r>
          </a:p>
        </p:txBody>
      </p:sp>
      <p:sp>
        <p:nvSpPr>
          <p:cNvPr id="4" name="Slide Number Placeholder 3"/>
          <p:cNvSpPr>
            <a:spLocks noGrp="1"/>
          </p:cNvSpPr>
          <p:nvPr>
            <p:ph type="sldNum" sz="quarter" idx="5"/>
          </p:nvPr>
        </p:nvSpPr>
        <p:spPr/>
        <p:txBody>
          <a:bodyPr/>
          <a:lstStyle/>
          <a:p>
            <a:fld id="{24B55173-AB2A-4D00-AFFD-9CE935794DAE}" type="slidenum">
              <a:rPr lang="en-US" smtClean="0"/>
              <a:t>7</a:t>
            </a:fld>
            <a:endParaRPr lang="en-US"/>
          </a:p>
        </p:txBody>
      </p:sp>
    </p:spTree>
    <p:extLst>
      <p:ext uri="{BB962C8B-B14F-4D97-AF65-F5344CB8AC3E}">
        <p14:creationId xmlns:p14="http://schemas.microsoft.com/office/powerpoint/2010/main" val="593701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B55173-AB2A-4D00-AFFD-9CE935794DAE}" type="slidenum">
              <a:rPr lang="en-US" smtClean="0"/>
              <a:t>9</a:t>
            </a:fld>
            <a:endParaRPr lang="en-US"/>
          </a:p>
        </p:txBody>
      </p:sp>
    </p:spTree>
    <p:extLst>
      <p:ext uri="{BB962C8B-B14F-4D97-AF65-F5344CB8AC3E}">
        <p14:creationId xmlns:p14="http://schemas.microsoft.com/office/powerpoint/2010/main" val="1023192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safebraininitiative.com</a:t>
            </a:r>
            <a:endParaRPr lang="en-GB" dirty="0"/>
          </a:p>
        </p:txBody>
      </p:sp>
      <p:sp>
        <p:nvSpPr>
          <p:cNvPr id="4" name="Slide Number Placeholder 3"/>
          <p:cNvSpPr>
            <a:spLocks noGrp="1"/>
          </p:cNvSpPr>
          <p:nvPr>
            <p:ph type="sldNum" sz="quarter" idx="5"/>
          </p:nvPr>
        </p:nvSpPr>
        <p:spPr/>
        <p:txBody>
          <a:bodyPr/>
          <a:lstStyle/>
          <a:p>
            <a:fld id="{24B55173-AB2A-4D00-AFFD-9CE935794DAE}" type="slidenum">
              <a:rPr lang="en-US" smtClean="0"/>
              <a:t>10</a:t>
            </a:fld>
            <a:endParaRPr lang="en-US"/>
          </a:p>
        </p:txBody>
      </p:sp>
    </p:spTree>
    <p:extLst>
      <p:ext uri="{BB962C8B-B14F-4D97-AF65-F5344CB8AC3E}">
        <p14:creationId xmlns:p14="http://schemas.microsoft.com/office/powerpoint/2010/main" val="591477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r>
              <a:rPr lang="en-GB" sz="1200" b="1" i="0" u="none" strike="noStrike" kern="1200" dirty="0">
                <a:solidFill>
                  <a:schemeClr val="tx1"/>
                </a:solidFill>
                <a:effectLst/>
                <a:latin typeface="+mn-lt"/>
                <a:ea typeface="+mn-ea"/>
                <a:cs typeface="+mn-cs"/>
              </a:rPr>
              <a:t>🟡 BEST PRACTICE</a:t>
            </a:r>
          </a:p>
          <a:p>
            <a:r>
              <a:rPr lang="en-GB" sz="1200" b="1" i="1" u="none" strike="noStrike" kern="1200" dirty="0">
                <a:solidFill>
                  <a:schemeClr val="tx1"/>
                </a:solidFill>
                <a:effectLst/>
                <a:latin typeface="+mn-lt"/>
                <a:ea typeface="+mn-ea"/>
                <a:cs typeface="+mn-cs"/>
              </a:rPr>
              <a:t>Should Have - Clinical Excellence</a:t>
            </a:r>
            <a:endParaRPr lang="en-GB" sz="1200" b="1"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Real-time alerts</a:t>
            </a:r>
            <a:r>
              <a:rPr lang="en-GB" sz="1200" b="0" i="0" u="none" strike="noStrike" kern="1200" dirty="0">
                <a:solidFill>
                  <a:schemeClr val="tx1"/>
                </a:solidFill>
                <a:effectLst/>
                <a:latin typeface="+mn-lt"/>
                <a:ea typeface="+mn-ea"/>
                <a:cs typeface="+mn-cs"/>
              </a:rPr>
              <a:t> - drug interactions, patient-specific warnings</a:t>
            </a:r>
          </a:p>
          <a:p>
            <a:r>
              <a:rPr lang="en-GB" sz="1200" b="1" i="0" u="none" strike="noStrike" kern="1200" dirty="0">
                <a:solidFill>
                  <a:schemeClr val="tx1"/>
                </a:solidFill>
                <a:effectLst/>
                <a:latin typeface="+mn-lt"/>
                <a:ea typeface="+mn-ea"/>
                <a:cs typeface="+mn-cs"/>
              </a:rPr>
              <a:t>Smart templates</a:t>
            </a:r>
            <a:r>
              <a:rPr lang="en-GB" sz="1200" b="0" i="0" u="none" strike="noStrike" kern="1200" dirty="0">
                <a:solidFill>
                  <a:schemeClr val="tx1"/>
                </a:solidFill>
                <a:effectLst/>
                <a:latin typeface="+mn-lt"/>
                <a:ea typeface="+mn-ea"/>
                <a:cs typeface="+mn-cs"/>
              </a:rPr>
              <a:t> - procedure-specific documentation with clinical prompts</a:t>
            </a:r>
          </a:p>
          <a:p>
            <a:r>
              <a:rPr lang="en-GB" sz="1200" b="1" i="0" u="none" strike="noStrike" kern="1200" dirty="0">
                <a:solidFill>
                  <a:schemeClr val="tx1"/>
                </a:solidFill>
                <a:effectLst/>
                <a:latin typeface="+mn-lt"/>
                <a:ea typeface="+mn-ea"/>
                <a:cs typeface="+mn-cs"/>
              </a:rPr>
              <a:t>Mobile access</a:t>
            </a:r>
            <a:r>
              <a:rPr lang="en-GB" sz="1200" b="0" i="0" u="none" strike="noStrike" kern="1200" dirty="0">
                <a:solidFill>
                  <a:schemeClr val="tx1"/>
                </a:solidFill>
                <a:effectLst/>
                <a:latin typeface="+mn-lt"/>
                <a:ea typeface="+mn-ea"/>
                <a:cs typeface="+mn-cs"/>
              </a:rPr>
              <a:t> - point-of-care information on tablets/phones</a:t>
            </a:r>
          </a:p>
          <a:p>
            <a:r>
              <a:rPr lang="en-GB" sz="1200" b="1" i="0" u="none" strike="noStrike" kern="1200" dirty="0">
                <a:solidFill>
                  <a:schemeClr val="tx1"/>
                </a:solidFill>
                <a:effectLst/>
                <a:latin typeface="+mn-lt"/>
                <a:ea typeface="+mn-ea"/>
                <a:cs typeface="+mn-cs"/>
              </a:rPr>
              <a:t>Advanced reporting</a:t>
            </a:r>
            <a:r>
              <a:rPr lang="en-GB" sz="1200" b="0" i="0" u="none" strike="noStrike" kern="1200" dirty="0">
                <a:solidFill>
                  <a:schemeClr val="tx1"/>
                </a:solidFill>
                <a:effectLst/>
                <a:latin typeface="+mn-lt"/>
                <a:ea typeface="+mn-ea"/>
                <a:cs typeface="+mn-cs"/>
              </a:rPr>
              <a:t> - automated CQC/GIRFT compliance reports</a:t>
            </a:r>
          </a:p>
          <a:p>
            <a:r>
              <a:rPr lang="en-GB" sz="1200" b="1" i="0" u="none" strike="noStrike" kern="1200" dirty="0">
                <a:solidFill>
                  <a:schemeClr val="tx1"/>
                </a:solidFill>
                <a:effectLst/>
                <a:latin typeface="+mn-lt"/>
                <a:ea typeface="+mn-ea"/>
                <a:cs typeface="+mn-cs"/>
              </a:rPr>
              <a:t>Multi-user access</a:t>
            </a:r>
            <a:r>
              <a:rPr lang="en-GB" sz="1200" b="0" i="0" u="none" strike="noStrike" kern="1200" dirty="0">
                <a:solidFill>
                  <a:schemeClr val="tx1"/>
                </a:solidFill>
                <a:effectLst/>
                <a:latin typeface="+mn-lt"/>
                <a:ea typeface="+mn-ea"/>
                <a:cs typeface="+mn-cs"/>
              </a:rPr>
              <a:t> - concurrent viewing by different clinical teams</a:t>
            </a:r>
          </a:p>
          <a:p>
            <a:r>
              <a:rPr lang="en-GB" sz="1200" b="1" i="0" u="none" strike="noStrike" kern="1200" dirty="0">
                <a:solidFill>
                  <a:schemeClr val="tx1"/>
                </a:solidFill>
                <a:effectLst/>
                <a:latin typeface="+mn-lt"/>
                <a:ea typeface="+mn-ea"/>
                <a:cs typeface="+mn-cs"/>
              </a:rPr>
              <a:t>Enhanced accessibility</a:t>
            </a:r>
            <a:r>
              <a:rPr lang="en-GB" sz="1200" b="0" i="0" u="none" strike="noStrike" kern="1200" dirty="0">
                <a:solidFill>
                  <a:schemeClr val="tx1"/>
                </a:solidFill>
                <a:effectLst/>
                <a:latin typeface="+mn-lt"/>
                <a:ea typeface="+mn-ea"/>
                <a:cs typeface="+mn-cs"/>
              </a:rPr>
              <a:t> - colour blindness modes, adjustable fonts</a:t>
            </a:r>
          </a:p>
          <a:p>
            <a:br>
              <a:rPr lang="en-GB" dirty="0"/>
            </a:br>
            <a:endParaRPr lang="en-GB" dirty="0"/>
          </a:p>
          <a:p>
            <a:r>
              <a:rPr lang="en-GB" sz="1200" b="1" i="0" u="none" strike="noStrike" kern="1200" dirty="0">
                <a:solidFill>
                  <a:schemeClr val="tx1"/>
                </a:solidFill>
                <a:effectLst/>
                <a:latin typeface="+mn-lt"/>
                <a:ea typeface="+mn-ea"/>
                <a:cs typeface="+mn-cs"/>
              </a:rPr>
              <a:t>🟢 INNOVATION</a:t>
            </a:r>
          </a:p>
          <a:p>
            <a:r>
              <a:rPr lang="en-GB" sz="1200" b="1" i="1" u="none" strike="noStrike" kern="1200" dirty="0">
                <a:solidFill>
                  <a:schemeClr val="tx1"/>
                </a:solidFill>
                <a:effectLst/>
                <a:latin typeface="+mn-lt"/>
                <a:ea typeface="+mn-ea"/>
                <a:cs typeface="+mn-cs"/>
              </a:rPr>
              <a:t>Could Have - Digital Leadership</a:t>
            </a:r>
            <a:endParaRPr lang="en-GB" sz="1200" b="1"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Voice control</a:t>
            </a:r>
            <a:r>
              <a:rPr lang="en-GB" sz="1200" b="0" i="0" u="none" strike="noStrike" kern="1200" dirty="0">
                <a:solidFill>
                  <a:schemeClr val="tx1"/>
                </a:solidFill>
                <a:effectLst/>
                <a:latin typeface="+mn-lt"/>
                <a:ea typeface="+mn-ea"/>
                <a:cs typeface="+mn-cs"/>
              </a:rPr>
              <a:t> - hands-free documentation during sterile procedures</a:t>
            </a:r>
          </a:p>
          <a:p>
            <a:r>
              <a:rPr lang="en-GB" sz="1200" b="1" i="0" u="none" strike="noStrike" kern="1200" dirty="0">
                <a:solidFill>
                  <a:schemeClr val="tx1"/>
                </a:solidFill>
                <a:effectLst/>
                <a:latin typeface="+mn-lt"/>
                <a:ea typeface="+mn-ea"/>
                <a:cs typeface="+mn-cs"/>
              </a:rPr>
              <a:t>AI decision support</a:t>
            </a:r>
            <a:r>
              <a:rPr lang="en-GB" sz="1200" b="0" i="0" u="none" strike="noStrike" kern="1200" dirty="0">
                <a:solidFill>
                  <a:schemeClr val="tx1"/>
                </a:solidFill>
                <a:effectLst/>
                <a:latin typeface="+mn-lt"/>
                <a:ea typeface="+mn-ea"/>
                <a:cs typeface="+mn-cs"/>
              </a:rPr>
              <a:t> - predictive risk assessment and recommendations</a:t>
            </a:r>
          </a:p>
          <a:p>
            <a:r>
              <a:rPr lang="en-GB" sz="1200" b="1" i="0" u="none" strike="noStrike" kern="1200" dirty="0">
                <a:solidFill>
                  <a:schemeClr val="tx1"/>
                </a:solidFill>
                <a:effectLst/>
                <a:latin typeface="+mn-lt"/>
                <a:ea typeface="+mn-ea"/>
                <a:cs typeface="+mn-cs"/>
              </a:rPr>
              <a:t>Research platform</a:t>
            </a:r>
            <a:r>
              <a:rPr lang="en-GB" sz="1200" b="0" i="0" u="none" strike="noStrike" kern="1200" dirty="0">
                <a:solidFill>
                  <a:schemeClr val="tx1"/>
                </a:solidFill>
                <a:effectLst/>
                <a:latin typeface="+mn-lt"/>
                <a:ea typeface="+mn-ea"/>
                <a:cs typeface="+mn-cs"/>
              </a:rPr>
              <a:t> - structured data for clinical trials and quality improvement</a:t>
            </a:r>
          </a:p>
          <a:p>
            <a:r>
              <a:rPr lang="en-GB" sz="1200" b="1" i="0" u="none" strike="noStrike" kern="1200" dirty="0">
                <a:solidFill>
                  <a:schemeClr val="tx1"/>
                </a:solidFill>
                <a:effectLst/>
                <a:latin typeface="+mn-lt"/>
                <a:ea typeface="+mn-ea"/>
                <a:cs typeface="+mn-cs"/>
              </a:rPr>
              <a:t>Advanced analytics</a:t>
            </a:r>
            <a:r>
              <a:rPr lang="en-GB" sz="1200" b="0" i="0" u="none" strike="noStrike" kern="1200" dirty="0">
                <a:solidFill>
                  <a:schemeClr val="tx1"/>
                </a:solidFill>
                <a:effectLst/>
                <a:latin typeface="+mn-lt"/>
                <a:ea typeface="+mn-ea"/>
                <a:cs typeface="+mn-cs"/>
              </a:rPr>
              <a:t> - population health insights and benchmarking</a:t>
            </a:r>
          </a:p>
          <a:p>
            <a:r>
              <a:rPr lang="en-GB" sz="1200" b="1" i="0" u="none" strike="noStrike" kern="1200" dirty="0">
                <a:solidFill>
                  <a:schemeClr val="tx1"/>
                </a:solidFill>
                <a:effectLst/>
                <a:latin typeface="+mn-lt"/>
                <a:ea typeface="+mn-ea"/>
                <a:cs typeface="+mn-cs"/>
              </a:rPr>
              <a:t>Wearable integration</a:t>
            </a:r>
            <a:r>
              <a:rPr lang="en-GB" sz="1200" b="0" i="0" u="none" strike="noStrike" kern="1200" dirty="0">
                <a:solidFill>
                  <a:schemeClr val="tx1"/>
                </a:solidFill>
                <a:effectLst/>
                <a:latin typeface="+mn-lt"/>
                <a:ea typeface="+mn-ea"/>
                <a:cs typeface="+mn-cs"/>
              </a:rPr>
              <a:t> - continuous monitoring device connectivity</a:t>
            </a:r>
          </a:p>
          <a:p>
            <a:r>
              <a:rPr lang="en-GB" sz="1200" b="1" i="0" u="none" strike="noStrike" kern="1200" dirty="0">
                <a:solidFill>
                  <a:schemeClr val="tx1"/>
                </a:solidFill>
                <a:effectLst/>
                <a:latin typeface="+mn-lt"/>
                <a:ea typeface="+mn-ea"/>
                <a:cs typeface="+mn-cs"/>
              </a:rPr>
              <a:t>Video documentation</a:t>
            </a:r>
            <a:r>
              <a:rPr lang="en-GB" sz="1200" b="0" i="0" u="none" strike="noStrike" kern="1200" dirty="0">
                <a:solidFill>
                  <a:schemeClr val="tx1"/>
                </a:solidFill>
                <a:effectLst/>
                <a:latin typeface="+mn-lt"/>
                <a:ea typeface="+mn-ea"/>
                <a:cs typeface="+mn-cs"/>
              </a:rPr>
              <a:t> - laryngoscopy recordings for difficult airway cases</a:t>
            </a:r>
          </a:p>
          <a:p>
            <a:endParaRPr lang="en-GB" dirty="0"/>
          </a:p>
        </p:txBody>
      </p:sp>
      <p:sp>
        <p:nvSpPr>
          <p:cNvPr id="4" name="Slide Number Placeholder 3"/>
          <p:cNvSpPr>
            <a:spLocks noGrp="1"/>
          </p:cNvSpPr>
          <p:nvPr>
            <p:ph type="sldNum" sz="quarter" idx="5"/>
          </p:nvPr>
        </p:nvSpPr>
        <p:spPr/>
        <p:txBody>
          <a:bodyPr/>
          <a:lstStyle/>
          <a:p>
            <a:fld id="{24B55173-AB2A-4D00-AFFD-9CE935794DAE}" type="slidenum">
              <a:rPr lang="en-US" smtClean="0"/>
              <a:t>11</a:t>
            </a:fld>
            <a:endParaRPr lang="en-US"/>
          </a:p>
        </p:txBody>
      </p:sp>
    </p:spTree>
    <p:extLst>
      <p:ext uri="{BB962C8B-B14F-4D97-AF65-F5344CB8AC3E}">
        <p14:creationId xmlns:p14="http://schemas.microsoft.com/office/powerpoint/2010/main" val="1249790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_Slide_1">
    <p:spTree>
      <p:nvGrpSpPr>
        <p:cNvPr id="1" name=""/>
        <p:cNvGrpSpPr/>
        <p:nvPr/>
      </p:nvGrpSpPr>
      <p:grpSpPr>
        <a:xfrm>
          <a:off x="0" y="0"/>
          <a:ext cx="0" cy="0"/>
          <a:chOff x="0" y="0"/>
          <a:chExt cx="0" cy="0"/>
        </a:xfrm>
      </p:grpSpPr>
      <p:sp>
        <p:nvSpPr>
          <p:cNvPr id="16" name="Rectangle 15"/>
          <p:cNvSpPr/>
          <p:nvPr userDrawn="1"/>
        </p:nvSpPr>
        <p:spPr>
          <a:xfrm>
            <a:off x="9525000" y="6305181"/>
            <a:ext cx="2506980" cy="552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3" t="7621" r="-63" b="6373"/>
          <a:stretch/>
        </p:blipFill>
        <p:spPr>
          <a:xfrm flipH="1">
            <a:off x="0" y="-17929"/>
            <a:ext cx="12192000" cy="6875929"/>
          </a:xfrm>
          <a:prstGeom prst="rect">
            <a:avLst/>
          </a:prstGeom>
        </p:spPr>
      </p:pic>
      <p:sp>
        <p:nvSpPr>
          <p:cNvPr id="11" name="Rectangle 10"/>
          <p:cNvSpPr/>
          <p:nvPr userDrawn="1"/>
        </p:nvSpPr>
        <p:spPr>
          <a:xfrm>
            <a:off x="0" y="-17930"/>
            <a:ext cx="12192000" cy="6875929"/>
          </a:xfrm>
          <a:prstGeom prst="rect">
            <a:avLst/>
          </a:prstGeom>
          <a:solidFill>
            <a:srgbClr val="4D4D5B">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3686175"/>
            <a:ext cx="12192000" cy="2760345"/>
          </a:xfrm>
          <a:prstGeom prst="rect">
            <a:avLst/>
          </a:prstGeom>
          <a:solidFill>
            <a:srgbClr val="4D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18160" y="3913508"/>
            <a:ext cx="8190411" cy="1091033"/>
          </a:xfrm>
        </p:spPr>
        <p:txBody>
          <a:bodyPr anchor="ctr">
            <a:normAutofit/>
          </a:bodyPr>
          <a:lstStyle>
            <a:lvl1pPr algn="l">
              <a:defRPr sz="5400" baseline="0">
                <a:solidFill>
                  <a:schemeClr val="bg2"/>
                </a:solidFill>
              </a:defRPr>
            </a:lvl1pPr>
          </a:lstStyle>
          <a:p>
            <a:r>
              <a:rPr lang="en-US"/>
              <a:t>Edit Your Title Here</a:t>
            </a:r>
          </a:p>
        </p:txBody>
      </p:sp>
      <p:sp>
        <p:nvSpPr>
          <p:cNvPr id="3" name="Subtitle 2"/>
          <p:cNvSpPr>
            <a:spLocks noGrp="1"/>
          </p:cNvSpPr>
          <p:nvPr>
            <p:ph type="subTitle" idx="1" hasCustomPrompt="1"/>
          </p:nvPr>
        </p:nvSpPr>
        <p:spPr>
          <a:xfrm>
            <a:off x="518160" y="5271241"/>
            <a:ext cx="8190411" cy="908579"/>
          </a:xfrm>
        </p:spPr>
        <p:txBody>
          <a:bodyPr/>
          <a:lstStyle>
            <a:lvl1pPr marL="0" indent="0" algn="l">
              <a:lnSpc>
                <a:spcPct val="100000"/>
              </a:lnSpc>
              <a:spcBef>
                <a:spcPts val="0"/>
              </a:spcBef>
              <a:buNone/>
              <a:defRPr sz="24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First and Last Name</a:t>
            </a:r>
          </a:p>
          <a:p>
            <a:r>
              <a:rPr lang="en-US"/>
              <a:t>Date</a:t>
            </a:r>
          </a:p>
        </p:txBody>
      </p:sp>
      <p:cxnSp>
        <p:nvCxnSpPr>
          <p:cNvPr id="18" name="Straight Connector 17"/>
          <p:cNvCxnSpPr/>
          <p:nvPr userDrawn="1"/>
        </p:nvCxnSpPr>
        <p:spPr>
          <a:xfrm flipV="1">
            <a:off x="632460" y="5004541"/>
            <a:ext cx="1493520" cy="159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userDrawn="1"/>
        </p:nvSpPr>
        <p:spPr>
          <a:xfrm>
            <a:off x="8854440" y="2834641"/>
            <a:ext cx="2842260" cy="2682240"/>
          </a:xfrm>
          <a:prstGeom prst="roundRect">
            <a:avLst>
              <a:gd name="adj" fmla="val 0"/>
            </a:avLst>
          </a:prstGeom>
          <a:solidFill>
            <a:schemeClr val="bg2"/>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854440" y="2834642"/>
            <a:ext cx="2842260" cy="2682240"/>
          </a:xfrm>
          <a:prstGeom prst="rect">
            <a:avLst/>
          </a:prstGeom>
          <a:gradFill flip="none" rotWithShape="1">
            <a:gsLst>
              <a:gs pos="0">
                <a:schemeClr val="accent2"/>
              </a:gs>
              <a:gs pos="100000">
                <a:schemeClr val="accent1"/>
              </a:gs>
            </a:gsLst>
            <a:lin ang="9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0218" y="3212056"/>
            <a:ext cx="2150705" cy="1927413"/>
          </a:xfrm>
          <a:prstGeom prst="rect">
            <a:avLst/>
          </a:prstGeom>
        </p:spPr>
      </p:pic>
    </p:spTree>
    <p:extLst>
      <p:ext uri="{BB962C8B-B14F-4D97-AF65-F5344CB8AC3E}">
        <p14:creationId xmlns:p14="http://schemas.microsoft.com/office/powerpoint/2010/main" val="82539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Title_Slide_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4921"/>
          <a:stretch/>
        </p:blipFill>
        <p:spPr>
          <a:xfrm>
            <a:off x="-1" y="0"/>
            <a:ext cx="12213465" cy="6870700"/>
          </a:xfrm>
          <a:prstGeom prst="rect">
            <a:avLst/>
          </a:prstGeom>
        </p:spPr>
      </p:pic>
      <p:sp>
        <p:nvSpPr>
          <p:cNvPr id="23" name="Rectangle 22"/>
          <p:cNvSpPr/>
          <p:nvPr userDrawn="1"/>
        </p:nvSpPr>
        <p:spPr>
          <a:xfrm>
            <a:off x="0" y="0"/>
            <a:ext cx="12192000" cy="6857999"/>
          </a:xfrm>
          <a:prstGeom prst="rect">
            <a:avLst/>
          </a:prstGeom>
          <a:solidFill>
            <a:srgbClr val="4D4D5B">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4670" y="5535953"/>
            <a:ext cx="1160168" cy="1039545"/>
          </a:xfrm>
          <a:prstGeom prst="rect">
            <a:avLst/>
          </a:prstGeom>
        </p:spPr>
      </p:pic>
      <p:sp>
        <p:nvSpPr>
          <p:cNvPr id="12" name="Rectangle 11"/>
          <p:cNvSpPr/>
          <p:nvPr userDrawn="1"/>
        </p:nvSpPr>
        <p:spPr>
          <a:xfrm>
            <a:off x="-10888" y="2523289"/>
            <a:ext cx="7651765" cy="2624908"/>
          </a:xfrm>
          <a:prstGeom prst="rect">
            <a:avLst/>
          </a:prstGeom>
          <a:solidFill>
            <a:srgbClr val="A445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608957" y="4564242"/>
            <a:ext cx="1493520" cy="159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ctrTitle" hasCustomPrompt="1"/>
          </p:nvPr>
        </p:nvSpPr>
        <p:spPr>
          <a:xfrm>
            <a:off x="463463" y="2968668"/>
            <a:ext cx="6713951" cy="1595573"/>
          </a:xfrm>
        </p:spPr>
        <p:txBody>
          <a:bodyPr anchor="ctr">
            <a:normAutofit/>
          </a:bodyPr>
          <a:lstStyle>
            <a:lvl1pPr algn="l">
              <a:defRPr sz="5400" baseline="0">
                <a:solidFill>
                  <a:schemeClr val="bg2"/>
                </a:solidFill>
              </a:defRPr>
            </a:lvl1pPr>
          </a:lstStyle>
          <a:p>
            <a:r>
              <a:rPr lang="en-US"/>
              <a:t>Edit Your Title Here</a:t>
            </a:r>
          </a:p>
        </p:txBody>
      </p:sp>
    </p:spTree>
    <p:extLst>
      <p:ext uri="{BB962C8B-B14F-4D97-AF65-F5344CB8AC3E}">
        <p14:creationId xmlns:p14="http://schemas.microsoft.com/office/powerpoint/2010/main" val="100683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_Slide_Option">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p:cNvSpPr>
            <a:spLocks noGrp="1"/>
          </p:cNvSpPr>
          <p:nvPr>
            <p:ph type="body" sz="quarter" idx="11" hasCustomPrompt="1"/>
          </p:nvPr>
        </p:nvSpPr>
        <p:spPr>
          <a:xfrm>
            <a:off x="1886604" y="2849263"/>
            <a:ext cx="8418792" cy="707886"/>
          </a:xfrm>
        </p:spPr>
        <p:txBody>
          <a:bodyPr anchor="b">
            <a:normAutofit/>
          </a:bodyPr>
          <a:lstStyle>
            <a:lvl1pPr marL="0" indent="0" algn="ctr">
              <a:buNone/>
              <a:defRPr sz="4400" baseline="0">
                <a:solidFill>
                  <a:schemeClr val="bg2"/>
                </a:solidFill>
                <a:latin typeface="+mj-lt"/>
              </a:defRPr>
            </a:lvl1pPr>
            <a:lvl2pPr>
              <a:defRPr sz="6000">
                <a:solidFill>
                  <a:schemeClr val="bg1"/>
                </a:solidFill>
              </a:defRPr>
            </a:lvl2pPr>
            <a:lvl3pPr>
              <a:defRPr sz="6000">
                <a:solidFill>
                  <a:schemeClr val="bg1"/>
                </a:solidFill>
              </a:defRPr>
            </a:lvl3pPr>
            <a:lvl4pPr>
              <a:defRPr lang="en-US" sz="6000" kern="1200" dirty="0">
                <a:solidFill>
                  <a:schemeClr val="bg1"/>
                </a:solidFill>
                <a:latin typeface="+mn-lt"/>
                <a:ea typeface="+mn-ea"/>
                <a:cs typeface="+mn-cs"/>
              </a:defRPr>
            </a:lvl4pPr>
            <a:lvl5pPr marL="2057400" indent="-1179513">
              <a:defRPr lang="en-US" sz="2000" kern="1200" dirty="0" smtClean="0">
                <a:solidFill>
                  <a:schemeClr val="tx2"/>
                </a:solidFill>
                <a:latin typeface="+mn-lt"/>
                <a:ea typeface="+mn-ea"/>
                <a:cs typeface="+mn-cs"/>
              </a:defRPr>
            </a:lvl5pPr>
            <a:lvl6pPr marL="1485900" indent="-342900">
              <a:defRPr/>
            </a:lvl6pPr>
          </a:lstStyle>
          <a:p>
            <a:pPr lvl="0"/>
            <a:r>
              <a:rPr lang="en-US"/>
              <a:t>Master Text </a:t>
            </a:r>
          </a:p>
        </p:txBody>
      </p:sp>
      <p:sp>
        <p:nvSpPr>
          <p:cNvPr id="7" name="Text Placeholder 2"/>
          <p:cNvSpPr>
            <a:spLocks noGrp="1"/>
          </p:cNvSpPr>
          <p:nvPr>
            <p:ph type="body" sz="quarter" idx="12"/>
          </p:nvPr>
        </p:nvSpPr>
        <p:spPr>
          <a:xfrm>
            <a:off x="1885951" y="3781085"/>
            <a:ext cx="8420099" cy="400110"/>
          </a:xfrm>
        </p:spPr>
        <p:txBody>
          <a:bodyPr>
            <a:noAutofit/>
          </a:bodyPr>
          <a:lstStyle>
            <a:lvl1pPr marL="31750" indent="0" algn="ctr">
              <a:buNone/>
              <a:defRPr sz="3200">
                <a:solidFill>
                  <a:schemeClr val="bg2"/>
                </a:solidFill>
                <a:latin typeface="+mn-lt"/>
              </a:defRPr>
            </a:lvl1pPr>
          </a:lstStyle>
          <a:p>
            <a:pPr lvl="0"/>
            <a:r>
              <a:rPr lang="en-US"/>
              <a:t>Click to edit Master text styles</a:t>
            </a:r>
          </a:p>
        </p:txBody>
      </p:sp>
    </p:spTree>
    <p:extLst>
      <p:ext uri="{BB962C8B-B14F-4D97-AF65-F5344CB8AC3E}">
        <p14:creationId xmlns:p14="http://schemas.microsoft.com/office/powerpoint/2010/main" val="3575840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Image_Only_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07" t="-183" r="413" b="16353"/>
          <a:stretch/>
        </p:blipFill>
        <p:spPr>
          <a:xfrm>
            <a:off x="-25400" y="0"/>
            <a:ext cx="12230100" cy="6870700"/>
          </a:xfrm>
          <a:prstGeom prst="rect">
            <a:avLst/>
          </a:prstGeom>
        </p:spPr>
      </p:pic>
      <p:sp>
        <p:nvSpPr>
          <p:cNvPr id="3" name="Rectangle 2"/>
          <p:cNvSpPr/>
          <p:nvPr userDrawn="1"/>
        </p:nvSpPr>
        <p:spPr>
          <a:xfrm>
            <a:off x="0" y="0"/>
            <a:ext cx="12192000" cy="6858000"/>
          </a:xfrm>
          <a:prstGeom prst="rect">
            <a:avLst/>
          </a:prstGeom>
          <a:solidFill>
            <a:srgbClr val="4D4D5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8170" y="5535953"/>
            <a:ext cx="1160168" cy="1039545"/>
          </a:xfrm>
          <a:prstGeom prst="rect">
            <a:avLst/>
          </a:prstGeom>
        </p:spPr>
      </p:pic>
    </p:spTree>
    <p:extLst>
      <p:ext uri="{BB962C8B-B14F-4D97-AF65-F5344CB8AC3E}">
        <p14:creationId xmlns:p14="http://schemas.microsoft.com/office/powerpoint/2010/main" val="2725637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_Only_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8212" t="-369" r="7613" b="-186"/>
          <a:stretch/>
        </p:blipFill>
        <p:spPr>
          <a:xfrm>
            <a:off x="-25400" y="-38100"/>
            <a:ext cx="12217400" cy="6896100"/>
          </a:xfrm>
          <a:prstGeom prst="rect">
            <a:avLst/>
          </a:prstGeom>
        </p:spPr>
      </p:pic>
      <p:sp>
        <p:nvSpPr>
          <p:cNvPr id="8" name="Rectangle 7"/>
          <p:cNvSpPr/>
          <p:nvPr userDrawn="1"/>
        </p:nvSpPr>
        <p:spPr>
          <a:xfrm>
            <a:off x="0" y="0"/>
            <a:ext cx="12192000" cy="6858000"/>
          </a:xfrm>
          <a:prstGeom prst="rect">
            <a:avLst/>
          </a:prstGeom>
          <a:solidFill>
            <a:srgbClr val="4D4D5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8170" y="5535953"/>
            <a:ext cx="1160168" cy="1039545"/>
          </a:xfrm>
          <a:prstGeom prst="rect">
            <a:avLst/>
          </a:prstGeom>
        </p:spPr>
      </p:pic>
    </p:spTree>
    <p:extLst>
      <p:ext uri="{BB962C8B-B14F-4D97-AF65-F5344CB8AC3E}">
        <p14:creationId xmlns:p14="http://schemas.microsoft.com/office/powerpoint/2010/main" val="483423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_Only_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04" t="12834" r="104" b="14706"/>
          <a:stretch/>
        </p:blipFill>
        <p:spPr>
          <a:xfrm>
            <a:off x="0" y="0"/>
            <a:ext cx="12192000" cy="6883400"/>
          </a:xfrm>
          <a:prstGeom prst="rect">
            <a:avLst/>
          </a:prstGeom>
        </p:spPr>
      </p:pic>
      <p:sp>
        <p:nvSpPr>
          <p:cNvPr id="8" name="Rectangle 7"/>
          <p:cNvSpPr/>
          <p:nvPr userDrawn="1"/>
        </p:nvSpPr>
        <p:spPr>
          <a:xfrm>
            <a:off x="0" y="0"/>
            <a:ext cx="12192000" cy="6883400"/>
          </a:xfrm>
          <a:prstGeom prst="rect">
            <a:avLst/>
          </a:prstGeom>
          <a:solidFill>
            <a:srgbClr val="4D4D5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8170" y="5535953"/>
            <a:ext cx="1160168" cy="1039545"/>
          </a:xfrm>
          <a:prstGeom prst="rect">
            <a:avLst/>
          </a:prstGeom>
        </p:spPr>
      </p:pic>
    </p:spTree>
    <p:extLst>
      <p:ext uri="{BB962C8B-B14F-4D97-AF65-F5344CB8AC3E}">
        <p14:creationId xmlns:p14="http://schemas.microsoft.com/office/powerpoint/2010/main" val="758088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0588" y="106333"/>
            <a:ext cx="11102195" cy="1534577"/>
          </a:xfrm>
        </p:spPr>
        <p:txBody>
          <a:bodyPr>
            <a:normAutofit/>
          </a:bodyPr>
          <a:lstStyle>
            <a:lvl1pPr>
              <a:defRPr sz="4400">
                <a:latin typeface="Avenir Medium" panose="02000603020000020003" pitchFamily="2" charset="0"/>
              </a:defRPr>
            </a:lvl1pPr>
          </a:lstStyle>
          <a:p>
            <a:r>
              <a:rPr lang="en-US"/>
              <a:t>Click to edit Master title style</a:t>
            </a:r>
          </a:p>
        </p:txBody>
      </p:sp>
    </p:spTree>
    <p:extLst>
      <p:ext uri="{BB962C8B-B14F-4D97-AF65-F5344CB8AC3E}">
        <p14:creationId xmlns:p14="http://schemas.microsoft.com/office/powerpoint/2010/main" val="2111386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607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589" y="1828800"/>
            <a:ext cx="11102196" cy="4166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540588" y="106333"/>
            <a:ext cx="11102195" cy="1597207"/>
          </a:xfrm>
        </p:spPr>
        <p:txBody>
          <a:bodyPr>
            <a:normAutofit/>
          </a:bodyPr>
          <a:lstStyle>
            <a:lvl1pPr>
              <a:defRPr sz="4400">
                <a:latin typeface="Avenir Medium" panose="02000603020000020003" pitchFamily="2" charset="0"/>
              </a:defRPr>
            </a:lvl1pPr>
          </a:lstStyle>
          <a:p>
            <a:r>
              <a:rPr lang="en-US"/>
              <a:t>Click to edit Master title style</a:t>
            </a:r>
          </a:p>
        </p:txBody>
      </p:sp>
    </p:spTree>
    <p:extLst>
      <p:ext uri="{BB962C8B-B14F-4D97-AF65-F5344CB8AC3E}">
        <p14:creationId xmlns:p14="http://schemas.microsoft.com/office/powerpoint/2010/main" val="1731490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0588" y="1825625"/>
            <a:ext cx="5479212" cy="4174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470583" cy="4174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540588" y="106333"/>
            <a:ext cx="11102195" cy="1522051"/>
          </a:xfrm>
        </p:spPr>
        <p:txBody>
          <a:bodyPr>
            <a:normAutofit/>
          </a:bodyPr>
          <a:lstStyle>
            <a:lvl1pPr>
              <a:defRPr sz="4400">
                <a:latin typeface="Avenir Medium" panose="02000603020000020003" pitchFamily="2" charset="0"/>
              </a:defRPr>
            </a:lvl1pPr>
          </a:lstStyle>
          <a:p>
            <a:r>
              <a:rPr lang="en-US"/>
              <a:t>Click to edit Master title style</a:t>
            </a:r>
          </a:p>
        </p:txBody>
      </p:sp>
    </p:spTree>
    <p:extLst>
      <p:ext uri="{BB962C8B-B14F-4D97-AF65-F5344CB8AC3E}">
        <p14:creationId xmlns:p14="http://schemas.microsoft.com/office/powerpoint/2010/main" val="642514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0588" y="1841325"/>
            <a:ext cx="5456987" cy="6637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0588" y="2505075"/>
            <a:ext cx="5456987" cy="3482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199" y="1841325"/>
            <a:ext cx="5470583" cy="6637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199" y="2505075"/>
            <a:ext cx="5470583" cy="3482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540588" y="106333"/>
            <a:ext cx="11102195" cy="1574830"/>
          </a:xfrm>
        </p:spPr>
        <p:txBody>
          <a:bodyPr>
            <a:normAutofit/>
          </a:bodyPr>
          <a:lstStyle>
            <a:lvl1pPr>
              <a:defRPr sz="4400">
                <a:latin typeface="Avenir Medium" panose="02000603020000020003" pitchFamily="2" charset="0"/>
              </a:defRPr>
            </a:lvl1pPr>
          </a:lstStyle>
          <a:p>
            <a:r>
              <a:rPr lang="en-US"/>
              <a:t>Click to edit Master title style</a:t>
            </a:r>
          </a:p>
        </p:txBody>
      </p:sp>
    </p:spTree>
    <p:extLst>
      <p:ext uri="{BB962C8B-B14F-4D97-AF65-F5344CB8AC3E}">
        <p14:creationId xmlns:p14="http://schemas.microsoft.com/office/powerpoint/2010/main" val="1102705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_Slide_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a:extLst>
              <a:ext uri="{28A0092B-C50C-407E-A947-70E740481C1C}">
                <a14:useLocalDpi xmlns:a14="http://schemas.microsoft.com/office/drawing/2010/main" val="0"/>
              </a:ext>
            </a:extLst>
          </a:blip>
          <a:srcRect l="88" t="9072" r="770" b="6820"/>
          <a:stretch/>
        </p:blipFill>
        <p:spPr>
          <a:xfrm flipH="1">
            <a:off x="1" y="-32657"/>
            <a:ext cx="12202886" cy="6901543"/>
          </a:xfrm>
          <a:prstGeom prst="rect">
            <a:avLst/>
          </a:prstGeom>
        </p:spPr>
      </p:pic>
      <p:sp>
        <p:nvSpPr>
          <p:cNvPr id="23" name="Rectangle 22"/>
          <p:cNvSpPr/>
          <p:nvPr userDrawn="1"/>
        </p:nvSpPr>
        <p:spPr>
          <a:xfrm>
            <a:off x="0" y="-32657"/>
            <a:ext cx="12192000" cy="6890656"/>
          </a:xfrm>
          <a:prstGeom prst="rect">
            <a:avLst/>
          </a:prstGeom>
          <a:solidFill>
            <a:srgbClr val="4D4D5B">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3686175"/>
            <a:ext cx="12202888" cy="2760345"/>
          </a:xfrm>
          <a:prstGeom prst="rect">
            <a:avLst/>
          </a:prstGeom>
          <a:solidFill>
            <a:srgbClr val="4D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00100" y="3913508"/>
            <a:ext cx="9144000" cy="1091033"/>
          </a:xfrm>
        </p:spPr>
        <p:txBody>
          <a:bodyPr anchor="ctr">
            <a:normAutofit/>
          </a:bodyPr>
          <a:lstStyle>
            <a:lvl1pPr algn="l">
              <a:defRPr sz="5400" baseline="0">
                <a:solidFill>
                  <a:schemeClr val="bg2"/>
                </a:solidFill>
              </a:defRPr>
            </a:lvl1pPr>
          </a:lstStyle>
          <a:p>
            <a:r>
              <a:rPr lang="en-US"/>
              <a:t>Edit Your Title Here</a:t>
            </a:r>
          </a:p>
        </p:txBody>
      </p:sp>
      <p:sp>
        <p:nvSpPr>
          <p:cNvPr id="3" name="Subtitle 2"/>
          <p:cNvSpPr>
            <a:spLocks noGrp="1"/>
          </p:cNvSpPr>
          <p:nvPr>
            <p:ph type="subTitle" idx="1" hasCustomPrompt="1"/>
          </p:nvPr>
        </p:nvSpPr>
        <p:spPr>
          <a:xfrm>
            <a:off x="800100" y="5271241"/>
            <a:ext cx="9144000" cy="908579"/>
          </a:xfrm>
        </p:spPr>
        <p:txBody>
          <a:bodyPr/>
          <a:lstStyle>
            <a:lvl1pPr marL="0" indent="0" algn="l">
              <a:buNone/>
              <a:defRPr sz="24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First and Last Name</a:t>
            </a:r>
          </a:p>
          <a:p>
            <a:r>
              <a:rPr lang="en-US"/>
              <a:t>Date</a:t>
            </a:r>
          </a:p>
        </p:txBody>
      </p:sp>
      <p:cxnSp>
        <p:nvCxnSpPr>
          <p:cNvPr id="18" name="Straight Connector 17"/>
          <p:cNvCxnSpPr/>
          <p:nvPr userDrawn="1"/>
        </p:nvCxnSpPr>
        <p:spPr>
          <a:xfrm flipV="1">
            <a:off x="914400" y="5004541"/>
            <a:ext cx="1493520" cy="159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8854440" y="2834642"/>
            <a:ext cx="2842260" cy="2682240"/>
          </a:xfrm>
          <a:prstGeom prst="rect">
            <a:avLst/>
          </a:prstGeom>
          <a:gradFill flip="none" rotWithShape="1">
            <a:gsLst>
              <a:gs pos="0">
                <a:schemeClr val="accent2"/>
              </a:gs>
              <a:gs pos="100000">
                <a:schemeClr val="accent1"/>
              </a:gs>
            </a:gsLst>
            <a:lin ang="9000000" scaled="0"/>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0218" y="3212056"/>
            <a:ext cx="2150705" cy="1927413"/>
          </a:xfrm>
          <a:prstGeom prst="rect">
            <a:avLst/>
          </a:prstGeom>
        </p:spPr>
      </p:pic>
    </p:spTree>
    <p:extLst>
      <p:ext uri="{BB962C8B-B14F-4D97-AF65-F5344CB8AC3E}">
        <p14:creationId xmlns:p14="http://schemas.microsoft.com/office/powerpoint/2010/main" val="233864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p_Title_Only">
    <p:spTree>
      <p:nvGrpSpPr>
        <p:cNvPr id="1" name=""/>
        <p:cNvGrpSpPr/>
        <p:nvPr/>
      </p:nvGrpSpPr>
      <p:grpSpPr>
        <a:xfrm>
          <a:off x="0" y="0"/>
          <a:ext cx="0" cy="0"/>
          <a:chOff x="0" y="0"/>
          <a:chExt cx="0" cy="0"/>
        </a:xfrm>
      </p:grpSpPr>
      <p:grpSp>
        <p:nvGrpSpPr>
          <p:cNvPr id="5" name="Group 4"/>
          <p:cNvGrpSpPr/>
          <p:nvPr userDrawn="1"/>
        </p:nvGrpSpPr>
        <p:grpSpPr>
          <a:xfrm>
            <a:off x="644944" y="1028700"/>
            <a:ext cx="10902112" cy="5097060"/>
            <a:chOff x="441384" y="1028700"/>
            <a:chExt cx="9948745" cy="5097060"/>
          </a:xfrm>
        </p:grpSpPr>
        <p:pic>
          <p:nvPicPr>
            <p:cNvPr id="3" name="Picture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5540" b="16390"/>
            <a:stretch/>
          </p:blipFill>
          <p:spPr>
            <a:xfrm>
              <a:off x="441384" y="1180726"/>
              <a:ext cx="9948745" cy="4871738"/>
            </a:xfrm>
            <a:prstGeom prst="rect">
              <a:avLst/>
            </a:prstGeom>
          </p:spPr>
        </p:pic>
        <p:sp>
          <p:nvSpPr>
            <p:cNvPr id="4" name="Rectangle 3"/>
            <p:cNvSpPr/>
            <p:nvPr userDrawn="1"/>
          </p:nvSpPr>
          <p:spPr>
            <a:xfrm>
              <a:off x="653296" y="1028700"/>
              <a:ext cx="9524921" cy="5097060"/>
            </a:xfrm>
            <a:prstGeom prst="rect">
              <a:avLst/>
            </a:prstGeom>
            <a:solidFill>
              <a:srgbClr val="FFFFFF">
                <a:alpha val="50196"/>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a:spLocks noGrp="1"/>
          </p:cNvSpPr>
          <p:nvPr>
            <p:ph type="title"/>
          </p:nvPr>
        </p:nvSpPr>
        <p:spPr>
          <a:xfrm>
            <a:off x="540588" y="106333"/>
            <a:ext cx="11102195" cy="1509525"/>
          </a:xfrm>
        </p:spPr>
        <p:txBody>
          <a:bodyPr>
            <a:normAutofit/>
          </a:bodyPr>
          <a:lstStyle>
            <a:lvl1pPr>
              <a:defRPr sz="4400">
                <a:latin typeface="Avenir Medium" panose="02000603020000020003" pitchFamily="2" charset="0"/>
              </a:defRPr>
            </a:lvl1pPr>
          </a:lstStyle>
          <a:p>
            <a:r>
              <a:rPr lang="en-US"/>
              <a:t>Click to edit Master title style</a:t>
            </a:r>
          </a:p>
        </p:txBody>
      </p:sp>
    </p:spTree>
    <p:extLst>
      <p:ext uri="{BB962C8B-B14F-4D97-AF65-F5344CB8AC3E}">
        <p14:creationId xmlns:p14="http://schemas.microsoft.com/office/powerpoint/2010/main" val="744151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Map_No_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5540" b="16390"/>
          <a:stretch/>
        </p:blipFill>
        <p:spPr>
          <a:xfrm>
            <a:off x="419101" y="383568"/>
            <a:ext cx="11328399" cy="5547332"/>
          </a:xfrm>
          <a:prstGeom prst="rect">
            <a:avLst/>
          </a:prstGeom>
        </p:spPr>
      </p:pic>
      <p:sp>
        <p:nvSpPr>
          <p:cNvPr id="3" name="Rectangle 2"/>
          <p:cNvSpPr/>
          <p:nvPr userDrawn="1"/>
        </p:nvSpPr>
        <p:spPr>
          <a:xfrm>
            <a:off x="774700" y="254000"/>
            <a:ext cx="10845800" cy="5803900"/>
          </a:xfrm>
          <a:prstGeom prst="rect">
            <a:avLst/>
          </a:prstGeom>
          <a:solidFill>
            <a:srgbClr val="FFFFFF">
              <a:alpha val="50196"/>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39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4161" t="20650" r="2114" b="289"/>
          <a:stretch/>
        </p:blipFill>
        <p:spPr>
          <a:xfrm>
            <a:off x="-25052" y="-12526"/>
            <a:ext cx="12217051" cy="6870526"/>
          </a:xfrm>
          <a:prstGeom prst="rect">
            <a:avLst/>
          </a:prstGeom>
        </p:spPr>
      </p:pic>
      <p:sp>
        <p:nvSpPr>
          <p:cNvPr id="8" name="Rectangle 7"/>
          <p:cNvSpPr/>
          <p:nvPr userDrawn="1"/>
        </p:nvSpPr>
        <p:spPr>
          <a:xfrm>
            <a:off x="0" y="-12525"/>
            <a:ext cx="12192000" cy="6870526"/>
          </a:xfrm>
          <a:prstGeom prst="rect">
            <a:avLst/>
          </a:prstGeom>
          <a:solidFill>
            <a:srgbClr val="4D4D5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531449" y="2689180"/>
            <a:ext cx="7875321" cy="3260684"/>
          </a:xfrm>
          <a:prstGeom prst="rect">
            <a:avLst/>
          </a:prstGeom>
          <a:solidFill>
            <a:srgbClr val="A445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10726" y="2875303"/>
            <a:ext cx="7316766" cy="1698625"/>
          </a:xfrm>
        </p:spPr>
        <p:txBody>
          <a:bodyPr anchor="ctr"/>
          <a:lstStyle>
            <a:lvl1pPr algn="ctr">
              <a:defRPr sz="6000" baseline="0">
                <a:solidFill>
                  <a:schemeClr val="bg2"/>
                </a:solidFill>
                <a:latin typeface="+mj-lt"/>
              </a:defRPr>
            </a:lvl1pPr>
          </a:lstStyle>
          <a:p>
            <a:r>
              <a:rPr lang="en-US"/>
              <a:t>Thank You</a:t>
            </a:r>
          </a:p>
        </p:txBody>
      </p:sp>
      <p:sp>
        <p:nvSpPr>
          <p:cNvPr id="9" name="Rectangle 8"/>
          <p:cNvSpPr/>
          <p:nvPr userDrawn="1"/>
        </p:nvSpPr>
        <p:spPr>
          <a:xfrm>
            <a:off x="7703506" y="5260932"/>
            <a:ext cx="4488493" cy="1312100"/>
          </a:xfrm>
          <a:prstGeom prst="rect">
            <a:avLst/>
          </a:prstGeom>
          <a:solidFill>
            <a:srgbClr val="4D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810726" y="4751173"/>
            <a:ext cx="7316766" cy="963612"/>
          </a:xfrm>
        </p:spPr>
        <p:txBody>
          <a:bodyPr/>
          <a:lstStyle>
            <a:lvl1pPr marL="0" indent="0" algn="ctr">
              <a:buNone/>
              <a:defRPr sz="24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6771" y="5529390"/>
            <a:ext cx="3081961" cy="740744"/>
          </a:xfrm>
          <a:prstGeom prst="rect">
            <a:avLst/>
          </a:prstGeom>
        </p:spPr>
      </p:pic>
    </p:spTree>
    <p:extLst>
      <p:ext uri="{BB962C8B-B14F-4D97-AF65-F5344CB8AC3E}">
        <p14:creationId xmlns:p14="http://schemas.microsoft.com/office/powerpoint/2010/main" val="481419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6308"/>
          <a:stretch/>
        </p:blipFill>
        <p:spPr>
          <a:xfrm>
            <a:off x="0" y="0"/>
            <a:ext cx="12190565" cy="6858001"/>
          </a:xfrm>
          <a:prstGeom prst="rect">
            <a:avLst/>
          </a:prstGeom>
        </p:spPr>
      </p:pic>
      <p:sp>
        <p:nvSpPr>
          <p:cNvPr id="8" name="Rectangle 7"/>
          <p:cNvSpPr/>
          <p:nvPr userDrawn="1"/>
        </p:nvSpPr>
        <p:spPr>
          <a:xfrm>
            <a:off x="0" y="0"/>
            <a:ext cx="12192000" cy="6858001"/>
          </a:xfrm>
          <a:prstGeom prst="rect">
            <a:avLst/>
          </a:prstGeom>
          <a:solidFill>
            <a:srgbClr val="4D4D5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531449" y="2689180"/>
            <a:ext cx="7875321" cy="3260684"/>
          </a:xfrm>
          <a:prstGeom prst="rect">
            <a:avLst/>
          </a:prstGeom>
          <a:solidFill>
            <a:srgbClr val="A445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10726" y="2875303"/>
            <a:ext cx="7316766" cy="1698625"/>
          </a:xfrm>
        </p:spPr>
        <p:txBody>
          <a:bodyPr anchor="ctr"/>
          <a:lstStyle>
            <a:lvl1pPr algn="ctr">
              <a:defRPr sz="6000" baseline="0">
                <a:solidFill>
                  <a:schemeClr val="bg2"/>
                </a:solidFill>
                <a:latin typeface="+mj-lt"/>
              </a:defRPr>
            </a:lvl1pPr>
          </a:lstStyle>
          <a:p>
            <a:r>
              <a:rPr lang="en-US"/>
              <a:t>Thank You</a:t>
            </a:r>
          </a:p>
        </p:txBody>
      </p:sp>
      <p:sp>
        <p:nvSpPr>
          <p:cNvPr id="9" name="Rectangle 8"/>
          <p:cNvSpPr/>
          <p:nvPr userDrawn="1"/>
        </p:nvSpPr>
        <p:spPr>
          <a:xfrm>
            <a:off x="7703506" y="5260932"/>
            <a:ext cx="4488493" cy="1312100"/>
          </a:xfrm>
          <a:prstGeom prst="rect">
            <a:avLst/>
          </a:prstGeom>
          <a:solidFill>
            <a:srgbClr val="4D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810726" y="4751173"/>
            <a:ext cx="7316766" cy="963612"/>
          </a:xfrm>
        </p:spPr>
        <p:txBody>
          <a:bodyPr/>
          <a:lstStyle>
            <a:lvl1pPr marL="0" indent="0" algn="ctr">
              <a:buNone/>
              <a:defRPr sz="24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6771" y="5529390"/>
            <a:ext cx="3081961" cy="740744"/>
          </a:xfrm>
          <a:prstGeom prst="rect">
            <a:avLst/>
          </a:prstGeom>
        </p:spPr>
      </p:pic>
    </p:spTree>
    <p:extLst>
      <p:ext uri="{BB962C8B-B14F-4D97-AF65-F5344CB8AC3E}">
        <p14:creationId xmlns:p14="http://schemas.microsoft.com/office/powerpoint/2010/main" val="2884664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5163"/>
          <a:stretch/>
        </p:blipFill>
        <p:spPr>
          <a:xfrm flipH="1">
            <a:off x="0" y="-37578"/>
            <a:ext cx="12191999" cy="6895578"/>
          </a:xfrm>
          <a:prstGeom prst="rect">
            <a:avLst/>
          </a:prstGeom>
        </p:spPr>
      </p:pic>
      <p:sp>
        <p:nvSpPr>
          <p:cNvPr id="8" name="Rectangle 7"/>
          <p:cNvSpPr/>
          <p:nvPr userDrawn="1"/>
        </p:nvSpPr>
        <p:spPr>
          <a:xfrm>
            <a:off x="0" y="-37578"/>
            <a:ext cx="12192000" cy="6895579"/>
          </a:xfrm>
          <a:prstGeom prst="rect">
            <a:avLst/>
          </a:prstGeom>
          <a:solidFill>
            <a:srgbClr val="4D4D5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531449" y="2689180"/>
            <a:ext cx="7875321" cy="3260684"/>
          </a:xfrm>
          <a:prstGeom prst="rect">
            <a:avLst/>
          </a:prstGeom>
          <a:solidFill>
            <a:srgbClr val="A445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10726" y="2875303"/>
            <a:ext cx="7316766" cy="1698625"/>
          </a:xfrm>
        </p:spPr>
        <p:txBody>
          <a:bodyPr anchor="ctr"/>
          <a:lstStyle>
            <a:lvl1pPr algn="ctr">
              <a:defRPr sz="6000" baseline="0">
                <a:solidFill>
                  <a:schemeClr val="bg2"/>
                </a:solidFill>
                <a:latin typeface="+mj-lt"/>
              </a:defRPr>
            </a:lvl1pPr>
          </a:lstStyle>
          <a:p>
            <a:r>
              <a:rPr lang="en-US"/>
              <a:t>Thank You</a:t>
            </a:r>
          </a:p>
        </p:txBody>
      </p:sp>
      <p:sp>
        <p:nvSpPr>
          <p:cNvPr id="9" name="Rectangle 8"/>
          <p:cNvSpPr/>
          <p:nvPr userDrawn="1"/>
        </p:nvSpPr>
        <p:spPr>
          <a:xfrm>
            <a:off x="7703506" y="5260932"/>
            <a:ext cx="4488493" cy="1312100"/>
          </a:xfrm>
          <a:prstGeom prst="rect">
            <a:avLst/>
          </a:prstGeom>
          <a:solidFill>
            <a:srgbClr val="4D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810726" y="4751173"/>
            <a:ext cx="7316766" cy="963612"/>
          </a:xfrm>
        </p:spPr>
        <p:txBody>
          <a:bodyPr/>
          <a:lstStyle>
            <a:lvl1pPr marL="0" indent="0" algn="ctr">
              <a:buNone/>
              <a:defRPr sz="24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6771" y="5529390"/>
            <a:ext cx="3081961" cy="740744"/>
          </a:xfrm>
          <a:prstGeom prst="rect">
            <a:avLst/>
          </a:prstGeom>
        </p:spPr>
      </p:pic>
    </p:spTree>
    <p:extLst>
      <p:ext uri="{BB962C8B-B14F-4D97-AF65-F5344CB8AC3E}">
        <p14:creationId xmlns:p14="http://schemas.microsoft.com/office/powerpoint/2010/main" val="55896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rovation_Logo_Slide_1">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9855" y="2552655"/>
            <a:ext cx="7292291" cy="1752690"/>
          </a:xfrm>
          <a:prstGeom prst="rect">
            <a:avLst/>
          </a:prstGeom>
        </p:spPr>
      </p:pic>
    </p:spTree>
    <p:extLst>
      <p:ext uri="{BB962C8B-B14F-4D97-AF65-F5344CB8AC3E}">
        <p14:creationId xmlns:p14="http://schemas.microsoft.com/office/powerpoint/2010/main" val="3490512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rovation_Logo_Slide_2">
    <p:spTree>
      <p:nvGrpSpPr>
        <p:cNvPr id="1" name=""/>
        <p:cNvGrpSpPr/>
        <p:nvPr/>
      </p:nvGrpSpPr>
      <p:grpSpPr>
        <a:xfrm>
          <a:off x="0" y="0"/>
          <a:ext cx="0" cy="0"/>
          <a:chOff x="0" y="0"/>
          <a:chExt cx="0" cy="0"/>
        </a:xfrm>
      </p:grpSpPr>
      <p:sp>
        <p:nvSpPr>
          <p:cNvPr id="2" name="Rectangle 1"/>
          <p:cNvSpPr/>
          <p:nvPr userDrawn="1"/>
        </p:nvSpPr>
        <p:spPr>
          <a:xfrm>
            <a:off x="0" y="5574082"/>
            <a:ext cx="12192000" cy="12839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1052" y="2518920"/>
            <a:ext cx="7569896" cy="1820160"/>
          </a:xfrm>
          <a:prstGeom prst="rect">
            <a:avLst/>
          </a:prstGeom>
        </p:spPr>
      </p:pic>
    </p:spTree>
    <p:extLst>
      <p:ext uri="{BB962C8B-B14F-4D97-AF65-F5344CB8AC3E}">
        <p14:creationId xmlns:p14="http://schemas.microsoft.com/office/powerpoint/2010/main" val="1598190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_Slide_3">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8068" b="7096"/>
          <a:stretch/>
        </p:blipFill>
        <p:spPr>
          <a:xfrm>
            <a:off x="0" y="-21772"/>
            <a:ext cx="12202888" cy="6901543"/>
          </a:xfrm>
          <a:prstGeom prst="rect">
            <a:avLst/>
          </a:prstGeom>
        </p:spPr>
      </p:pic>
      <p:sp>
        <p:nvSpPr>
          <p:cNvPr id="23" name="Rectangle 22"/>
          <p:cNvSpPr/>
          <p:nvPr userDrawn="1"/>
        </p:nvSpPr>
        <p:spPr>
          <a:xfrm>
            <a:off x="0" y="-21772"/>
            <a:ext cx="12192000" cy="6879771"/>
          </a:xfrm>
          <a:prstGeom prst="rect">
            <a:avLst/>
          </a:prstGeom>
          <a:solidFill>
            <a:srgbClr val="4D4D5B">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3686175"/>
            <a:ext cx="12202888" cy="2760345"/>
          </a:xfrm>
          <a:prstGeom prst="rect">
            <a:avLst/>
          </a:prstGeom>
          <a:solidFill>
            <a:srgbClr val="4D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00100" y="3913508"/>
            <a:ext cx="9144000" cy="1091033"/>
          </a:xfrm>
        </p:spPr>
        <p:txBody>
          <a:bodyPr anchor="ctr">
            <a:normAutofit/>
          </a:bodyPr>
          <a:lstStyle>
            <a:lvl1pPr algn="l">
              <a:defRPr sz="5400" baseline="0">
                <a:solidFill>
                  <a:schemeClr val="bg2"/>
                </a:solidFill>
              </a:defRPr>
            </a:lvl1pPr>
          </a:lstStyle>
          <a:p>
            <a:r>
              <a:rPr lang="en-US"/>
              <a:t>Edit Your Title Here</a:t>
            </a:r>
          </a:p>
        </p:txBody>
      </p:sp>
      <p:sp>
        <p:nvSpPr>
          <p:cNvPr id="3" name="Subtitle 2"/>
          <p:cNvSpPr>
            <a:spLocks noGrp="1"/>
          </p:cNvSpPr>
          <p:nvPr>
            <p:ph type="subTitle" idx="1" hasCustomPrompt="1"/>
          </p:nvPr>
        </p:nvSpPr>
        <p:spPr>
          <a:xfrm>
            <a:off x="800100" y="5271241"/>
            <a:ext cx="9144000" cy="908579"/>
          </a:xfrm>
        </p:spPr>
        <p:txBody>
          <a:bodyPr/>
          <a:lstStyle>
            <a:lvl1pPr marL="0" indent="0" algn="l">
              <a:buNone/>
              <a:defRPr sz="24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First and Last Name</a:t>
            </a:r>
          </a:p>
          <a:p>
            <a:r>
              <a:rPr lang="en-US"/>
              <a:t>Date</a:t>
            </a:r>
          </a:p>
        </p:txBody>
      </p:sp>
      <p:cxnSp>
        <p:nvCxnSpPr>
          <p:cNvPr id="18" name="Straight Connector 17"/>
          <p:cNvCxnSpPr/>
          <p:nvPr userDrawn="1"/>
        </p:nvCxnSpPr>
        <p:spPr>
          <a:xfrm flipV="1">
            <a:off x="914400" y="5004541"/>
            <a:ext cx="1493520" cy="159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8854440" y="2834642"/>
            <a:ext cx="2842260" cy="2682240"/>
          </a:xfrm>
          <a:prstGeom prst="rect">
            <a:avLst/>
          </a:prstGeom>
          <a:gradFill flip="none" rotWithShape="1">
            <a:gsLst>
              <a:gs pos="0">
                <a:schemeClr val="accent2"/>
              </a:gs>
              <a:gs pos="100000">
                <a:schemeClr val="accent1"/>
              </a:gs>
            </a:gsLst>
            <a:lin ang="9000000" scaled="0"/>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0218" y="3212056"/>
            <a:ext cx="2150705" cy="1927413"/>
          </a:xfrm>
          <a:prstGeom prst="rect">
            <a:avLst/>
          </a:prstGeom>
        </p:spPr>
      </p:pic>
    </p:spTree>
    <p:extLst>
      <p:ext uri="{BB962C8B-B14F-4D97-AF65-F5344CB8AC3E}">
        <p14:creationId xmlns:p14="http://schemas.microsoft.com/office/powerpoint/2010/main" val="359083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_Slide_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5400" b="72"/>
          <a:stretch/>
        </p:blipFill>
        <p:spPr>
          <a:xfrm flipH="1">
            <a:off x="0" y="0"/>
            <a:ext cx="12202888" cy="6876661"/>
          </a:xfrm>
          <a:prstGeom prst="rect">
            <a:avLst/>
          </a:prstGeom>
        </p:spPr>
      </p:pic>
      <p:sp>
        <p:nvSpPr>
          <p:cNvPr id="23" name="Rectangle 22"/>
          <p:cNvSpPr/>
          <p:nvPr userDrawn="1"/>
        </p:nvSpPr>
        <p:spPr>
          <a:xfrm>
            <a:off x="0" y="0"/>
            <a:ext cx="12192000" cy="6857999"/>
          </a:xfrm>
          <a:prstGeom prst="rect">
            <a:avLst/>
          </a:prstGeom>
          <a:solidFill>
            <a:srgbClr val="4D4D5B">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3686175"/>
            <a:ext cx="12202888" cy="2760345"/>
          </a:xfrm>
          <a:prstGeom prst="rect">
            <a:avLst/>
          </a:prstGeom>
          <a:solidFill>
            <a:srgbClr val="4D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00100" y="3913508"/>
            <a:ext cx="9144000" cy="1091033"/>
          </a:xfrm>
        </p:spPr>
        <p:txBody>
          <a:bodyPr anchor="ctr">
            <a:normAutofit/>
          </a:bodyPr>
          <a:lstStyle>
            <a:lvl1pPr algn="l">
              <a:defRPr sz="5400" baseline="0">
                <a:solidFill>
                  <a:schemeClr val="bg2"/>
                </a:solidFill>
              </a:defRPr>
            </a:lvl1pPr>
          </a:lstStyle>
          <a:p>
            <a:r>
              <a:rPr lang="en-US"/>
              <a:t>Edit Your Title Here</a:t>
            </a:r>
          </a:p>
        </p:txBody>
      </p:sp>
      <p:sp>
        <p:nvSpPr>
          <p:cNvPr id="3" name="Subtitle 2"/>
          <p:cNvSpPr>
            <a:spLocks noGrp="1"/>
          </p:cNvSpPr>
          <p:nvPr>
            <p:ph type="subTitle" idx="1" hasCustomPrompt="1"/>
          </p:nvPr>
        </p:nvSpPr>
        <p:spPr>
          <a:xfrm>
            <a:off x="800100" y="5271241"/>
            <a:ext cx="9144000" cy="908579"/>
          </a:xfrm>
        </p:spPr>
        <p:txBody>
          <a:bodyPr/>
          <a:lstStyle>
            <a:lvl1pPr marL="0" indent="0" algn="l">
              <a:buNone/>
              <a:defRPr sz="24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First and Last Name</a:t>
            </a:r>
          </a:p>
          <a:p>
            <a:r>
              <a:rPr lang="en-US"/>
              <a:t>Date</a:t>
            </a:r>
          </a:p>
        </p:txBody>
      </p:sp>
      <p:cxnSp>
        <p:nvCxnSpPr>
          <p:cNvPr id="18" name="Straight Connector 17"/>
          <p:cNvCxnSpPr/>
          <p:nvPr userDrawn="1"/>
        </p:nvCxnSpPr>
        <p:spPr>
          <a:xfrm flipV="1">
            <a:off x="914400" y="5004541"/>
            <a:ext cx="1493520" cy="159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8854440" y="2834642"/>
            <a:ext cx="2842260" cy="2682240"/>
          </a:xfrm>
          <a:prstGeom prst="rect">
            <a:avLst/>
          </a:prstGeom>
          <a:gradFill flip="none" rotWithShape="1">
            <a:gsLst>
              <a:gs pos="0">
                <a:schemeClr val="accent2"/>
              </a:gs>
              <a:gs pos="100000">
                <a:schemeClr val="accent1"/>
              </a:gs>
            </a:gsLst>
            <a:lin ang="9000000" scaled="0"/>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0218" y="3212056"/>
            <a:ext cx="2150705" cy="1927413"/>
          </a:xfrm>
          <a:prstGeom prst="rect">
            <a:avLst/>
          </a:prstGeom>
        </p:spPr>
      </p:pic>
    </p:spTree>
    <p:extLst>
      <p:ext uri="{BB962C8B-B14F-4D97-AF65-F5344CB8AC3E}">
        <p14:creationId xmlns:p14="http://schemas.microsoft.com/office/powerpoint/2010/main" val="3442115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Slide_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3729" r="445" b="2867"/>
          <a:stretch/>
        </p:blipFill>
        <p:spPr>
          <a:xfrm flipH="1">
            <a:off x="-25400" y="-25400"/>
            <a:ext cx="12245816" cy="6883400"/>
          </a:xfrm>
          <a:prstGeom prst="rect">
            <a:avLst/>
          </a:prstGeom>
        </p:spPr>
      </p:pic>
      <p:sp>
        <p:nvSpPr>
          <p:cNvPr id="8" name="Rectangle 7"/>
          <p:cNvSpPr/>
          <p:nvPr userDrawn="1"/>
        </p:nvSpPr>
        <p:spPr>
          <a:xfrm>
            <a:off x="0" y="-25400"/>
            <a:ext cx="12192000" cy="6883400"/>
          </a:xfrm>
          <a:prstGeom prst="rect">
            <a:avLst/>
          </a:prstGeom>
          <a:solidFill>
            <a:srgbClr val="4D4D5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4670" y="5535953"/>
            <a:ext cx="1160168" cy="1039545"/>
          </a:xfrm>
          <a:prstGeom prst="rect">
            <a:avLst/>
          </a:prstGeom>
        </p:spPr>
      </p:pic>
      <p:sp>
        <p:nvSpPr>
          <p:cNvPr id="6" name="Snip Single Corner Rectangle 5"/>
          <p:cNvSpPr/>
          <p:nvPr userDrawn="1"/>
        </p:nvSpPr>
        <p:spPr>
          <a:xfrm>
            <a:off x="800099" y="-25400"/>
            <a:ext cx="6007102" cy="6883400"/>
          </a:xfrm>
          <a:prstGeom prst="snip1Rect">
            <a:avLst>
              <a:gd name="adj" fmla="val 0"/>
            </a:avLst>
          </a:prstGeom>
          <a:solidFill>
            <a:srgbClr val="4D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1181099" y="341653"/>
            <a:ext cx="5207001" cy="1099797"/>
          </a:xfrm>
        </p:spPr>
        <p:txBody>
          <a:bodyPr anchor="ctr"/>
          <a:lstStyle>
            <a:lvl1pPr algn="l">
              <a:defRPr sz="6000" baseline="0">
                <a:solidFill>
                  <a:schemeClr val="bg2"/>
                </a:solidFill>
              </a:defRPr>
            </a:lvl1pPr>
          </a:lstStyle>
          <a:p>
            <a:r>
              <a:rPr lang="en-US"/>
              <a:t>Agenda</a:t>
            </a:r>
          </a:p>
        </p:txBody>
      </p:sp>
      <p:sp>
        <p:nvSpPr>
          <p:cNvPr id="9" name="Subtitle 2"/>
          <p:cNvSpPr>
            <a:spLocks noGrp="1"/>
          </p:cNvSpPr>
          <p:nvPr>
            <p:ph type="subTitle" idx="1" hasCustomPrompt="1"/>
          </p:nvPr>
        </p:nvSpPr>
        <p:spPr>
          <a:xfrm>
            <a:off x="1219200" y="1783103"/>
            <a:ext cx="5168900" cy="3479800"/>
          </a:xfrm>
        </p:spPr>
        <p:txBody>
          <a:bodyPr/>
          <a:lstStyle>
            <a:lvl1pPr marL="342900" indent="-342900" algn="l">
              <a:buFont typeface="Arial" panose="020B0604020202020204" pitchFamily="34" charset="0"/>
              <a:buChar char="•"/>
              <a:defRPr sz="24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Item 1</a:t>
            </a:r>
          </a:p>
          <a:p>
            <a:r>
              <a:rPr lang="en-US"/>
              <a:t>Item 2</a:t>
            </a:r>
          </a:p>
          <a:p>
            <a:r>
              <a:rPr lang="en-US"/>
              <a:t>Item 3</a:t>
            </a:r>
          </a:p>
          <a:p>
            <a:r>
              <a:rPr lang="en-US"/>
              <a:t>Item 4</a:t>
            </a:r>
          </a:p>
          <a:p>
            <a:r>
              <a:rPr lang="en-US"/>
              <a:t>Item 5</a:t>
            </a:r>
          </a:p>
          <a:p>
            <a:r>
              <a:rPr lang="en-US"/>
              <a:t>Item 6</a:t>
            </a:r>
          </a:p>
        </p:txBody>
      </p:sp>
    </p:spTree>
    <p:extLst>
      <p:ext uri="{BB962C8B-B14F-4D97-AF65-F5344CB8AC3E}">
        <p14:creationId xmlns:p14="http://schemas.microsoft.com/office/powerpoint/2010/main" val="1475147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Slide_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5358" t="21168" r="150" b="15929"/>
          <a:stretch/>
        </p:blipFill>
        <p:spPr>
          <a:xfrm flipH="1">
            <a:off x="-12700" y="-25400"/>
            <a:ext cx="12204700" cy="6870700"/>
          </a:xfrm>
          <a:prstGeom prst="rect">
            <a:avLst/>
          </a:prstGeom>
        </p:spPr>
      </p:pic>
      <p:sp>
        <p:nvSpPr>
          <p:cNvPr id="8" name="Rectangle 7"/>
          <p:cNvSpPr/>
          <p:nvPr userDrawn="1"/>
        </p:nvSpPr>
        <p:spPr>
          <a:xfrm>
            <a:off x="0" y="-25400"/>
            <a:ext cx="12192000" cy="6883399"/>
          </a:xfrm>
          <a:prstGeom prst="rect">
            <a:avLst/>
          </a:prstGeom>
          <a:solidFill>
            <a:srgbClr val="4D4D5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4670" y="5535953"/>
            <a:ext cx="1160168" cy="1039545"/>
          </a:xfrm>
          <a:prstGeom prst="rect">
            <a:avLst/>
          </a:prstGeom>
        </p:spPr>
      </p:pic>
      <p:sp>
        <p:nvSpPr>
          <p:cNvPr id="6" name="Snip Single Corner Rectangle 5"/>
          <p:cNvSpPr/>
          <p:nvPr userDrawn="1"/>
        </p:nvSpPr>
        <p:spPr>
          <a:xfrm>
            <a:off x="800099" y="-25400"/>
            <a:ext cx="6007102" cy="6883400"/>
          </a:xfrm>
          <a:prstGeom prst="snip1Rect">
            <a:avLst>
              <a:gd name="adj" fmla="val 0"/>
            </a:avLst>
          </a:prstGeom>
          <a:solidFill>
            <a:srgbClr val="A445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1181099" y="341653"/>
            <a:ext cx="5207001" cy="1099797"/>
          </a:xfrm>
        </p:spPr>
        <p:txBody>
          <a:bodyPr anchor="ctr"/>
          <a:lstStyle>
            <a:lvl1pPr algn="l">
              <a:defRPr sz="6000" baseline="0">
                <a:solidFill>
                  <a:schemeClr val="bg2"/>
                </a:solidFill>
              </a:defRPr>
            </a:lvl1pPr>
          </a:lstStyle>
          <a:p>
            <a:r>
              <a:rPr lang="en-US"/>
              <a:t>Agenda</a:t>
            </a:r>
          </a:p>
        </p:txBody>
      </p:sp>
      <p:sp>
        <p:nvSpPr>
          <p:cNvPr id="9" name="Subtitle 2"/>
          <p:cNvSpPr>
            <a:spLocks noGrp="1"/>
          </p:cNvSpPr>
          <p:nvPr>
            <p:ph type="subTitle" idx="1" hasCustomPrompt="1"/>
          </p:nvPr>
        </p:nvSpPr>
        <p:spPr>
          <a:xfrm>
            <a:off x="1219200" y="1783103"/>
            <a:ext cx="5168900" cy="3479800"/>
          </a:xfrm>
        </p:spPr>
        <p:txBody>
          <a:bodyPr/>
          <a:lstStyle>
            <a:lvl1pPr marL="342900" indent="-342900" algn="l">
              <a:buFont typeface="Arial" panose="020B0604020202020204" pitchFamily="34" charset="0"/>
              <a:buChar char="•"/>
              <a:defRPr sz="24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Item 1</a:t>
            </a:r>
          </a:p>
          <a:p>
            <a:r>
              <a:rPr lang="en-US"/>
              <a:t>Item 2</a:t>
            </a:r>
          </a:p>
          <a:p>
            <a:r>
              <a:rPr lang="en-US"/>
              <a:t>Item 3</a:t>
            </a:r>
          </a:p>
          <a:p>
            <a:r>
              <a:rPr lang="en-US"/>
              <a:t>Item 4</a:t>
            </a:r>
          </a:p>
          <a:p>
            <a:r>
              <a:rPr lang="en-US"/>
              <a:t>Item 5</a:t>
            </a:r>
          </a:p>
          <a:p>
            <a:r>
              <a:rPr lang="en-US"/>
              <a:t>Item 6</a:t>
            </a:r>
          </a:p>
        </p:txBody>
      </p:sp>
    </p:spTree>
    <p:extLst>
      <p:ext uri="{BB962C8B-B14F-4D97-AF65-F5344CB8AC3E}">
        <p14:creationId xmlns:p14="http://schemas.microsoft.com/office/powerpoint/2010/main" val="854910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Title_Slide_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5805"/>
          <a:stretch/>
        </p:blipFill>
        <p:spPr>
          <a:xfrm flipH="1">
            <a:off x="-10888" y="0"/>
            <a:ext cx="12202888" cy="6858000"/>
          </a:xfrm>
          <a:prstGeom prst="rect">
            <a:avLst/>
          </a:prstGeom>
        </p:spPr>
      </p:pic>
      <p:sp>
        <p:nvSpPr>
          <p:cNvPr id="23" name="Rectangle 22"/>
          <p:cNvSpPr/>
          <p:nvPr userDrawn="1"/>
        </p:nvSpPr>
        <p:spPr>
          <a:xfrm>
            <a:off x="0" y="0"/>
            <a:ext cx="12192000" cy="6857999"/>
          </a:xfrm>
          <a:prstGeom prst="rect">
            <a:avLst/>
          </a:prstGeom>
          <a:solidFill>
            <a:srgbClr val="4D4D5B">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4670" y="5535953"/>
            <a:ext cx="1160168" cy="1039545"/>
          </a:xfrm>
          <a:prstGeom prst="rect">
            <a:avLst/>
          </a:prstGeom>
        </p:spPr>
      </p:pic>
      <p:sp>
        <p:nvSpPr>
          <p:cNvPr id="14" name="Rectangle 13"/>
          <p:cNvSpPr/>
          <p:nvPr userDrawn="1"/>
        </p:nvSpPr>
        <p:spPr>
          <a:xfrm>
            <a:off x="-10888" y="2523289"/>
            <a:ext cx="7651765" cy="2624908"/>
          </a:xfrm>
          <a:prstGeom prst="rect">
            <a:avLst/>
          </a:prstGeom>
          <a:solidFill>
            <a:srgbClr val="4D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userDrawn="1"/>
        </p:nvCxnSpPr>
        <p:spPr>
          <a:xfrm flipV="1">
            <a:off x="608957" y="4564242"/>
            <a:ext cx="1493520" cy="159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ctrTitle" hasCustomPrompt="1"/>
          </p:nvPr>
        </p:nvSpPr>
        <p:spPr>
          <a:xfrm>
            <a:off x="463463" y="2968668"/>
            <a:ext cx="6713951" cy="1595573"/>
          </a:xfrm>
        </p:spPr>
        <p:txBody>
          <a:bodyPr anchor="ctr">
            <a:normAutofit/>
          </a:bodyPr>
          <a:lstStyle>
            <a:lvl1pPr algn="l">
              <a:defRPr sz="5400" baseline="0">
                <a:solidFill>
                  <a:schemeClr val="bg2"/>
                </a:solidFill>
              </a:defRPr>
            </a:lvl1pPr>
          </a:lstStyle>
          <a:p>
            <a:r>
              <a:rPr lang="en-US"/>
              <a:t>Edit Your Title Here</a:t>
            </a:r>
          </a:p>
        </p:txBody>
      </p:sp>
    </p:spTree>
    <p:extLst>
      <p:ext uri="{BB962C8B-B14F-4D97-AF65-F5344CB8AC3E}">
        <p14:creationId xmlns:p14="http://schemas.microsoft.com/office/powerpoint/2010/main" val="126423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_Title_Slide_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40" t="15351" r="-40" b="285"/>
          <a:stretch/>
        </p:blipFill>
        <p:spPr>
          <a:xfrm>
            <a:off x="-10888" y="-1"/>
            <a:ext cx="12202888" cy="6870701"/>
          </a:xfrm>
          <a:prstGeom prst="rect">
            <a:avLst/>
          </a:prstGeom>
        </p:spPr>
      </p:pic>
      <p:sp>
        <p:nvSpPr>
          <p:cNvPr id="23" name="Rectangle 22"/>
          <p:cNvSpPr/>
          <p:nvPr userDrawn="1"/>
        </p:nvSpPr>
        <p:spPr>
          <a:xfrm>
            <a:off x="0" y="0"/>
            <a:ext cx="12192000" cy="6870700"/>
          </a:xfrm>
          <a:prstGeom prst="rect">
            <a:avLst/>
          </a:prstGeom>
          <a:solidFill>
            <a:srgbClr val="4D4D5B">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4670" y="5535953"/>
            <a:ext cx="1160168" cy="1039545"/>
          </a:xfrm>
          <a:prstGeom prst="rect">
            <a:avLst/>
          </a:prstGeom>
        </p:spPr>
      </p:pic>
      <p:sp>
        <p:nvSpPr>
          <p:cNvPr id="15" name="Rectangle 14"/>
          <p:cNvSpPr/>
          <p:nvPr userDrawn="1"/>
        </p:nvSpPr>
        <p:spPr>
          <a:xfrm>
            <a:off x="-10888" y="2523289"/>
            <a:ext cx="7651765" cy="2624908"/>
          </a:xfrm>
          <a:prstGeom prst="rect">
            <a:avLst/>
          </a:prstGeom>
          <a:solidFill>
            <a:srgbClr val="4D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flipV="1">
            <a:off x="608957" y="4564242"/>
            <a:ext cx="1493520" cy="159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ctrTitle" hasCustomPrompt="1"/>
          </p:nvPr>
        </p:nvSpPr>
        <p:spPr>
          <a:xfrm>
            <a:off x="463463" y="2968668"/>
            <a:ext cx="6713951" cy="1595573"/>
          </a:xfrm>
        </p:spPr>
        <p:txBody>
          <a:bodyPr anchor="ctr">
            <a:normAutofit/>
          </a:bodyPr>
          <a:lstStyle>
            <a:lvl1pPr algn="l">
              <a:defRPr sz="5400" baseline="0">
                <a:solidFill>
                  <a:schemeClr val="bg2"/>
                </a:solidFill>
              </a:defRPr>
            </a:lvl1pPr>
          </a:lstStyle>
          <a:p>
            <a:r>
              <a:rPr lang="en-US"/>
              <a:t>Edit Your Title Here</a:t>
            </a:r>
          </a:p>
        </p:txBody>
      </p:sp>
    </p:spTree>
    <p:extLst>
      <p:ext uri="{BB962C8B-B14F-4D97-AF65-F5344CB8AC3E}">
        <p14:creationId xmlns:p14="http://schemas.microsoft.com/office/powerpoint/2010/main" val="261310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Title_Slide_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7237" b="8079"/>
          <a:stretch/>
        </p:blipFill>
        <p:spPr>
          <a:xfrm>
            <a:off x="0" y="0"/>
            <a:ext cx="12202888" cy="6889315"/>
          </a:xfrm>
          <a:prstGeom prst="rect">
            <a:avLst/>
          </a:prstGeom>
        </p:spPr>
      </p:pic>
      <p:sp>
        <p:nvSpPr>
          <p:cNvPr id="23" name="Rectangle 22"/>
          <p:cNvSpPr/>
          <p:nvPr userDrawn="1"/>
        </p:nvSpPr>
        <p:spPr>
          <a:xfrm>
            <a:off x="0" y="0"/>
            <a:ext cx="12192000" cy="6857999"/>
          </a:xfrm>
          <a:prstGeom prst="rect">
            <a:avLst/>
          </a:prstGeom>
          <a:solidFill>
            <a:srgbClr val="4D4D5B">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4670" y="5535953"/>
            <a:ext cx="1160168" cy="1039545"/>
          </a:xfrm>
          <a:prstGeom prst="rect">
            <a:avLst/>
          </a:prstGeom>
        </p:spPr>
      </p:pic>
      <p:sp>
        <p:nvSpPr>
          <p:cNvPr id="12" name="Rectangle 11"/>
          <p:cNvSpPr/>
          <p:nvPr userDrawn="1"/>
        </p:nvSpPr>
        <p:spPr>
          <a:xfrm>
            <a:off x="-10888" y="2523289"/>
            <a:ext cx="7651765" cy="2624908"/>
          </a:xfrm>
          <a:prstGeom prst="rect">
            <a:avLst/>
          </a:prstGeom>
          <a:solidFill>
            <a:srgbClr val="A445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608957" y="4564242"/>
            <a:ext cx="1493520" cy="159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ctrTitle" hasCustomPrompt="1"/>
          </p:nvPr>
        </p:nvSpPr>
        <p:spPr>
          <a:xfrm>
            <a:off x="463463" y="2968668"/>
            <a:ext cx="6713951" cy="1595573"/>
          </a:xfrm>
        </p:spPr>
        <p:txBody>
          <a:bodyPr anchor="ctr">
            <a:normAutofit/>
          </a:bodyPr>
          <a:lstStyle>
            <a:lvl1pPr algn="l">
              <a:defRPr sz="5400" baseline="0">
                <a:solidFill>
                  <a:schemeClr val="bg2"/>
                </a:solidFill>
              </a:defRPr>
            </a:lvl1pPr>
          </a:lstStyle>
          <a:p>
            <a:r>
              <a:rPr lang="en-US"/>
              <a:t>Edit Your Title Here</a:t>
            </a:r>
          </a:p>
        </p:txBody>
      </p:sp>
    </p:spTree>
    <p:extLst>
      <p:ext uri="{BB962C8B-B14F-4D97-AF65-F5344CB8AC3E}">
        <p14:creationId xmlns:p14="http://schemas.microsoft.com/office/powerpoint/2010/main" val="1413065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588" y="106333"/>
            <a:ext cx="11102195" cy="146358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40589" y="1707936"/>
            <a:ext cx="11102196" cy="4287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633694" y="6271402"/>
            <a:ext cx="2009090" cy="483080"/>
          </a:xfrm>
          <a:prstGeom prst="rect">
            <a:avLst/>
          </a:prstGeom>
        </p:spPr>
      </p:pic>
      <p:cxnSp>
        <p:nvCxnSpPr>
          <p:cNvPr id="8" name="Straight Connector 7"/>
          <p:cNvCxnSpPr/>
          <p:nvPr userDrawn="1"/>
        </p:nvCxnSpPr>
        <p:spPr>
          <a:xfrm flipH="1">
            <a:off x="540589" y="6133381"/>
            <a:ext cx="11110823" cy="0"/>
          </a:xfrm>
          <a:prstGeom prst="line">
            <a:avLst/>
          </a:prstGeom>
          <a:ln w="3175">
            <a:solidFill>
              <a:srgbClr val="4D4D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570866"/>
      </p:ext>
    </p:extLst>
  </p:cSld>
  <p:clrMap bg1="lt1" tx1="dk1" bg2="lt2" tx2="dk2" accent1="accent1" accent2="accent2" accent3="accent3" accent4="accent4" accent5="accent5" accent6="accent6" hlink="hlink" folHlink="folHlink"/>
  <p:sldLayoutIdLst>
    <p:sldLayoutId id="2147483670" r:id="rId1"/>
    <p:sldLayoutId id="2147483649" r:id="rId2"/>
    <p:sldLayoutId id="2147483671" r:id="rId3"/>
    <p:sldLayoutId id="2147483674" r:id="rId4"/>
    <p:sldLayoutId id="2147483676" r:id="rId5"/>
    <p:sldLayoutId id="2147483677" r:id="rId6"/>
    <p:sldLayoutId id="2147483685" r:id="rId7"/>
    <p:sldLayoutId id="2147483682" r:id="rId8"/>
    <p:sldLayoutId id="2147483686" r:id="rId9"/>
    <p:sldLayoutId id="2147483683" r:id="rId10"/>
    <p:sldLayoutId id="2147483693" r:id="rId11"/>
    <p:sldLayoutId id="2147483675" r:id="rId12"/>
    <p:sldLayoutId id="2147483668" r:id="rId13"/>
    <p:sldLayoutId id="2147483678" r:id="rId14"/>
    <p:sldLayoutId id="2147483654" r:id="rId15"/>
    <p:sldLayoutId id="2147483655" r:id="rId16"/>
    <p:sldLayoutId id="2147483650" r:id="rId17"/>
    <p:sldLayoutId id="2147483652" r:id="rId18"/>
    <p:sldLayoutId id="2147483653" r:id="rId19"/>
    <p:sldLayoutId id="2147483680" r:id="rId20"/>
    <p:sldLayoutId id="2147483679" r:id="rId21"/>
    <p:sldLayoutId id="2147483688" r:id="rId22"/>
    <p:sldLayoutId id="2147483689" r:id="rId23"/>
    <p:sldLayoutId id="2147483690" r:id="rId24"/>
    <p:sldLayoutId id="2147483691" r:id="rId25"/>
    <p:sldLayoutId id="2147483692" r:id="rId26"/>
  </p:sldLayoutIdLst>
  <p:txStyles>
    <p:titleStyle>
      <a:lvl1pPr algn="l" defTabSz="914400" rtl="0" eaLnBrk="1" latinLnBrk="0" hangingPunct="1">
        <a:lnSpc>
          <a:spcPct val="90000"/>
        </a:lnSpc>
        <a:spcBef>
          <a:spcPct val="0"/>
        </a:spcBef>
        <a:buNone/>
        <a:defRPr sz="4400" kern="1200">
          <a:solidFill>
            <a:schemeClr val="tx1"/>
          </a:solidFill>
          <a:latin typeface="Avenir Medium" panose="020006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8" Type="http://schemas.openxmlformats.org/officeDocument/2006/relationships/hyperlink" Target="https://www.provationmedical.com/ipro-anesthesia/" TargetMode="External"/><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7.xml"/><Relationship Id="rId16" Type="http://schemas.openxmlformats.org/officeDocument/2006/relationships/image" Target="../media/image47.svg"/><Relationship Id="rId1" Type="http://schemas.openxmlformats.org/officeDocument/2006/relationships/slideLayout" Target="../slideLayouts/slideLayout17.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888-D031-E7DB-7355-BBC33539723E}"/>
              </a:ext>
            </a:extLst>
          </p:cNvPr>
          <p:cNvSpPr>
            <a:spLocks noGrp="1"/>
          </p:cNvSpPr>
          <p:nvPr>
            <p:ph type="ctrTitle"/>
          </p:nvPr>
        </p:nvSpPr>
        <p:spPr/>
        <p:txBody>
          <a:bodyPr>
            <a:noAutofit/>
          </a:bodyPr>
          <a:lstStyle/>
          <a:p>
            <a:r>
              <a:rPr lang="en-GB" sz="3200" b="1" i="1" dirty="0"/>
              <a:t>Electronic Anaesthetic Records: </a:t>
            </a:r>
            <a:br>
              <a:rPr lang="en-GB" sz="3200" b="1" i="1" dirty="0"/>
            </a:br>
            <a:r>
              <a:rPr lang="en-GB" sz="3200" i="1" dirty="0"/>
              <a:t>Why We Need Them Now</a:t>
            </a:r>
            <a:endParaRPr lang="en-US" sz="1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805C60D-5591-6E3A-95D3-15563B603860}"/>
              </a:ext>
            </a:extLst>
          </p:cNvPr>
          <p:cNvSpPr txBox="1"/>
          <p:nvPr/>
        </p:nvSpPr>
        <p:spPr>
          <a:xfrm>
            <a:off x="800100" y="5128666"/>
            <a:ext cx="3505127" cy="1200329"/>
          </a:xfrm>
          <a:prstGeom prst="rect">
            <a:avLst/>
          </a:prstGeom>
          <a:noFill/>
        </p:spPr>
        <p:txBody>
          <a:bodyPr wrap="none" rtlCol="0">
            <a:spAutoFit/>
          </a:bodyPr>
          <a:lstStyle/>
          <a:p>
            <a:r>
              <a:rPr lang="en-US" sz="2400" dirty="0">
                <a:solidFill>
                  <a:schemeClr val="bg2"/>
                </a:solidFill>
                <a:latin typeface="Arial" panose="020B0604020202020204" pitchFamily="34" charset="0"/>
                <a:ea typeface="+mj-ea"/>
                <a:cs typeface="Arial" panose="020B0604020202020204" pitchFamily="34" charset="0"/>
              </a:rPr>
              <a:t>Presented by: </a:t>
            </a:r>
          </a:p>
          <a:p>
            <a:r>
              <a:rPr lang="en-US" sz="2400" b="1" dirty="0">
                <a:solidFill>
                  <a:schemeClr val="bg2"/>
                </a:solidFill>
                <a:latin typeface="Arial" panose="020B0604020202020204" pitchFamily="34" charset="0"/>
                <a:ea typeface="+mj-ea"/>
                <a:cs typeface="Arial" panose="020B0604020202020204" pitchFamily="34" charset="0"/>
              </a:rPr>
              <a:t>Dr. Mark Ryan</a:t>
            </a:r>
          </a:p>
          <a:p>
            <a:r>
              <a:rPr lang="en-US" sz="2400" dirty="0">
                <a:solidFill>
                  <a:schemeClr val="bg2"/>
                </a:solidFill>
                <a:latin typeface="Arial" panose="020B0604020202020204" pitchFamily="34" charset="0"/>
                <a:ea typeface="+mj-ea"/>
                <a:cs typeface="Arial" panose="020B0604020202020204" pitchFamily="34" charset="0"/>
              </a:rPr>
              <a:t>Consultant </a:t>
            </a:r>
            <a:r>
              <a:rPr lang="en-US" sz="2400" dirty="0" err="1">
                <a:solidFill>
                  <a:schemeClr val="bg2"/>
                </a:solidFill>
                <a:latin typeface="Arial" panose="020B0604020202020204" pitchFamily="34" charset="0"/>
                <a:ea typeface="+mj-ea"/>
                <a:cs typeface="Arial" panose="020B0604020202020204" pitchFamily="34" charset="0"/>
              </a:rPr>
              <a:t>Anaesthetist</a:t>
            </a:r>
            <a:r>
              <a:rPr lang="en-US" sz="2400" dirty="0">
                <a:solidFill>
                  <a:schemeClr val="bg2"/>
                </a:solidFill>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128214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37A4B-0192-79BB-5517-422B61D34D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6C9A1A-E09B-D454-F32A-856617423E3E}"/>
              </a:ext>
            </a:extLst>
          </p:cNvPr>
          <p:cNvSpPr>
            <a:spLocks noGrp="1"/>
          </p:cNvSpPr>
          <p:nvPr>
            <p:ph type="title"/>
          </p:nvPr>
        </p:nvSpPr>
        <p:spPr>
          <a:xfrm>
            <a:off x="3919228" y="1193801"/>
            <a:ext cx="4353543" cy="985867"/>
          </a:xfrm>
        </p:spPr>
        <p:txBody>
          <a:bodyPr>
            <a:noAutofit/>
          </a:bodyPr>
          <a:lstStyle/>
          <a:p>
            <a:pPr algn="ctr"/>
            <a:r>
              <a:rPr lang="en-US" sz="2400" b="1" dirty="0">
                <a:latin typeface="Arial" panose="020B0604020202020204" pitchFamily="34" charset="0"/>
                <a:cs typeface="Arial" panose="020B0604020202020204" pitchFamily="34" charset="0"/>
              </a:rPr>
              <a:t>User Requirements for an AIMS Solution </a:t>
            </a:r>
            <a:endParaRPr lang="en-US" sz="2400" b="1" dirty="0">
              <a:solidFill>
                <a:srgbClr val="89357E"/>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264FABC-0116-8939-4B7D-455E5822304C}"/>
              </a:ext>
            </a:extLst>
          </p:cNvPr>
          <p:cNvSpPr/>
          <p:nvPr/>
        </p:nvSpPr>
        <p:spPr>
          <a:xfrm>
            <a:off x="0" y="0"/>
            <a:ext cx="12192000" cy="1076385"/>
          </a:xfrm>
          <a:prstGeom prst="rect">
            <a:avLst/>
          </a:prstGeom>
          <a:solidFill>
            <a:srgbClr val="89357E"/>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bg2"/>
                </a:solidFill>
                <a:latin typeface="Arial" panose="020B0604020202020204" pitchFamily="34" charset="0"/>
                <a:cs typeface="Arial" panose="020B0604020202020204" pitchFamily="34" charset="0"/>
              </a:rPr>
              <a:t>Defining Success</a:t>
            </a:r>
          </a:p>
        </p:txBody>
      </p:sp>
      <p:graphicFrame>
        <p:nvGraphicFramePr>
          <p:cNvPr id="6" name="Diagram 5">
            <a:extLst>
              <a:ext uri="{FF2B5EF4-FFF2-40B4-BE49-F238E27FC236}">
                <a16:creationId xmlns:a16="http://schemas.microsoft.com/office/drawing/2014/main" id="{C65FEAC5-940C-6D69-EDE5-C417AA1B7904}"/>
              </a:ext>
            </a:extLst>
          </p:cNvPr>
          <p:cNvGraphicFramePr/>
          <p:nvPr>
            <p:extLst>
              <p:ext uri="{D42A27DB-BD31-4B8C-83A1-F6EECF244321}">
                <p14:modId xmlns:p14="http://schemas.microsoft.com/office/powerpoint/2010/main" val="1658287960"/>
              </p:ext>
            </p:extLst>
          </p:nvPr>
        </p:nvGraphicFramePr>
        <p:xfrm>
          <a:off x="286512" y="2162298"/>
          <a:ext cx="11206988" cy="3501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E8A6E00-5C51-9D4A-60EF-8B72A373159A}"/>
              </a:ext>
            </a:extLst>
          </p:cNvPr>
          <p:cNvPicPr>
            <a:picLocks noChangeAspect="1"/>
          </p:cNvPicPr>
          <p:nvPr/>
        </p:nvPicPr>
        <p:blipFill>
          <a:blip r:embed="rId8"/>
          <a:srcRect l="11181" t="22144" r="13607" b="25856"/>
          <a:stretch>
            <a:fillRect/>
          </a:stretch>
        </p:blipFill>
        <p:spPr>
          <a:xfrm>
            <a:off x="8534400" y="3913248"/>
            <a:ext cx="2426208" cy="792480"/>
          </a:xfrm>
          <a:prstGeom prst="rect">
            <a:avLst/>
          </a:prstGeom>
          <a:ln>
            <a:solidFill>
              <a:srgbClr val="DED3DE"/>
            </a:solidFill>
          </a:ln>
        </p:spPr>
      </p:pic>
    </p:spTree>
    <p:extLst>
      <p:ext uri="{BB962C8B-B14F-4D97-AF65-F5344CB8AC3E}">
        <p14:creationId xmlns:p14="http://schemas.microsoft.com/office/powerpoint/2010/main" val="397728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711CE4-7DB4-95BF-327E-895725DFE93F}"/>
              </a:ext>
            </a:extLst>
          </p:cNvPr>
          <p:cNvSpPr/>
          <p:nvPr/>
        </p:nvSpPr>
        <p:spPr>
          <a:xfrm>
            <a:off x="0" y="0"/>
            <a:ext cx="12192000" cy="1079499"/>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bg2"/>
                </a:solidFill>
                <a:latin typeface="Arial" panose="020B0604020202020204" pitchFamily="34" charset="0"/>
                <a:cs typeface="Arial" panose="020B0604020202020204" pitchFamily="34" charset="0"/>
              </a:rPr>
              <a:t> Tiers of Requirements</a:t>
            </a:r>
          </a:p>
        </p:txBody>
      </p:sp>
      <p:grpSp>
        <p:nvGrpSpPr>
          <p:cNvPr id="13" name="Group 12">
            <a:extLst>
              <a:ext uri="{FF2B5EF4-FFF2-40B4-BE49-F238E27FC236}">
                <a16:creationId xmlns:a16="http://schemas.microsoft.com/office/drawing/2014/main" id="{6CC31EF9-D177-8868-DAA4-F7B61CB52191}"/>
              </a:ext>
            </a:extLst>
          </p:cNvPr>
          <p:cNvGrpSpPr/>
          <p:nvPr/>
        </p:nvGrpSpPr>
        <p:grpSpPr>
          <a:xfrm>
            <a:off x="115656" y="1239793"/>
            <a:ext cx="3834552" cy="4751538"/>
            <a:chOff x="195000" y="1367821"/>
            <a:chExt cx="3834552" cy="4751538"/>
          </a:xfrm>
        </p:grpSpPr>
        <p:sp>
          <p:nvSpPr>
            <p:cNvPr id="9" name="TextBox 8">
              <a:extLst>
                <a:ext uri="{FF2B5EF4-FFF2-40B4-BE49-F238E27FC236}">
                  <a16:creationId xmlns:a16="http://schemas.microsoft.com/office/drawing/2014/main" id="{90469879-E0B9-97C9-359D-D9B7512CFF56}"/>
                </a:ext>
              </a:extLst>
            </p:cNvPr>
            <p:cNvSpPr txBox="1"/>
            <p:nvPr/>
          </p:nvSpPr>
          <p:spPr>
            <a:xfrm>
              <a:off x="323849" y="1502711"/>
              <a:ext cx="3705703" cy="4616648"/>
            </a:xfrm>
            <a:prstGeom prst="rect">
              <a:avLst/>
            </a:prstGeom>
            <a:noFill/>
            <a:ln>
              <a:solidFill>
                <a:schemeClr val="accent4"/>
              </a:solidFill>
            </a:ln>
          </p:spPr>
          <p:txBody>
            <a:bodyPr wrap="square" rtlCol="0">
              <a:spAutoFit/>
            </a:bodyPr>
            <a:lstStyle/>
            <a:p>
              <a:pPr algn="ctr">
                <a:buClr>
                  <a:schemeClr val="accent5"/>
                </a:buClr>
              </a:pPr>
              <a:r>
                <a:rPr lang="en-US" b="1" u="sng" dirty="0">
                  <a:latin typeface="Arial" panose="020B0604020202020204" pitchFamily="34" charset="0"/>
                  <a:cs typeface="Arial" panose="020B0604020202020204" pitchFamily="34" charset="0"/>
                </a:rPr>
                <a:t>Minimum Standards</a:t>
              </a:r>
            </a:p>
            <a:p>
              <a:pPr algn="ctr">
                <a:buClr>
                  <a:schemeClr val="accent5"/>
                </a:buClr>
              </a:pPr>
              <a:endParaRPr lang="en-US" sz="500" b="1" u="sng" dirty="0">
                <a:latin typeface="Arial" panose="020B0604020202020204" pitchFamily="34" charset="0"/>
                <a:cs typeface="Arial" panose="020B0604020202020204" pitchFamily="34" charset="0"/>
              </a:endParaRPr>
            </a:p>
            <a:p>
              <a:pPr algn="ctr">
                <a:buClr>
                  <a:schemeClr val="accent5"/>
                </a:buClr>
              </a:pPr>
              <a:r>
                <a:rPr lang="en-US" sz="1600" i="1" dirty="0">
                  <a:solidFill>
                    <a:schemeClr val="accent4"/>
                  </a:solidFill>
                  <a:latin typeface="Arial" panose="020B0604020202020204" pitchFamily="34" charset="0"/>
                  <a:cs typeface="Arial" panose="020B0604020202020204" pitchFamily="34" charset="0"/>
                </a:rPr>
                <a:t>Must-have for professional compliance</a:t>
              </a:r>
            </a:p>
            <a:p>
              <a:pPr marL="285750" indent="-285750">
                <a:buClr>
                  <a:schemeClr val="accent5"/>
                </a:buClr>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Complete Data Capture: </a:t>
              </a:r>
              <a:r>
                <a:rPr lang="en-GB" sz="1600" dirty="0">
                  <a:latin typeface="Arial" panose="020B0604020202020204" pitchFamily="34" charset="0"/>
                  <a:cs typeface="Arial" panose="020B0604020202020204" pitchFamily="34" charset="0"/>
                </a:rPr>
                <a:t>All 130+ required fields </a:t>
              </a:r>
              <a:r>
                <a:rPr lang="en-GB" sz="1400" i="1" dirty="0">
                  <a:latin typeface="Arial" panose="020B0604020202020204" pitchFamily="34" charset="0"/>
                  <a:cs typeface="Arial" panose="020B0604020202020204" pitchFamily="34" charset="0"/>
                </a:rPr>
                <a:t>(</a:t>
              </a:r>
              <a:r>
                <a:rPr lang="en-GB" sz="1400" i="1" dirty="0" err="1">
                  <a:latin typeface="Arial" panose="020B0604020202020204" pitchFamily="34" charset="0"/>
                  <a:cs typeface="Arial" panose="020B0604020202020204" pitchFamily="34" charset="0"/>
                </a:rPr>
                <a:t>RCoA</a:t>
              </a:r>
              <a:r>
                <a:rPr lang="en-GB" sz="1400" i="1" dirty="0">
                  <a:latin typeface="Arial" panose="020B0604020202020204" pitchFamily="34" charset="0"/>
                  <a:cs typeface="Arial" panose="020B0604020202020204" pitchFamily="34" charset="0"/>
                </a:rPr>
                <a:t>/PRSB standards)</a:t>
              </a:r>
            </a:p>
            <a:p>
              <a:pPr marL="285750" indent="-285750">
                <a:buClr>
                  <a:schemeClr val="accent4"/>
                </a:buClr>
                <a:buFont typeface="Wingdings" panose="05000000000000000000" pitchFamily="2" charset="2"/>
                <a:buChar char="§"/>
              </a:pPr>
              <a:endParaRPr lang="en-GB" sz="500" i="1"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MEDITECH Integration: </a:t>
              </a:r>
              <a:r>
                <a:rPr lang="en-GB" sz="1600" dirty="0">
                  <a:latin typeface="Arial" panose="020B0604020202020204" pitchFamily="34" charset="0"/>
                  <a:cs typeface="Arial" panose="020B0604020202020204" pitchFamily="34" charset="0"/>
                </a:rPr>
                <a:t>Real-time data flow with current EPR</a:t>
              </a:r>
            </a:p>
            <a:p>
              <a:pPr marL="285750" indent="-285750">
                <a:buClr>
                  <a:schemeClr val="accent4"/>
                </a:buClr>
                <a:buFont typeface="Wingdings" panose="05000000000000000000" pitchFamily="2" charset="2"/>
                <a:buChar char="§"/>
              </a:pPr>
              <a:endParaRPr lang="en-GB" sz="5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Clinical Safety: </a:t>
              </a:r>
              <a:r>
                <a:rPr lang="en-GB" sz="1600" dirty="0">
                  <a:latin typeface="Arial" panose="020B0604020202020204" pitchFamily="34" charset="0"/>
                  <a:cs typeface="Arial" panose="020B0604020202020204" pitchFamily="34" charset="0"/>
                </a:rPr>
                <a:t>DTAC and DCB 0129 Clinical Safety Case</a:t>
              </a:r>
            </a:p>
            <a:p>
              <a:pPr marL="285750" indent="-285750">
                <a:buClr>
                  <a:schemeClr val="accent4"/>
                </a:buClr>
                <a:buFont typeface="Wingdings" panose="05000000000000000000" pitchFamily="2" charset="2"/>
                <a:buChar char="§"/>
              </a:pPr>
              <a:endParaRPr lang="en-GB" sz="5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EPMA Integration: </a:t>
              </a:r>
              <a:r>
                <a:rPr lang="en-GB" sz="1600" dirty="0">
                  <a:latin typeface="Arial" panose="020B0604020202020204" pitchFamily="34" charset="0"/>
                  <a:cs typeface="Arial" panose="020B0604020202020204" pitchFamily="34" charset="0"/>
                </a:rPr>
                <a:t>Bi-directional medication safety checking</a:t>
              </a:r>
            </a:p>
            <a:p>
              <a:pPr marL="285750" indent="-285750">
                <a:buClr>
                  <a:schemeClr val="accent4"/>
                </a:buClr>
                <a:buFont typeface="Wingdings" panose="05000000000000000000" pitchFamily="2" charset="2"/>
                <a:buChar char="§"/>
              </a:pPr>
              <a:endParaRPr lang="en-GB" sz="5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Reliable Backup: </a:t>
              </a:r>
              <a:r>
                <a:rPr lang="en-GB" sz="1600" dirty="0">
                  <a:latin typeface="Arial" panose="020B0604020202020204" pitchFamily="34" charset="0"/>
                  <a:cs typeface="Arial" panose="020B0604020202020204" pitchFamily="34" charset="0"/>
                </a:rPr>
                <a:t>99.9% uptime with disaster recovery</a:t>
              </a:r>
            </a:p>
            <a:p>
              <a:pPr marL="285750" indent="-285750">
                <a:buClr>
                  <a:schemeClr val="accent4"/>
                </a:buClr>
                <a:buFont typeface="Wingdings" panose="05000000000000000000" pitchFamily="2" charset="2"/>
                <a:buChar char="§"/>
              </a:pPr>
              <a:endParaRPr lang="en-GB" sz="5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Basic Accessibility: </a:t>
              </a:r>
              <a:r>
                <a:rPr lang="en-GB" sz="1600" dirty="0">
                  <a:latin typeface="Arial" panose="020B0604020202020204" pitchFamily="34" charset="0"/>
                  <a:cs typeface="Arial" panose="020B0604020202020204" pitchFamily="34" charset="0"/>
                </a:rPr>
                <a:t>Readable in theatre lighting, glove-friendly interface</a:t>
              </a:r>
            </a:p>
          </p:txBody>
        </p:sp>
        <p:sp>
          <p:nvSpPr>
            <p:cNvPr id="10" name="Oval 9">
              <a:extLst>
                <a:ext uri="{FF2B5EF4-FFF2-40B4-BE49-F238E27FC236}">
                  <a16:creationId xmlns:a16="http://schemas.microsoft.com/office/drawing/2014/main" id="{4223B219-0259-D832-2687-643465FCCD54}"/>
                </a:ext>
              </a:extLst>
            </p:cNvPr>
            <p:cNvSpPr/>
            <p:nvPr/>
          </p:nvSpPr>
          <p:spPr>
            <a:xfrm>
              <a:off x="195000" y="1367821"/>
              <a:ext cx="378024" cy="387827"/>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913CD0D-0AAF-3A23-F4DB-5C1FF612B65A}"/>
              </a:ext>
            </a:extLst>
          </p:cNvPr>
          <p:cNvGrpSpPr/>
          <p:nvPr/>
        </p:nvGrpSpPr>
        <p:grpSpPr>
          <a:xfrm>
            <a:off x="4178724" y="1239793"/>
            <a:ext cx="3834552" cy="4782316"/>
            <a:chOff x="195000" y="1367821"/>
            <a:chExt cx="3834552" cy="4782316"/>
          </a:xfrm>
        </p:grpSpPr>
        <p:sp>
          <p:nvSpPr>
            <p:cNvPr id="22" name="TextBox 21">
              <a:extLst>
                <a:ext uri="{FF2B5EF4-FFF2-40B4-BE49-F238E27FC236}">
                  <a16:creationId xmlns:a16="http://schemas.microsoft.com/office/drawing/2014/main" id="{64D8FF55-2C87-4360-B72E-68A29F161FF4}"/>
                </a:ext>
              </a:extLst>
            </p:cNvPr>
            <p:cNvSpPr txBox="1"/>
            <p:nvPr/>
          </p:nvSpPr>
          <p:spPr>
            <a:xfrm>
              <a:off x="323849" y="1502711"/>
              <a:ext cx="3705703" cy="4647426"/>
            </a:xfrm>
            <a:prstGeom prst="rect">
              <a:avLst/>
            </a:prstGeom>
            <a:noFill/>
            <a:ln>
              <a:solidFill>
                <a:schemeClr val="accent4"/>
              </a:solidFill>
            </a:ln>
          </p:spPr>
          <p:txBody>
            <a:bodyPr wrap="square" rtlCol="0">
              <a:spAutoFit/>
            </a:bodyPr>
            <a:lstStyle/>
            <a:p>
              <a:pPr algn="ctr">
                <a:buClr>
                  <a:schemeClr val="accent5"/>
                </a:buClr>
              </a:pPr>
              <a:r>
                <a:rPr lang="en-US" b="1" u="sng" dirty="0">
                  <a:latin typeface="Arial" panose="020B0604020202020204" pitchFamily="34" charset="0"/>
                  <a:cs typeface="Arial" panose="020B0604020202020204" pitchFamily="34" charset="0"/>
                </a:rPr>
                <a:t>Best Practice</a:t>
              </a:r>
            </a:p>
            <a:p>
              <a:pPr algn="ctr">
                <a:buClr>
                  <a:schemeClr val="accent5"/>
                </a:buClr>
              </a:pPr>
              <a:endParaRPr lang="en-US" sz="500" b="1" u="sng" dirty="0">
                <a:latin typeface="Arial" panose="020B0604020202020204" pitchFamily="34" charset="0"/>
                <a:cs typeface="Arial" panose="020B0604020202020204" pitchFamily="34" charset="0"/>
              </a:endParaRPr>
            </a:p>
            <a:p>
              <a:pPr algn="ctr">
                <a:buClr>
                  <a:schemeClr val="accent5"/>
                </a:buClr>
              </a:pPr>
              <a:r>
                <a:rPr lang="en-US" sz="1600" i="1" dirty="0">
                  <a:solidFill>
                    <a:schemeClr val="accent4"/>
                  </a:solidFill>
                  <a:latin typeface="Arial" panose="020B0604020202020204" pitchFamily="34" charset="0"/>
                  <a:cs typeface="Arial" panose="020B0604020202020204" pitchFamily="34" charset="0"/>
                </a:rPr>
                <a:t>Should-have for clinical excellence</a:t>
              </a:r>
            </a:p>
            <a:p>
              <a:pPr marL="285750" indent="-285750">
                <a:buClr>
                  <a:schemeClr val="accent5"/>
                </a:buClr>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Real-time Alerts: </a:t>
              </a:r>
              <a:r>
                <a:rPr lang="en-GB" sz="1600" dirty="0">
                  <a:latin typeface="Arial" panose="020B0604020202020204" pitchFamily="34" charset="0"/>
                  <a:cs typeface="Arial" panose="020B0604020202020204" pitchFamily="34" charset="0"/>
                </a:rPr>
                <a:t>Drug interactions, patient-specific warnings</a:t>
              </a:r>
            </a:p>
            <a:p>
              <a:pPr marL="285750" indent="-285750">
                <a:buClr>
                  <a:schemeClr val="accent4"/>
                </a:buClr>
                <a:buFont typeface="Wingdings" panose="05000000000000000000" pitchFamily="2" charset="2"/>
                <a:buChar char="§"/>
              </a:pPr>
              <a:endParaRPr lang="en-GB" sz="500" i="1"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Smart Templates: </a:t>
              </a:r>
              <a:r>
                <a:rPr lang="en-GB" sz="1600" dirty="0">
                  <a:latin typeface="Arial" panose="020B0604020202020204" pitchFamily="34" charset="0"/>
                  <a:cs typeface="Arial" panose="020B0604020202020204" pitchFamily="34" charset="0"/>
                </a:rPr>
                <a:t>Procedure-specific documentation with clinical prompts</a:t>
              </a:r>
            </a:p>
            <a:p>
              <a:pPr marL="285750" indent="-285750">
                <a:buClr>
                  <a:schemeClr val="accent4"/>
                </a:buClr>
                <a:buFont typeface="Wingdings" panose="05000000000000000000" pitchFamily="2" charset="2"/>
                <a:buChar char="§"/>
              </a:pPr>
              <a:endParaRPr lang="en-GB" sz="5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Mobile Access: </a:t>
              </a:r>
              <a:r>
                <a:rPr lang="en-GB" sz="1600" dirty="0">
                  <a:latin typeface="Arial" panose="020B0604020202020204" pitchFamily="34" charset="0"/>
                  <a:cs typeface="Arial" panose="020B0604020202020204" pitchFamily="34" charset="0"/>
                </a:rPr>
                <a:t>Point-of-care information on tablets &amp; phones</a:t>
              </a:r>
            </a:p>
            <a:p>
              <a:pPr marL="285750" indent="-285750">
                <a:buClr>
                  <a:schemeClr val="accent4"/>
                </a:buClr>
                <a:buFont typeface="Wingdings" panose="05000000000000000000" pitchFamily="2" charset="2"/>
                <a:buChar char="§"/>
              </a:pPr>
              <a:endParaRPr lang="en-GB" sz="5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Advanced Reporting: </a:t>
              </a:r>
              <a:r>
                <a:rPr lang="en-GB" sz="1600" dirty="0">
                  <a:latin typeface="Arial" panose="020B0604020202020204" pitchFamily="34" charset="0"/>
                  <a:cs typeface="Arial" panose="020B0604020202020204" pitchFamily="34" charset="0"/>
                </a:rPr>
                <a:t>Automated CQC/GIRFT compliance reports</a:t>
              </a:r>
            </a:p>
            <a:p>
              <a:pPr marL="285750" indent="-285750">
                <a:buClr>
                  <a:schemeClr val="accent4"/>
                </a:buClr>
                <a:buFont typeface="Wingdings" panose="05000000000000000000" pitchFamily="2" charset="2"/>
                <a:buChar char="§"/>
              </a:pPr>
              <a:endParaRPr lang="en-GB" sz="5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Multi-user Access: </a:t>
              </a:r>
              <a:r>
                <a:rPr lang="en-GB" sz="1600" dirty="0">
                  <a:latin typeface="Arial" panose="020B0604020202020204" pitchFamily="34" charset="0"/>
                  <a:cs typeface="Arial" panose="020B0604020202020204" pitchFamily="34" charset="0"/>
                </a:rPr>
                <a:t>Concurrent viewing by different clinical teams</a:t>
              </a:r>
            </a:p>
            <a:p>
              <a:pPr marL="285750" indent="-285750">
                <a:buClr>
                  <a:schemeClr val="accent4"/>
                </a:buClr>
                <a:buFont typeface="Wingdings" panose="05000000000000000000" pitchFamily="2" charset="2"/>
                <a:buChar char="§"/>
              </a:pPr>
              <a:endParaRPr lang="en-GB" sz="5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Enhanced Accessibility: </a:t>
              </a:r>
              <a:r>
                <a:rPr lang="en-GB" sz="1600" dirty="0">
                  <a:latin typeface="Arial" panose="020B0604020202020204" pitchFamily="34" charset="0"/>
                  <a:cs typeface="Arial" panose="020B0604020202020204" pitchFamily="34" charset="0"/>
                </a:rPr>
                <a:t>Colour blindness modes, adjustable fonts</a:t>
              </a:r>
            </a:p>
          </p:txBody>
        </p:sp>
        <p:sp>
          <p:nvSpPr>
            <p:cNvPr id="23" name="Oval 22">
              <a:extLst>
                <a:ext uri="{FF2B5EF4-FFF2-40B4-BE49-F238E27FC236}">
                  <a16:creationId xmlns:a16="http://schemas.microsoft.com/office/drawing/2014/main" id="{9FFEC2E1-82D0-0167-FE6E-6B0CB90C4365}"/>
                </a:ext>
              </a:extLst>
            </p:cNvPr>
            <p:cNvSpPr/>
            <p:nvPr/>
          </p:nvSpPr>
          <p:spPr>
            <a:xfrm>
              <a:off x="195000" y="1367821"/>
              <a:ext cx="378024" cy="387827"/>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326D1C0-7BBD-6B66-7628-A37A29AA88BA}"/>
              </a:ext>
            </a:extLst>
          </p:cNvPr>
          <p:cNvGrpSpPr/>
          <p:nvPr/>
        </p:nvGrpSpPr>
        <p:grpSpPr>
          <a:xfrm>
            <a:off x="8112943" y="1239793"/>
            <a:ext cx="3834552" cy="4782316"/>
            <a:chOff x="195000" y="1367821"/>
            <a:chExt cx="3834552" cy="4782316"/>
          </a:xfrm>
        </p:grpSpPr>
        <p:sp>
          <p:nvSpPr>
            <p:cNvPr id="25" name="TextBox 24">
              <a:extLst>
                <a:ext uri="{FF2B5EF4-FFF2-40B4-BE49-F238E27FC236}">
                  <a16:creationId xmlns:a16="http://schemas.microsoft.com/office/drawing/2014/main" id="{EE55D69A-659D-02AE-7B14-377524F04E4D}"/>
                </a:ext>
              </a:extLst>
            </p:cNvPr>
            <p:cNvSpPr txBox="1"/>
            <p:nvPr/>
          </p:nvSpPr>
          <p:spPr>
            <a:xfrm>
              <a:off x="323849" y="1502711"/>
              <a:ext cx="3705703" cy="4647426"/>
            </a:xfrm>
            <a:prstGeom prst="rect">
              <a:avLst/>
            </a:prstGeom>
            <a:noFill/>
            <a:ln>
              <a:solidFill>
                <a:schemeClr val="accent4"/>
              </a:solidFill>
            </a:ln>
          </p:spPr>
          <p:txBody>
            <a:bodyPr wrap="square" rtlCol="0">
              <a:spAutoFit/>
            </a:bodyPr>
            <a:lstStyle/>
            <a:p>
              <a:pPr algn="ctr">
                <a:buClr>
                  <a:schemeClr val="accent5"/>
                </a:buClr>
              </a:pPr>
              <a:r>
                <a:rPr lang="en-US" b="1" u="sng" dirty="0">
                  <a:latin typeface="Arial" panose="020B0604020202020204" pitchFamily="34" charset="0"/>
                  <a:cs typeface="Arial" panose="020B0604020202020204" pitchFamily="34" charset="0"/>
                </a:rPr>
                <a:t>Innovation</a:t>
              </a:r>
            </a:p>
            <a:p>
              <a:pPr algn="ctr">
                <a:buClr>
                  <a:schemeClr val="accent5"/>
                </a:buClr>
              </a:pPr>
              <a:endParaRPr lang="en-US" sz="500" b="1" u="sng" dirty="0">
                <a:latin typeface="Arial" panose="020B0604020202020204" pitchFamily="34" charset="0"/>
                <a:cs typeface="Arial" panose="020B0604020202020204" pitchFamily="34" charset="0"/>
              </a:endParaRPr>
            </a:p>
            <a:p>
              <a:pPr algn="ctr">
                <a:buClr>
                  <a:schemeClr val="accent5"/>
                </a:buClr>
              </a:pPr>
              <a:r>
                <a:rPr lang="en-US" sz="1600" i="1" dirty="0">
                  <a:solidFill>
                    <a:schemeClr val="accent4"/>
                  </a:solidFill>
                  <a:latin typeface="Arial" panose="020B0604020202020204" pitchFamily="34" charset="0"/>
                  <a:cs typeface="Arial" panose="020B0604020202020204" pitchFamily="34" charset="0"/>
                </a:rPr>
                <a:t>Could-have for digital leadership</a:t>
              </a:r>
            </a:p>
            <a:p>
              <a:pPr marL="285750" indent="-285750">
                <a:buClr>
                  <a:schemeClr val="accent5"/>
                </a:buClr>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AI Decision Support: </a:t>
              </a:r>
              <a:r>
                <a:rPr lang="en-GB" sz="1600" dirty="0">
                  <a:latin typeface="Arial" panose="020B0604020202020204" pitchFamily="34" charset="0"/>
                  <a:cs typeface="Arial" panose="020B0604020202020204" pitchFamily="34" charset="0"/>
                </a:rPr>
                <a:t>Predictive risk assessment and recommendations</a:t>
              </a:r>
              <a:endParaRPr lang="en-GB" sz="1400" i="1"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endParaRPr lang="en-GB" sz="500" i="1"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Research Platform: </a:t>
              </a:r>
              <a:r>
                <a:rPr lang="en-GB" sz="1600" dirty="0">
                  <a:latin typeface="Arial" panose="020B0604020202020204" pitchFamily="34" charset="0"/>
                  <a:cs typeface="Arial" panose="020B0604020202020204" pitchFamily="34" charset="0"/>
                </a:rPr>
                <a:t>Structured data for clinical trials and quality improvement</a:t>
              </a:r>
            </a:p>
            <a:p>
              <a:pPr marL="285750" indent="-285750">
                <a:buClr>
                  <a:schemeClr val="accent4"/>
                </a:buClr>
                <a:buFont typeface="Wingdings" panose="05000000000000000000" pitchFamily="2" charset="2"/>
                <a:buChar char="§"/>
              </a:pPr>
              <a:endParaRPr lang="en-GB" sz="5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Advanced Analytics: </a:t>
              </a:r>
              <a:r>
                <a:rPr lang="en-GB" sz="1600" dirty="0">
                  <a:latin typeface="Arial" panose="020B0604020202020204" pitchFamily="34" charset="0"/>
                  <a:cs typeface="Arial" panose="020B0604020202020204" pitchFamily="34" charset="0"/>
                </a:rPr>
                <a:t>Population Health insights and benchmarking </a:t>
              </a:r>
            </a:p>
            <a:p>
              <a:pPr marL="285750" indent="-285750">
                <a:buClr>
                  <a:schemeClr val="accent4"/>
                </a:buClr>
                <a:buFont typeface="Wingdings" panose="05000000000000000000" pitchFamily="2" charset="2"/>
                <a:buChar char="§"/>
              </a:pPr>
              <a:endParaRPr lang="en-GB" sz="5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Video Documentation: </a:t>
              </a:r>
              <a:r>
                <a:rPr lang="en-GB" sz="1600" dirty="0">
                  <a:latin typeface="Arial" panose="020B0604020202020204" pitchFamily="34" charset="0"/>
                  <a:cs typeface="Arial" panose="020B0604020202020204" pitchFamily="34" charset="0"/>
                </a:rPr>
                <a:t>Laryngoscopy recordings for difficult airway cases</a:t>
              </a:r>
            </a:p>
            <a:p>
              <a:pPr marL="285750" indent="-285750">
                <a:buClr>
                  <a:schemeClr val="accent4"/>
                </a:buClr>
                <a:buFont typeface="Wingdings" panose="05000000000000000000" pitchFamily="2" charset="2"/>
                <a:buChar char="§"/>
              </a:pPr>
              <a:endParaRPr lang="en-GB" sz="500" dirty="0">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GB" sz="1600" b="1" dirty="0">
                  <a:latin typeface="Arial" panose="020B0604020202020204" pitchFamily="34" charset="0"/>
                  <a:cs typeface="Arial" panose="020B0604020202020204" pitchFamily="34" charset="0"/>
                </a:rPr>
                <a:t>Voice Control: </a:t>
              </a:r>
              <a:r>
                <a:rPr lang="en-GB" sz="1600" dirty="0">
                  <a:latin typeface="Arial" panose="020B0604020202020204" pitchFamily="34" charset="0"/>
                  <a:cs typeface="Arial" panose="020B0604020202020204" pitchFamily="34" charset="0"/>
                </a:rPr>
                <a:t>Hands-free documentation during sterile procedures</a:t>
              </a:r>
            </a:p>
            <a:p>
              <a:pPr marL="285750" indent="-285750">
                <a:buClr>
                  <a:schemeClr val="accent4"/>
                </a:buClr>
                <a:buFont typeface="Wingdings" panose="05000000000000000000" pitchFamily="2" charset="2"/>
                <a:buChar char="§"/>
              </a:pPr>
              <a:endParaRPr lang="en-GB" sz="500" dirty="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257563C0-1B4E-E7ED-D360-61B05B9B7741}"/>
                </a:ext>
              </a:extLst>
            </p:cNvPr>
            <p:cNvSpPr/>
            <p:nvPr/>
          </p:nvSpPr>
          <p:spPr>
            <a:xfrm>
              <a:off x="195000" y="1367821"/>
              <a:ext cx="378024" cy="387827"/>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498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7183-8BC9-CB68-33A1-98D94537D960}"/>
            </a:ext>
          </a:extLst>
        </p:cNvPr>
        <p:cNvGrpSpPr/>
        <p:nvPr/>
      </p:nvGrpSpPr>
      <p:grpSpPr>
        <a:xfrm>
          <a:off x="0" y="0"/>
          <a:ext cx="0" cy="0"/>
          <a:chOff x="0" y="0"/>
          <a:chExt cx="0" cy="0"/>
        </a:xfrm>
      </p:grpSpPr>
      <p:graphicFrame>
        <p:nvGraphicFramePr>
          <p:cNvPr id="31" name="Content Placeholder 30">
            <a:extLst>
              <a:ext uri="{FF2B5EF4-FFF2-40B4-BE49-F238E27FC236}">
                <a16:creationId xmlns:a16="http://schemas.microsoft.com/office/drawing/2014/main" id="{3AA46EE2-46DB-7F78-4349-9180B61CC748}"/>
              </a:ext>
            </a:extLst>
          </p:cNvPr>
          <p:cNvGraphicFramePr>
            <a:graphicFrameLocks noGrp="1"/>
          </p:cNvGraphicFramePr>
          <p:nvPr>
            <p:ph idx="1"/>
            <p:extLst>
              <p:ext uri="{D42A27DB-BD31-4B8C-83A1-F6EECF244321}">
                <p14:modId xmlns:p14="http://schemas.microsoft.com/office/powerpoint/2010/main" val="4009338811"/>
              </p:ext>
            </p:extLst>
          </p:nvPr>
        </p:nvGraphicFramePr>
        <p:xfrm>
          <a:off x="860912" y="2053671"/>
          <a:ext cx="10467566" cy="3131878"/>
        </p:xfrm>
        <a:graphic>
          <a:graphicData uri="http://schemas.openxmlformats.org/drawingml/2006/table">
            <a:tbl>
              <a:tblPr firstRow="1">
                <a:tableStyleId>{8799B23B-EC83-4686-B30A-512413B5E67A}</a:tableStyleId>
              </a:tblPr>
              <a:tblGrid>
                <a:gridCol w="2707789">
                  <a:extLst>
                    <a:ext uri="{9D8B030D-6E8A-4147-A177-3AD203B41FA5}">
                      <a16:colId xmlns:a16="http://schemas.microsoft.com/office/drawing/2014/main" val="3455170416"/>
                    </a:ext>
                  </a:extLst>
                </a:gridCol>
                <a:gridCol w="3390900">
                  <a:extLst>
                    <a:ext uri="{9D8B030D-6E8A-4147-A177-3AD203B41FA5}">
                      <a16:colId xmlns:a16="http://schemas.microsoft.com/office/drawing/2014/main" val="3044350674"/>
                    </a:ext>
                  </a:extLst>
                </a:gridCol>
                <a:gridCol w="2095500">
                  <a:extLst>
                    <a:ext uri="{9D8B030D-6E8A-4147-A177-3AD203B41FA5}">
                      <a16:colId xmlns:a16="http://schemas.microsoft.com/office/drawing/2014/main" val="42930982"/>
                    </a:ext>
                  </a:extLst>
                </a:gridCol>
                <a:gridCol w="2273377">
                  <a:extLst>
                    <a:ext uri="{9D8B030D-6E8A-4147-A177-3AD203B41FA5}">
                      <a16:colId xmlns:a16="http://schemas.microsoft.com/office/drawing/2014/main" val="513449257"/>
                    </a:ext>
                  </a:extLst>
                </a:gridCol>
              </a:tblGrid>
              <a:tr h="210253">
                <a:tc>
                  <a:txBody>
                    <a:bodyPr/>
                    <a:lstStyle/>
                    <a:p>
                      <a:pPr algn="ctr">
                        <a:buNone/>
                      </a:pPr>
                      <a:r>
                        <a:rPr lang="en-GB" sz="1400" b="1" dirty="0">
                          <a:solidFill>
                            <a:schemeClr val="bg2"/>
                          </a:solidFill>
                          <a:latin typeface="Arial" panose="020B0604020202020204" pitchFamily="34" charset="0"/>
                          <a:cs typeface="Arial" panose="020B0604020202020204" pitchFamily="34" charset="0"/>
                        </a:rPr>
                        <a:t>Domain</a:t>
                      </a:r>
                    </a:p>
                  </a:txBody>
                  <a:tcPr marL="33073" marR="33073" marT="16536" marB="16536" anchor="ctr">
                    <a:solidFill>
                      <a:schemeClr val="accent3"/>
                    </a:solidFill>
                  </a:tcPr>
                </a:tc>
                <a:tc>
                  <a:txBody>
                    <a:bodyPr/>
                    <a:lstStyle/>
                    <a:p>
                      <a:pPr algn="ctr">
                        <a:buNone/>
                      </a:pPr>
                      <a:r>
                        <a:rPr lang="en-GB" sz="1400" b="1">
                          <a:solidFill>
                            <a:schemeClr val="bg2"/>
                          </a:solidFill>
                          <a:latin typeface="Arial" panose="020B0604020202020204" pitchFamily="34" charset="0"/>
                          <a:cs typeface="Arial" panose="020B0604020202020204" pitchFamily="34" charset="0"/>
                        </a:rPr>
                        <a:t>Key Requirements</a:t>
                      </a:r>
                    </a:p>
                  </a:txBody>
                  <a:tcPr marL="33073" marR="33073" marT="16536" marB="16536" anchor="ctr">
                    <a:solidFill>
                      <a:schemeClr val="accent3"/>
                    </a:solidFill>
                  </a:tcPr>
                </a:tc>
                <a:tc>
                  <a:txBody>
                    <a:bodyPr/>
                    <a:lstStyle/>
                    <a:p>
                      <a:pPr algn="ctr">
                        <a:buNone/>
                      </a:pPr>
                      <a:r>
                        <a:rPr lang="en-GB" sz="1400" b="1">
                          <a:solidFill>
                            <a:schemeClr val="bg2"/>
                          </a:solidFill>
                          <a:latin typeface="Arial" panose="020B0604020202020204" pitchFamily="34" charset="0"/>
                          <a:cs typeface="Arial" panose="020B0604020202020204" pitchFamily="34" charset="0"/>
                        </a:rPr>
                        <a:t>Data Items</a:t>
                      </a:r>
                    </a:p>
                  </a:txBody>
                  <a:tcPr marL="33073" marR="33073" marT="16536" marB="16536" anchor="ctr">
                    <a:solidFill>
                      <a:schemeClr val="accent3"/>
                    </a:solidFill>
                  </a:tcPr>
                </a:tc>
                <a:tc>
                  <a:txBody>
                    <a:bodyPr/>
                    <a:lstStyle/>
                    <a:p>
                      <a:pPr algn="ctr">
                        <a:buNone/>
                      </a:pPr>
                      <a:r>
                        <a:rPr lang="en-GB" sz="1400" b="1" dirty="0">
                          <a:solidFill>
                            <a:schemeClr val="bg2"/>
                          </a:solidFill>
                          <a:latin typeface="Arial" panose="020B0604020202020204" pitchFamily="34" charset="0"/>
                          <a:cs typeface="Arial" panose="020B0604020202020204" pitchFamily="34" charset="0"/>
                        </a:rPr>
                        <a:t>Integration</a:t>
                      </a:r>
                    </a:p>
                    <a:p>
                      <a:pPr algn="ctr">
                        <a:buNone/>
                      </a:pPr>
                      <a:endParaRPr lang="en-GB" sz="1400" b="1" dirty="0">
                        <a:solidFill>
                          <a:schemeClr val="bg2"/>
                        </a:solidFill>
                        <a:latin typeface="Arial" panose="020B0604020202020204" pitchFamily="34" charset="0"/>
                        <a:cs typeface="Arial" panose="020B0604020202020204" pitchFamily="34" charset="0"/>
                      </a:endParaRPr>
                    </a:p>
                  </a:txBody>
                  <a:tcPr marL="33073" marR="33073" marT="16536" marB="16536" anchor="ctr">
                    <a:solidFill>
                      <a:schemeClr val="accent3"/>
                    </a:solidFill>
                  </a:tcPr>
                </a:tc>
                <a:extLst>
                  <a:ext uri="{0D108BD9-81ED-4DB2-BD59-A6C34878D82A}">
                    <a16:rowId xmlns:a16="http://schemas.microsoft.com/office/drawing/2014/main" val="1915597787"/>
                  </a:ext>
                </a:extLst>
              </a:tr>
              <a:tr h="1523675">
                <a:tc>
                  <a:txBody>
                    <a:bodyPr/>
                    <a:lstStyle/>
                    <a:p>
                      <a:pPr algn="ctr">
                        <a:buNone/>
                      </a:pPr>
                      <a:r>
                        <a:rPr lang="en-GB" sz="1200" b="1" dirty="0">
                          <a:latin typeface="Arial" panose="020B0604020202020204" pitchFamily="34" charset="0"/>
                          <a:cs typeface="Arial" panose="020B0604020202020204" pitchFamily="34" charset="0"/>
                        </a:rPr>
                        <a:t>1. Anaesthetic Assessment</a:t>
                      </a:r>
                      <a:endParaRPr lang="en-GB" sz="1200" dirty="0">
                        <a:latin typeface="Arial" panose="020B0604020202020204" pitchFamily="34" charset="0"/>
                        <a:cs typeface="Arial" panose="020B0604020202020204" pitchFamily="34" charset="0"/>
                      </a:endParaRPr>
                    </a:p>
                  </a:txBody>
                  <a:tcPr marL="33073" marR="33073" marT="16536" marB="16536" anchor="ctr"/>
                </a:tc>
                <a:tc>
                  <a:txBody>
                    <a:bodyPr/>
                    <a:lstStyle/>
                    <a:p>
                      <a:pPr>
                        <a:buNone/>
                      </a:pPr>
                      <a:r>
                        <a:rPr lang="en-GB" sz="1200" dirty="0">
                          <a:latin typeface="Arial" panose="020B0604020202020204" pitchFamily="34" charset="0"/>
                          <a:cs typeface="Arial" panose="020B0604020202020204" pitchFamily="34" charset="0"/>
                        </a:rPr>
                        <a:t>• Patient demographics </a:t>
                      </a:r>
                      <a:r>
                        <a:rPr lang="en-GB" sz="1200" i="1" dirty="0">
                          <a:latin typeface="Arial" panose="020B0604020202020204" pitchFamily="34" charset="0"/>
                          <a:cs typeface="Arial" panose="020B0604020202020204" pitchFamily="34" charset="0"/>
                        </a:rPr>
                        <a:t>(height, weight, BMI, ASA)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Medical history &amp; allergies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Current medications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Airway assessment </a:t>
                      </a:r>
                      <a:r>
                        <a:rPr lang="en-GB" sz="1200" i="1" dirty="0">
                          <a:latin typeface="Arial" panose="020B0604020202020204" pitchFamily="34" charset="0"/>
                          <a:cs typeface="Arial" panose="020B0604020202020204" pitchFamily="34" charset="0"/>
                        </a:rPr>
                        <a:t>(Mallampati, dentition)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Vital signs &amp; investigations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Blood results </a:t>
                      </a:r>
                      <a:r>
                        <a:rPr lang="en-GB" sz="1200" i="1" dirty="0">
                          <a:latin typeface="Arial" panose="020B0604020202020204" pitchFamily="34" charset="0"/>
                          <a:cs typeface="Arial" panose="020B0604020202020204" pitchFamily="34" charset="0"/>
                        </a:rPr>
                        <a:t>(FBC, U&amp;E, clotting, group &amp; save)</a:t>
                      </a:r>
                    </a:p>
                  </a:txBody>
                  <a:tcPr marL="33073" marR="33073" marT="16536" marB="16536" anchor="ctr"/>
                </a:tc>
                <a:tc>
                  <a:txBody>
                    <a:bodyPr/>
                    <a:lstStyle/>
                    <a:p>
                      <a:pPr algn="ctr">
                        <a:buNone/>
                      </a:pPr>
                      <a:r>
                        <a:rPr lang="en-GB" sz="1200">
                          <a:latin typeface="Arial" panose="020B0604020202020204" pitchFamily="34" charset="0"/>
                          <a:cs typeface="Arial" panose="020B0604020202020204" pitchFamily="34" charset="0"/>
                        </a:rPr>
                        <a:t>~50 items</a:t>
                      </a:r>
                    </a:p>
                  </a:txBody>
                  <a:tcPr marL="33073" marR="33073" marT="16536" marB="16536" anchor="ctr"/>
                </a:tc>
                <a:tc>
                  <a:txBody>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Auto-populate from EPR</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Auto-complete from e-prescribing</a:t>
                      </a:r>
                    </a:p>
                  </a:txBody>
                  <a:tcPr marL="33073" marR="33073" marT="16536" marB="16536" anchor="ctr"/>
                </a:tc>
                <a:extLst>
                  <a:ext uri="{0D108BD9-81ED-4DB2-BD59-A6C34878D82A}">
                    <a16:rowId xmlns:a16="http://schemas.microsoft.com/office/drawing/2014/main" val="2895396097"/>
                  </a:ext>
                </a:extLst>
              </a:tr>
              <a:tr h="1148411">
                <a:tc>
                  <a:txBody>
                    <a:bodyPr/>
                    <a:lstStyle/>
                    <a:p>
                      <a:pPr algn="ctr">
                        <a:buNone/>
                      </a:pPr>
                      <a:r>
                        <a:rPr lang="en-GB" sz="1200" b="1" dirty="0">
                          <a:latin typeface="Arial" panose="020B0604020202020204" pitchFamily="34" charset="0"/>
                          <a:cs typeface="Arial" panose="020B0604020202020204" pitchFamily="34" charset="0"/>
                        </a:rPr>
                        <a:t>2. Consent</a:t>
                      </a:r>
                      <a:endParaRPr lang="en-GB" sz="1200" dirty="0">
                        <a:latin typeface="Arial" panose="020B0604020202020204" pitchFamily="34" charset="0"/>
                        <a:cs typeface="Arial" panose="020B0604020202020204" pitchFamily="34" charset="0"/>
                      </a:endParaRPr>
                    </a:p>
                  </a:txBody>
                  <a:tcPr marL="33073" marR="33073" marT="16536" marB="16536" anchor="ctr"/>
                </a:tc>
                <a:tc>
                  <a:txBody>
                    <a:bodyPr/>
                    <a:lstStyle/>
                    <a:p>
                      <a:pPr>
                        <a:buNone/>
                      </a:pPr>
                      <a:r>
                        <a:rPr lang="en-GB" sz="1200" dirty="0">
                          <a:latin typeface="Arial" panose="020B0604020202020204" pitchFamily="34" charset="0"/>
                          <a:cs typeface="Arial" panose="020B0604020202020204" pitchFamily="34" charset="0"/>
                        </a:rPr>
                        <a:t>• Consent obtained for anaesthesia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Mental capacity assessment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Advance decisions </a:t>
                      </a:r>
                      <a:r>
                        <a:rPr lang="en-GB" sz="1200" i="1" dirty="0">
                          <a:latin typeface="Arial" panose="020B0604020202020204" pitchFamily="34" charset="0"/>
                          <a:cs typeface="Arial" panose="020B0604020202020204" pitchFamily="34" charset="0"/>
                        </a:rPr>
                        <a:t>(ADRT)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Lasting power of attorney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Safeguarding considerations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Specific risks discussed</a:t>
                      </a:r>
                    </a:p>
                  </a:txBody>
                  <a:tcPr marL="33073" marR="33073" marT="16536" marB="16536" anchor="ctr"/>
                </a:tc>
                <a:tc>
                  <a:txBody>
                    <a:bodyPr/>
                    <a:lstStyle/>
                    <a:p>
                      <a:pPr algn="ctr">
                        <a:buNone/>
                      </a:pPr>
                      <a:r>
                        <a:rPr lang="en-GB" sz="1200" dirty="0">
                          <a:latin typeface="Arial" panose="020B0604020202020204" pitchFamily="34" charset="0"/>
                          <a:cs typeface="Arial" panose="020B0604020202020204" pitchFamily="34" charset="0"/>
                        </a:rPr>
                        <a:t>~20 items</a:t>
                      </a:r>
                    </a:p>
                  </a:txBody>
                  <a:tcPr marL="33073" marR="33073" marT="16536" marB="16536" anchor="ctr"/>
                </a:tc>
                <a:tc>
                  <a:txBody>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Structured consent forms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Legal compliance tracking</a:t>
                      </a:r>
                    </a:p>
                  </a:txBody>
                  <a:tcPr marL="33073" marR="33073" marT="16536" marB="16536" anchor="ctr"/>
                </a:tc>
                <a:extLst>
                  <a:ext uri="{0D108BD9-81ED-4DB2-BD59-A6C34878D82A}">
                    <a16:rowId xmlns:a16="http://schemas.microsoft.com/office/drawing/2014/main" val="3148753484"/>
                  </a:ext>
                </a:extLst>
              </a:tr>
            </a:tbl>
          </a:graphicData>
        </a:graphic>
      </p:graphicFrame>
      <p:sp>
        <p:nvSpPr>
          <p:cNvPr id="3" name="Title 2">
            <a:extLst>
              <a:ext uri="{FF2B5EF4-FFF2-40B4-BE49-F238E27FC236}">
                <a16:creationId xmlns:a16="http://schemas.microsoft.com/office/drawing/2014/main" id="{9FD34D9B-AB13-FF0A-D407-DB0D356C5664}"/>
              </a:ext>
            </a:extLst>
          </p:cNvPr>
          <p:cNvSpPr>
            <a:spLocks noGrp="1"/>
          </p:cNvSpPr>
          <p:nvPr>
            <p:ph type="title"/>
          </p:nvPr>
        </p:nvSpPr>
        <p:spPr>
          <a:xfrm>
            <a:off x="3810001" y="943422"/>
            <a:ext cx="7772400" cy="987553"/>
          </a:xfrm>
        </p:spPr>
        <p:txBody>
          <a:bodyPr>
            <a:noAutofit/>
          </a:bodyPr>
          <a:lstStyle/>
          <a:p>
            <a:pPr lvl="0" eaLnBrk="0" fontAlgn="base" hangingPunct="0">
              <a:lnSpc>
                <a:spcPct val="100000"/>
              </a:lnSpc>
              <a:spcAft>
                <a:spcPct val="0"/>
              </a:spcAft>
            </a:pPr>
            <a:r>
              <a:rPr lang="en-US" altLang="en-US" sz="2000" b="1" dirty="0">
                <a:solidFill>
                  <a:schemeClr val="accent3"/>
                </a:solidFill>
                <a:latin typeface="Arial" panose="020B0604020202020204" pitchFamily="34" charset="0"/>
                <a:cs typeface="Arial" panose="020B0604020202020204" pitchFamily="34" charset="0"/>
              </a:rPr>
              <a:t>Five Mandatory Domains for Electronic Anaesthetic Charts</a:t>
            </a:r>
            <a:br>
              <a:rPr lang="en-US" altLang="en-US" sz="2000" b="1" dirty="0">
                <a:latin typeface="Arial" panose="020B0604020202020204" pitchFamily="34" charset="0"/>
                <a:cs typeface="Arial" panose="020B0604020202020204" pitchFamily="34" charset="0"/>
              </a:rPr>
            </a:br>
            <a:r>
              <a:rPr lang="en-US" altLang="en-US" sz="1400" i="1" dirty="0">
                <a:latin typeface="Arial" panose="020B0604020202020204" pitchFamily="34" charset="0"/>
                <a:cs typeface="Arial" panose="020B0604020202020204" pitchFamily="34" charset="0"/>
              </a:rPr>
              <a:t>Total: 130+ structured data items across all domains</a:t>
            </a:r>
            <a:endParaRPr lang="en-US" altLang="en-US" sz="6000" i="1" dirty="0">
              <a:latin typeface="Arial" panose="020B0604020202020204" pitchFamily="34" charset="0"/>
              <a:cs typeface="Arial" panose="020B0604020202020204" pitchFamily="34" charset="0"/>
            </a:endParaRPr>
          </a:p>
        </p:txBody>
      </p:sp>
      <p:sp>
        <p:nvSpPr>
          <p:cNvPr id="5" name="Rectangle 1">
            <a:extLst>
              <a:ext uri="{FF2B5EF4-FFF2-40B4-BE49-F238E27FC236}">
                <a16:creationId xmlns:a16="http://schemas.microsoft.com/office/drawing/2014/main" id="{8C764DA2-2EF3-1D6A-01BA-62AB5BB03ECF}"/>
              </a:ext>
            </a:extLst>
          </p:cNvPr>
          <p:cNvSpPr>
            <a:spLocks noChangeArrowheads="1"/>
          </p:cNvSpPr>
          <p:nvPr/>
        </p:nvSpPr>
        <p:spPr bwMode="auto">
          <a:xfrm>
            <a:off x="-14773933" y="-33009"/>
            <a:ext cx="417372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rPr>
              <a:t>📋 FIVE MANDATORY DOMAINS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32" name="Rectangle 21">
            <a:extLst>
              <a:ext uri="{FF2B5EF4-FFF2-40B4-BE49-F238E27FC236}">
                <a16:creationId xmlns:a16="http://schemas.microsoft.com/office/drawing/2014/main" id="{D508192C-FED6-4866-88D0-1FA750E14ABF}"/>
              </a:ext>
            </a:extLst>
          </p:cNvPr>
          <p:cNvSpPr>
            <a:spLocks noChangeArrowheads="1"/>
          </p:cNvSpPr>
          <p:nvPr/>
        </p:nvSpPr>
        <p:spPr bwMode="auto">
          <a:xfrm>
            <a:off x="263777" y="6251667"/>
            <a:ext cx="189933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Arial" panose="020B0604020202020204" pitchFamily="34" charset="0"/>
              </a:rPr>
              <a:t>NHSX-commissioned national standard for all NHS providers</a:t>
            </a:r>
            <a:endParaRPr kumimoji="0" lang="en-US" altLang="en-US" sz="1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Arial" panose="020B0604020202020204" pitchFamily="34" charset="0"/>
              </a:rPr>
              <a:t>Bottom Line: Any vendor must deliver ALL five domains with full EPR integration to meet UK professional standards</a:t>
            </a:r>
            <a:endParaRPr kumimoji="0" lang="en-US" altLang="en-US" sz="1000" b="0" i="0" u="none" strike="noStrike" cap="none" normalizeH="0" baseline="0" dirty="0">
              <a:ln>
                <a:noFill/>
              </a:ln>
              <a:effectLst/>
              <a:latin typeface="Arial" panose="020B0604020202020204" pitchFamily="34" charset="0"/>
            </a:endParaRPr>
          </a:p>
        </p:txBody>
      </p:sp>
      <p:pic>
        <p:nvPicPr>
          <p:cNvPr id="2" name="Content Placeholder 3">
            <a:extLst>
              <a:ext uri="{FF2B5EF4-FFF2-40B4-BE49-F238E27FC236}">
                <a16:creationId xmlns:a16="http://schemas.microsoft.com/office/drawing/2014/main" id="{51D30081-6C47-1C44-D91D-CBDB0AEB3856}"/>
              </a:ext>
            </a:extLst>
          </p:cNvPr>
          <p:cNvPicPr>
            <a:picLocks noChangeAspect="1"/>
          </p:cNvPicPr>
          <p:nvPr/>
        </p:nvPicPr>
        <p:blipFill>
          <a:blip r:embed="rId3"/>
          <a:stretch>
            <a:fillRect/>
          </a:stretch>
        </p:blipFill>
        <p:spPr>
          <a:xfrm>
            <a:off x="263777" y="1185142"/>
            <a:ext cx="3431923" cy="4868936"/>
          </a:xfrm>
          <a:prstGeom prst="rect">
            <a:avLst/>
          </a:prstGeom>
          <a:ln>
            <a:solidFill>
              <a:srgbClr val="1D2541"/>
            </a:solidFill>
          </a:ln>
        </p:spPr>
      </p:pic>
      <p:sp>
        <p:nvSpPr>
          <p:cNvPr id="4" name="Rectangle 3">
            <a:extLst>
              <a:ext uri="{FF2B5EF4-FFF2-40B4-BE49-F238E27FC236}">
                <a16:creationId xmlns:a16="http://schemas.microsoft.com/office/drawing/2014/main" id="{79DEA919-1CA8-5E5A-B71C-7C4D8C72ABE3}"/>
              </a:ext>
            </a:extLst>
          </p:cNvPr>
          <p:cNvSpPr/>
          <p:nvPr/>
        </p:nvSpPr>
        <p:spPr>
          <a:xfrm>
            <a:off x="0" y="1"/>
            <a:ext cx="12192000" cy="987552"/>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bg2"/>
                </a:solidFill>
                <a:latin typeface="Arial" panose="020B0604020202020204" pitchFamily="34" charset="0"/>
                <a:cs typeface="Arial" panose="020B0604020202020204" pitchFamily="34" charset="0"/>
              </a:rPr>
              <a:t> PRSB National Standard</a:t>
            </a:r>
          </a:p>
        </p:txBody>
      </p:sp>
    </p:spTree>
    <p:extLst>
      <p:ext uri="{BB962C8B-B14F-4D97-AF65-F5344CB8AC3E}">
        <p14:creationId xmlns:p14="http://schemas.microsoft.com/office/powerpoint/2010/main" val="395119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468EA-6964-C6AB-C964-82F4A1291132}"/>
            </a:ext>
          </a:extLst>
        </p:cNvPr>
        <p:cNvGrpSpPr/>
        <p:nvPr/>
      </p:nvGrpSpPr>
      <p:grpSpPr>
        <a:xfrm>
          <a:off x="0" y="0"/>
          <a:ext cx="0" cy="0"/>
          <a:chOff x="0" y="0"/>
          <a:chExt cx="0" cy="0"/>
        </a:xfrm>
      </p:grpSpPr>
      <p:graphicFrame>
        <p:nvGraphicFramePr>
          <p:cNvPr id="31" name="Content Placeholder 30">
            <a:extLst>
              <a:ext uri="{FF2B5EF4-FFF2-40B4-BE49-F238E27FC236}">
                <a16:creationId xmlns:a16="http://schemas.microsoft.com/office/drawing/2014/main" id="{B3B1EF56-9C91-2A35-AAB6-4F059D59B050}"/>
              </a:ext>
            </a:extLst>
          </p:cNvPr>
          <p:cNvGraphicFramePr>
            <a:graphicFrameLocks noGrp="1"/>
          </p:cNvGraphicFramePr>
          <p:nvPr>
            <p:ph idx="1"/>
            <p:extLst>
              <p:ext uri="{D42A27DB-BD31-4B8C-83A1-F6EECF244321}">
                <p14:modId xmlns:p14="http://schemas.microsoft.com/office/powerpoint/2010/main" val="79573328"/>
              </p:ext>
            </p:extLst>
          </p:nvPr>
        </p:nvGraphicFramePr>
        <p:xfrm>
          <a:off x="860911" y="1893575"/>
          <a:ext cx="10467567" cy="3860750"/>
        </p:xfrm>
        <a:graphic>
          <a:graphicData uri="http://schemas.openxmlformats.org/drawingml/2006/table">
            <a:tbl>
              <a:tblPr firstRow="1">
                <a:tableStyleId>{8799B23B-EC83-4686-B30A-512413B5E67A}</a:tableStyleId>
              </a:tblPr>
              <a:tblGrid>
                <a:gridCol w="2708024">
                  <a:extLst>
                    <a:ext uri="{9D8B030D-6E8A-4147-A177-3AD203B41FA5}">
                      <a16:colId xmlns:a16="http://schemas.microsoft.com/office/drawing/2014/main" val="3455170416"/>
                    </a:ext>
                  </a:extLst>
                </a:gridCol>
                <a:gridCol w="3390743">
                  <a:extLst>
                    <a:ext uri="{9D8B030D-6E8A-4147-A177-3AD203B41FA5}">
                      <a16:colId xmlns:a16="http://schemas.microsoft.com/office/drawing/2014/main" val="3044350674"/>
                    </a:ext>
                  </a:extLst>
                </a:gridCol>
                <a:gridCol w="2108200">
                  <a:extLst>
                    <a:ext uri="{9D8B030D-6E8A-4147-A177-3AD203B41FA5}">
                      <a16:colId xmlns:a16="http://schemas.microsoft.com/office/drawing/2014/main" val="42930982"/>
                    </a:ext>
                  </a:extLst>
                </a:gridCol>
                <a:gridCol w="2260600">
                  <a:extLst>
                    <a:ext uri="{9D8B030D-6E8A-4147-A177-3AD203B41FA5}">
                      <a16:colId xmlns:a16="http://schemas.microsoft.com/office/drawing/2014/main" val="513449257"/>
                    </a:ext>
                  </a:extLst>
                </a:gridCol>
              </a:tblGrid>
              <a:tr h="210253">
                <a:tc>
                  <a:txBody>
                    <a:bodyPr/>
                    <a:lstStyle/>
                    <a:p>
                      <a:pPr algn="ctr">
                        <a:buNone/>
                      </a:pPr>
                      <a:r>
                        <a:rPr lang="en-GB" sz="1400" b="1" dirty="0">
                          <a:solidFill>
                            <a:schemeClr val="bg2"/>
                          </a:solidFill>
                          <a:latin typeface="Arial" panose="020B0604020202020204" pitchFamily="34" charset="0"/>
                          <a:cs typeface="Arial" panose="020B0604020202020204" pitchFamily="34" charset="0"/>
                        </a:rPr>
                        <a:t>Domain</a:t>
                      </a:r>
                    </a:p>
                  </a:txBody>
                  <a:tcPr marL="33073" marR="33073" marT="16536" marB="16536" anchor="ctr">
                    <a:solidFill>
                      <a:schemeClr val="accent3"/>
                    </a:solidFill>
                  </a:tcPr>
                </a:tc>
                <a:tc>
                  <a:txBody>
                    <a:bodyPr/>
                    <a:lstStyle/>
                    <a:p>
                      <a:pPr algn="ctr">
                        <a:buNone/>
                      </a:pPr>
                      <a:r>
                        <a:rPr lang="en-GB" sz="1400" b="1">
                          <a:solidFill>
                            <a:schemeClr val="bg2"/>
                          </a:solidFill>
                          <a:latin typeface="Arial" panose="020B0604020202020204" pitchFamily="34" charset="0"/>
                          <a:cs typeface="Arial" panose="020B0604020202020204" pitchFamily="34" charset="0"/>
                        </a:rPr>
                        <a:t>Key Requirements</a:t>
                      </a:r>
                    </a:p>
                  </a:txBody>
                  <a:tcPr marL="33073" marR="33073" marT="16536" marB="16536" anchor="ctr">
                    <a:solidFill>
                      <a:schemeClr val="accent3"/>
                    </a:solidFill>
                  </a:tcPr>
                </a:tc>
                <a:tc>
                  <a:txBody>
                    <a:bodyPr/>
                    <a:lstStyle/>
                    <a:p>
                      <a:pPr algn="ctr">
                        <a:buNone/>
                      </a:pPr>
                      <a:r>
                        <a:rPr lang="en-GB" sz="1400" b="1">
                          <a:solidFill>
                            <a:schemeClr val="bg2"/>
                          </a:solidFill>
                          <a:latin typeface="Arial" panose="020B0604020202020204" pitchFamily="34" charset="0"/>
                          <a:cs typeface="Arial" panose="020B0604020202020204" pitchFamily="34" charset="0"/>
                        </a:rPr>
                        <a:t>Data Items</a:t>
                      </a:r>
                    </a:p>
                  </a:txBody>
                  <a:tcPr marL="33073" marR="33073" marT="16536" marB="16536" anchor="ctr">
                    <a:solidFill>
                      <a:schemeClr val="accent3"/>
                    </a:solidFill>
                  </a:tcPr>
                </a:tc>
                <a:tc>
                  <a:txBody>
                    <a:bodyPr/>
                    <a:lstStyle/>
                    <a:p>
                      <a:pPr algn="ctr">
                        <a:buNone/>
                      </a:pPr>
                      <a:r>
                        <a:rPr lang="en-GB" sz="1400" b="1" dirty="0">
                          <a:solidFill>
                            <a:schemeClr val="bg2"/>
                          </a:solidFill>
                          <a:latin typeface="Arial" panose="020B0604020202020204" pitchFamily="34" charset="0"/>
                          <a:cs typeface="Arial" panose="020B0604020202020204" pitchFamily="34" charset="0"/>
                        </a:rPr>
                        <a:t>Integration</a:t>
                      </a:r>
                    </a:p>
                    <a:p>
                      <a:pPr algn="ctr">
                        <a:buNone/>
                      </a:pPr>
                      <a:endParaRPr lang="en-GB" sz="1400" b="1" dirty="0">
                        <a:solidFill>
                          <a:schemeClr val="bg2"/>
                        </a:solidFill>
                        <a:latin typeface="Arial" panose="020B0604020202020204" pitchFamily="34" charset="0"/>
                        <a:cs typeface="Arial" panose="020B0604020202020204" pitchFamily="34" charset="0"/>
                      </a:endParaRPr>
                    </a:p>
                  </a:txBody>
                  <a:tcPr marL="33073" marR="33073" marT="16536" marB="16536" anchor="ctr">
                    <a:solidFill>
                      <a:schemeClr val="accent3"/>
                    </a:solidFill>
                  </a:tcPr>
                </a:tc>
                <a:extLst>
                  <a:ext uri="{0D108BD9-81ED-4DB2-BD59-A6C34878D82A}">
                    <a16:rowId xmlns:a16="http://schemas.microsoft.com/office/drawing/2014/main" val="1915597787"/>
                  </a:ext>
                </a:extLst>
              </a:tr>
              <a:tr h="1104136">
                <a:tc>
                  <a:txBody>
                    <a:bodyPr/>
                    <a:lstStyle/>
                    <a:p>
                      <a:pPr algn="ctr">
                        <a:buNone/>
                      </a:pPr>
                      <a:r>
                        <a:rPr lang="en-GB" sz="1200" b="1" dirty="0">
                          <a:latin typeface="Arial" panose="020B0604020202020204" pitchFamily="34" charset="0"/>
                          <a:cs typeface="Arial" panose="020B0604020202020204" pitchFamily="34" charset="0"/>
                        </a:rPr>
                        <a:t>3. Drugs/Observations/Events</a:t>
                      </a:r>
                      <a:endParaRPr lang="en-GB" sz="1200" dirty="0">
                        <a:latin typeface="Arial" panose="020B0604020202020204" pitchFamily="34" charset="0"/>
                        <a:cs typeface="Arial" panose="020B0604020202020204" pitchFamily="34" charset="0"/>
                      </a:endParaRPr>
                    </a:p>
                  </a:txBody>
                  <a:tcPr marL="33073" marR="33073" marT="16536" marB="16536" anchor="ctr"/>
                </a:tc>
                <a:tc>
                  <a:txBody>
                    <a:bodyPr/>
                    <a:lstStyle/>
                    <a:p>
                      <a:pPr>
                        <a:buNone/>
                      </a:pPr>
                      <a:r>
                        <a:rPr lang="en-GB" sz="1200" dirty="0">
                          <a:latin typeface="Arial" panose="020B0604020202020204" pitchFamily="34" charset="0"/>
                          <a:cs typeface="Arial" panose="020B0604020202020204" pitchFamily="34" charset="0"/>
                        </a:rPr>
                        <a:t>• Real-time monitoring data capture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All drug administrations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Fluid management &amp; blood products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Critical events &amp; complications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Equipment used</a:t>
                      </a:r>
                    </a:p>
                  </a:txBody>
                  <a:tcPr marL="33073" marR="33073" marT="16536" marB="16536" anchor="ctr"/>
                </a:tc>
                <a:tc>
                  <a:txBody>
                    <a:bodyPr/>
                    <a:lstStyle/>
                    <a:p>
                      <a:pPr algn="ctr">
                        <a:buNone/>
                      </a:pPr>
                      <a:r>
                        <a:rPr lang="en-GB" sz="1200" dirty="0">
                          <a:latin typeface="Arial" panose="020B0604020202020204" pitchFamily="34" charset="0"/>
                          <a:cs typeface="Arial" panose="020B0604020202020204" pitchFamily="34" charset="0"/>
                        </a:rPr>
                        <a:t>~40 items</a:t>
                      </a:r>
                    </a:p>
                  </a:txBody>
                  <a:tcPr marL="33073" marR="33073" marT="16536" marB="16536" anchor="ctr"/>
                </a:tc>
                <a:tc>
                  <a:txBody>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Monitor integration</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EPMA bi-directional</a:t>
                      </a:r>
                    </a:p>
                  </a:txBody>
                  <a:tcPr marL="33073" marR="33073" marT="16536" marB="16536" anchor="ctr"/>
                </a:tc>
                <a:extLst>
                  <a:ext uri="{0D108BD9-81ED-4DB2-BD59-A6C34878D82A}">
                    <a16:rowId xmlns:a16="http://schemas.microsoft.com/office/drawing/2014/main" val="2895396097"/>
                  </a:ext>
                </a:extLst>
              </a:tr>
              <a:tr h="1148411">
                <a:tc>
                  <a:txBody>
                    <a:bodyPr/>
                    <a:lstStyle/>
                    <a:p>
                      <a:pPr algn="ctr">
                        <a:buNone/>
                      </a:pPr>
                      <a:r>
                        <a:rPr lang="en-GB" sz="1200" b="1" dirty="0">
                          <a:latin typeface="Arial" panose="020B0604020202020204" pitchFamily="34" charset="0"/>
                          <a:cs typeface="Arial" panose="020B0604020202020204" pitchFamily="34" charset="0"/>
                        </a:rPr>
                        <a:t>4. Anaesthetic Technique</a:t>
                      </a:r>
                      <a:endParaRPr lang="en-GB" sz="1200" dirty="0">
                        <a:latin typeface="Arial" panose="020B0604020202020204" pitchFamily="34" charset="0"/>
                        <a:cs typeface="Arial" panose="020B0604020202020204" pitchFamily="34" charset="0"/>
                      </a:endParaRPr>
                    </a:p>
                  </a:txBody>
                  <a:tcPr marL="33073" marR="33073" marT="16536" marB="16536" anchor="ctr"/>
                </a:tc>
                <a:tc>
                  <a:txBody>
                    <a:bodyPr/>
                    <a:lstStyle/>
                    <a:p>
                      <a:pPr>
                        <a:buNone/>
                      </a:pPr>
                      <a:r>
                        <a:rPr lang="en-GB" sz="1200" dirty="0">
                          <a:latin typeface="Arial" panose="020B0604020202020204" pitchFamily="34" charset="0"/>
                          <a:cs typeface="Arial" panose="020B0604020202020204" pitchFamily="34" charset="0"/>
                        </a:rPr>
                        <a:t>• Method of anaesthesia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Airway management details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Regional techniques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Equipment specifications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Technique-specific parameters</a:t>
                      </a:r>
                    </a:p>
                  </a:txBody>
                  <a:tcPr marL="33073" marR="33073" marT="16536" marB="16536" anchor="ctr"/>
                </a:tc>
                <a:tc>
                  <a:txBody>
                    <a:bodyPr/>
                    <a:lstStyle/>
                    <a:p>
                      <a:pPr algn="ctr">
                        <a:buNone/>
                      </a:pPr>
                      <a:r>
                        <a:rPr lang="en-GB" sz="1200" dirty="0">
                          <a:latin typeface="Arial" panose="020B0604020202020204" pitchFamily="34" charset="0"/>
                          <a:cs typeface="Arial" panose="020B0604020202020204" pitchFamily="34" charset="0"/>
                        </a:rPr>
                        <a:t>~15 items</a:t>
                      </a:r>
                    </a:p>
                  </a:txBody>
                  <a:tcPr marL="33073" marR="33073" marT="16536" marB="16536" anchor="ctr"/>
                </a:tc>
                <a:tc>
                  <a:txBody>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Structured templates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Device connectivity</a:t>
                      </a:r>
                    </a:p>
                  </a:txBody>
                  <a:tcPr marL="33073" marR="33073" marT="16536" marB="16536" anchor="ctr"/>
                </a:tc>
                <a:extLst>
                  <a:ext uri="{0D108BD9-81ED-4DB2-BD59-A6C34878D82A}">
                    <a16:rowId xmlns:a16="http://schemas.microsoft.com/office/drawing/2014/main" val="3148753484"/>
                  </a:ext>
                </a:extLst>
              </a:tr>
              <a:tr h="1148411">
                <a:tc>
                  <a:txBody>
                    <a:bodyPr/>
                    <a:lstStyle/>
                    <a:p>
                      <a:pPr algn="ctr">
                        <a:buNone/>
                      </a:pPr>
                      <a:r>
                        <a:rPr lang="en-GB" sz="1200" b="1" dirty="0">
                          <a:latin typeface="Arial" panose="020B0604020202020204" pitchFamily="34" charset="0"/>
                          <a:cs typeface="Arial" panose="020B0604020202020204" pitchFamily="34" charset="0"/>
                        </a:rPr>
                        <a:t>5. Handover</a:t>
                      </a:r>
                    </a:p>
                  </a:txBody>
                  <a:tcPr marL="33073" marR="33073" marT="16536" marB="16536" anchor="ctr"/>
                </a:tc>
                <a:tc>
                  <a:txBody>
                    <a:bodyPr/>
                    <a:lstStyle/>
                    <a:p>
                      <a:pPr>
                        <a:buNone/>
                      </a:pPr>
                      <a:r>
                        <a:rPr lang="en-GB" sz="1200" dirty="0">
                          <a:latin typeface="Arial" panose="020B0604020202020204" pitchFamily="34" charset="0"/>
                          <a:cs typeface="Arial" panose="020B0604020202020204" pitchFamily="34" charset="0"/>
                        </a:rPr>
                        <a:t>• Post-operative instructions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Pain management plans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Recovery requirements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Ongoing care needs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Discharge planning</a:t>
                      </a:r>
                    </a:p>
                  </a:txBody>
                  <a:tcPr marL="33073" marR="33073" marT="16536" marB="16536" anchor="ctr"/>
                </a:tc>
                <a:tc>
                  <a:txBody>
                    <a:bodyPr/>
                    <a:lstStyle/>
                    <a:p>
                      <a:pPr algn="ctr">
                        <a:buNone/>
                      </a:pPr>
                      <a:r>
                        <a:rPr lang="en-GB" sz="1200" dirty="0">
                          <a:latin typeface="Arial" panose="020B0604020202020204" pitchFamily="34" charset="0"/>
                          <a:cs typeface="Arial" panose="020B0604020202020204" pitchFamily="34" charset="0"/>
                        </a:rPr>
                        <a:t>~10 items</a:t>
                      </a:r>
                    </a:p>
                  </a:txBody>
                  <a:tcPr marL="33073" marR="33073" marT="16536" marB="16536" anchor="ctr"/>
                </a:tc>
                <a:tc>
                  <a:txBody>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Care pathway integration</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Team communication</a:t>
                      </a:r>
                    </a:p>
                  </a:txBody>
                  <a:tcPr marL="33073" marR="33073" marT="16536" marB="16536" anchor="ctr"/>
                </a:tc>
                <a:extLst>
                  <a:ext uri="{0D108BD9-81ED-4DB2-BD59-A6C34878D82A}">
                    <a16:rowId xmlns:a16="http://schemas.microsoft.com/office/drawing/2014/main" val="2595236373"/>
                  </a:ext>
                </a:extLst>
              </a:tr>
            </a:tbl>
          </a:graphicData>
        </a:graphic>
      </p:graphicFrame>
      <p:sp>
        <p:nvSpPr>
          <p:cNvPr id="3" name="Title 2">
            <a:extLst>
              <a:ext uri="{FF2B5EF4-FFF2-40B4-BE49-F238E27FC236}">
                <a16:creationId xmlns:a16="http://schemas.microsoft.com/office/drawing/2014/main" id="{56DB19A7-586A-6230-C92F-6464A40C82C5}"/>
              </a:ext>
            </a:extLst>
          </p:cNvPr>
          <p:cNvSpPr>
            <a:spLocks noGrp="1"/>
          </p:cNvSpPr>
          <p:nvPr>
            <p:ph type="title"/>
          </p:nvPr>
        </p:nvSpPr>
        <p:spPr>
          <a:xfrm>
            <a:off x="117224" y="903139"/>
            <a:ext cx="7772400" cy="987553"/>
          </a:xfrm>
        </p:spPr>
        <p:txBody>
          <a:bodyPr>
            <a:noAutofit/>
          </a:bodyPr>
          <a:lstStyle/>
          <a:p>
            <a:pPr lvl="0" eaLnBrk="0" fontAlgn="base" hangingPunct="0">
              <a:lnSpc>
                <a:spcPct val="100000"/>
              </a:lnSpc>
              <a:spcAft>
                <a:spcPct val="0"/>
              </a:spcAft>
            </a:pPr>
            <a:r>
              <a:rPr lang="en-US" altLang="en-US" sz="2000" b="1" dirty="0">
                <a:solidFill>
                  <a:schemeClr val="accent3"/>
                </a:solidFill>
                <a:latin typeface="Arial" panose="020B0604020202020204" pitchFamily="34" charset="0"/>
                <a:cs typeface="Arial" panose="020B0604020202020204" pitchFamily="34" charset="0"/>
              </a:rPr>
              <a:t>Five Mandatory Domains for Electronic Anaesthetic Charts</a:t>
            </a:r>
            <a:br>
              <a:rPr lang="en-US" altLang="en-US" sz="2000" b="1" dirty="0">
                <a:latin typeface="Arial" panose="020B0604020202020204" pitchFamily="34" charset="0"/>
                <a:cs typeface="Arial" panose="020B0604020202020204" pitchFamily="34" charset="0"/>
              </a:rPr>
            </a:br>
            <a:r>
              <a:rPr lang="en-US" altLang="en-US" sz="1400" i="1" dirty="0">
                <a:latin typeface="Arial" panose="020B0604020202020204" pitchFamily="34" charset="0"/>
                <a:cs typeface="Arial" panose="020B0604020202020204" pitchFamily="34" charset="0"/>
              </a:rPr>
              <a:t>Total: 130+ structured data items across all domains</a:t>
            </a:r>
            <a:endParaRPr lang="en-US" altLang="en-US" sz="6000" i="1" dirty="0">
              <a:latin typeface="Arial" panose="020B0604020202020204" pitchFamily="34" charset="0"/>
              <a:cs typeface="Arial" panose="020B0604020202020204" pitchFamily="34" charset="0"/>
            </a:endParaRPr>
          </a:p>
        </p:txBody>
      </p:sp>
      <p:sp>
        <p:nvSpPr>
          <p:cNvPr id="5" name="Rectangle 1">
            <a:extLst>
              <a:ext uri="{FF2B5EF4-FFF2-40B4-BE49-F238E27FC236}">
                <a16:creationId xmlns:a16="http://schemas.microsoft.com/office/drawing/2014/main" id="{80A7042F-726F-7C68-1ABE-34F5CFBEB5DB}"/>
              </a:ext>
            </a:extLst>
          </p:cNvPr>
          <p:cNvSpPr>
            <a:spLocks noChangeArrowheads="1"/>
          </p:cNvSpPr>
          <p:nvPr/>
        </p:nvSpPr>
        <p:spPr bwMode="auto">
          <a:xfrm>
            <a:off x="-14773933" y="-33009"/>
            <a:ext cx="417372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rPr>
              <a:t>📋 FIVE MANDATORY DOMAINS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32" name="Rectangle 21">
            <a:extLst>
              <a:ext uri="{FF2B5EF4-FFF2-40B4-BE49-F238E27FC236}">
                <a16:creationId xmlns:a16="http://schemas.microsoft.com/office/drawing/2014/main" id="{A2780EF6-B5A7-F0BD-B1A6-FA51C490A07B}"/>
              </a:ext>
            </a:extLst>
          </p:cNvPr>
          <p:cNvSpPr>
            <a:spLocks noChangeArrowheads="1"/>
          </p:cNvSpPr>
          <p:nvPr/>
        </p:nvSpPr>
        <p:spPr bwMode="auto">
          <a:xfrm>
            <a:off x="263777" y="6251667"/>
            <a:ext cx="189933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Arial" panose="020B0604020202020204" pitchFamily="34" charset="0"/>
              </a:rPr>
              <a:t>NHSX-commissioned national standard for all NHS providers</a:t>
            </a:r>
            <a:endParaRPr kumimoji="0" lang="en-US" altLang="en-US" sz="1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Arial" panose="020B0604020202020204" pitchFamily="34" charset="0"/>
              </a:rPr>
              <a:t>Bottom Line: Any vendor must deliver ALL five domains with full EPR integration to meet UK professional standards</a:t>
            </a:r>
            <a:endParaRPr kumimoji="0" lang="en-US" altLang="en-US" sz="1000" b="0" i="0" u="none" strike="noStrike" cap="none" normalizeH="0" baseline="0" dirty="0">
              <a:ln>
                <a:noFill/>
              </a:ln>
              <a:effectLst/>
              <a:latin typeface="Arial" panose="020B0604020202020204" pitchFamily="34" charset="0"/>
            </a:endParaRPr>
          </a:p>
        </p:txBody>
      </p:sp>
      <p:sp>
        <p:nvSpPr>
          <p:cNvPr id="4" name="Rectangle 3">
            <a:extLst>
              <a:ext uri="{FF2B5EF4-FFF2-40B4-BE49-F238E27FC236}">
                <a16:creationId xmlns:a16="http://schemas.microsoft.com/office/drawing/2014/main" id="{1B4C52F6-9BCF-54DE-4222-1B54FD1D0395}"/>
              </a:ext>
            </a:extLst>
          </p:cNvPr>
          <p:cNvSpPr/>
          <p:nvPr/>
        </p:nvSpPr>
        <p:spPr>
          <a:xfrm>
            <a:off x="0" y="1"/>
            <a:ext cx="12192000" cy="987552"/>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bg2"/>
                </a:solidFill>
                <a:latin typeface="Arial" panose="020B0604020202020204" pitchFamily="34" charset="0"/>
                <a:cs typeface="Arial" panose="020B0604020202020204" pitchFamily="34" charset="0"/>
              </a:rPr>
              <a:t> PRSB National Standard</a:t>
            </a:r>
          </a:p>
        </p:txBody>
      </p:sp>
    </p:spTree>
    <p:extLst>
      <p:ext uri="{BB962C8B-B14F-4D97-AF65-F5344CB8AC3E}">
        <p14:creationId xmlns:p14="http://schemas.microsoft.com/office/powerpoint/2010/main" val="1285851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875827-D82F-A7CE-E48F-D26EEF795EF8}"/>
              </a:ext>
            </a:extLst>
          </p:cNvPr>
          <p:cNvSpPr/>
          <p:nvPr/>
        </p:nvSpPr>
        <p:spPr>
          <a:xfrm>
            <a:off x="0" y="0"/>
            <a:ext cx="12192000" cy="1076385"/>
          </a:xfrm>
          <a:prstGeom prst="rect">
            <a:avLst/>
          </a:prstGeom>
          <a:solidFill>
            <a:srgbClr val="89357E"/>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bg2"/>
                </a:solidFill>
                <a:latin typeface="Arial" panose="020B0604020202020204" pitchFamily="34" charset="0"/>
                <a:cs typeface="Arial" panose="020B0604020202020204" pitchFamily="34" charset="0"/>
              </a:rPr>
              <a:t> Benefits</a:t>
            </a:r>
          </a:p>
        </p:txBody>
      </p:sp>
      <p:graphicFrame>
        <p:nvGraphicFramePr>
          <p:cNvPr id="8" name="Diagram 7">
            <a:extLst>
              <a:ext uri="{FF2B5EF4-FFF2-40B4-BE49-F238E27FC236}">
                <a16:creationId xmlns:a16="http://schemas.microsoft.com/office/drawing/2014/main" id="{732405E7-984D-1BB4-A450-2E41FC2FFDC5}"/>
              </a:ext>
            </a:extLst>
          </p:cNvPr>
          <p:cNvGraphicFramePr/>
          <p:nvPr>
            <p:extLst>
              <p:ext uri="{D42A27DB-BD31-4B8C-83A1-F6EECF244321}">
                <p14:modId xmlns:p14="http://schemas.microsoft.com/office/powerpoint/2010/main" val="3421398457"/>
              </p:ext>
            </p:extLst>
          </p:nvPr>
        </p:nvGraphicFramePr>
        <p:xfrm>
          <a:off x="549217" y="1764792"/>
          <a:ext cx="11093566" cy="3328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6033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19DC4-0D27-9B04-10AC-C9E83E73635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614DCF4-6122-D0A3-6294-16E35269AB4D}"/>
              </a:ext>
            </a:extLst>
          </p:cNvPr>
          <p:cNvSpPr/>
          <p:nvPr/>
        </p:nvSpPr>
        <p:spPr>
          <a:xfrm>
            <a:off x="0" y="0"/>
            <a:ext cx="12192000" cy="1079499"/>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bg2"/>
                </a:solidFill>
                <a:latin typeface="Arial" panose="020B0604020202020204" pitchFamily="34" charset="0"/>
                <a:cs typeface="Arial" panose="020B0604020202020204" pitchFamily="34" charset="0"/>
              </a:rPr>
              <a:t> Next Steps &amp; Lessons Learned</a:t>
            </a:r>
          </a:p>
        </p:txBody>
      </p:sp>
      <p:grpSp>
        <p:nvGrpSpPr>
          <p:cNvPr id="7" name="Group 6">
            <a:extLst>
              <a:ext uri="{FF2B5EF4-FFF2-40B4-BE49-F238E27FC236}">
                <a16:creationId xmlns:a16="http://schemas.microsoft.com/office/drawing/2014/main" id="{2AE0B645-B64E-2A98-8F6A-7EF7B24F9C84}"/>
              </a:ext>
            </a:extLst>
          </p:cNvPr>
          <p:cNvGrpSpPr/>
          <p:nvPr/>
        </p:nvGrpSpPr>
        <p:grpSpPr>
          <a:xfrm>
            <a:off x="241507" y="1342160"/>
            <a:ext cx="6432852" cy="2036579"/>
            <a:chOff x="493414" y="2033257"/>
            <a:chExt cx="6432852" cy="2036579"/>
          </a:xfrm>
        </p:grpSpPr>
        <p:sp>
          <p:nvSpPr>
            <p:cNvPr id="8" name="TextBox 7">
              <a:extLst>
                <a:ext uri="{FF2B5EF4-FFF2-40B4-BE49-F238E27FC236}">
                  <a16:creationId xmlns:a16="http://schemas.microsoft.com/office/drawing/2014/main" id="{3A45D2D4-CF78-B9FE-C7C0-89FBBF2C0E34}"/>
                </a:ext>
              </a:extLst>
            </p:cNvPr>
            <p:cNvSpPr txBox="1"/>
            <p:nvPr/>
          </p:nvSpPr>
          <p:spPr>
            <a:xfrm>
              <a:off x="1551116" y="3084951"/>
              <a:ext cx="5375150" cy="984885"/>
            </a:xfrm>
            <a:prstGeom prst="rect">
              <a:avLst/>
            </a:prstGeom>
            <a:noFill/>
          </p:spPr>
          <p:txBody>
            <a:bodyPr wrap="square" rtlCol="0">
              <a:spAutoFit/>
            </a:bodyPr>
            <a:lstStyle/>
            <a:p>
              <a:pPr marL="285750" indent="-28575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Business Case about to be submitted</a:t>
              </a:r>
            </a:p>
            <a:p>
              <a:pPr>
                <a:buClr>
                  <a:schemeClr val="accent5"/>
                </a:buClr>
              </a:pPr>
              <a:r>
                <a:rPr lang="en-US" sz="500" dirty="0">
                  <a:latin typeface="Arial" panose="020B0604020202020204" pitchFamily="34" charset="0"/>
                  <a:cs typeface="Arial" panose="020B0604020202020204" pitchFamily="34" charset="0"/>
                </a:rPr>
                <a:t> </a:t>
              </a:r>
            </a:p>
            <a:p>
              <a:pPr marL="285750" indent="-28575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Evaluation of suitable products functionally</a:t>
              </a:r>
            </a:p>
            <a:p>
              <a:pPr marL="285750" indent="-285750">
                <a:buClr>
                  <a:schemeClr val="accent5"/>
                </a:buClr>
                <a:buFont typeface="Wingdings" panose="05000000000000000000" pitchFamily="2" charset="2"/>
                <a:buChar char="§"/>
              </a:pPr>
              <a:endParaRPr lang="en-US" sz="500" dirty="0">
                <a:latin typeface="Arial" panose="020B0604020202020204" pitchFamily="34" charset="0"/>
                <a:cs typeface="Arial" panose="020B0604020202020204" pitchFamily="34" charset="0"/>
              </a:endParaRPr>
            </a:p>
            <a:p>
              <a:pPr marL="285750" indent="-28575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Safety Case Evaluation as part of DTAC</a:t>
              </a:r>
            </a:p>
          </p:txBody>
        </p:sp>
        <p:grpSp>
          <p:nvGrpSpPr>
            <p:cNvPr id="9" name="Group 8">
              <a:extLst>
                <a:ext uri="{FF2B5EF4-FFF2-40B4-BE49-F238E27FC236}">
                  <a16:creationId xmlns:a16="http://schemas.microsoft.com/office/drawing/2014/main" id="{0A8E72E7-C9F1-BF44-DAD3-20BDE1757462}"/>
                </a:ext>
              </a:extLst>
            </p:cNvPr>
            <p:cNvGrpSpPr/>
            <p:nvPr/>
          </p:nvGrpSpPr>
          <p:grpSpPr>
            <a:xfrm>
              <a:off x="493414" y="2033257"/>
              <a:ext cx="5366813" cy="1201003"/>
              <a:chOff x="1150900" y="2006220"/>
              <a:chExt cx="5366813" cy="1201003"/>
            </a:xfrm>
          </p:grpSpPr>
          <p:sp>
            <p:nvSpPr>
              <p:cNvPr id="10" name="Rectangle 9">
                <a:extLst>
                  <a:ext uri="{FF2B5EF4-FFF2-40B4-BE49-F238E27FC236}">
                    <a16:creationId xmlns:a16="http://schemas.microsoft.com/office/drawing/2014/main" id="{856AA701-4CBA-C186-6309-407C11B300E7}"/>
                  </a:ext>
                </a:extLst>
              </p:cNvPr>
              <p:cNvSpPr/>
              <p:nvPr/>
            </p:nvSpPr>
            <p:spPr>
              <a:xfrm>
                <a:off x="2017534" y="2251768"/>
                <a:ext cx="4500179" cy="709389"/>
              </a:xfrm>
              <a:prstGeom prst="rect">
                <a:avLst/>
              </a:prstGeom>
              <a:solidFill>
                <a:srgbClr val="89357E"/>
              </a:solidFill>
              <a:ln>
                <a:solidFill>
                  <a:srgbClr val="8935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latin typeface="Arial" panose="020B0604020202020204" pitchFamily="34" charset="0"/>
                    <a:cs typeface="Arial" panose="020B0604020202020204" pitchFamily="34" charset="0"/>
                  </a:rPr>
                  <a:t>Next Steps</a:t>
                </a:r>
                <a:endParaRPr lang="en-US" b="1" i="1" dirty="0">
                  <a:solidFill>
                    <a:schemeClr val="bg2"/>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E3EA638-78D7-4053-03B1-53E17866DDBA}"/>
                  </a:ext>
                </a:extLst>
              </p:cNvPr>
              <p:cNvGrpSpPr/>
              <p:nvPr/>
            </p:nvGrpSpPr>
            <p:grpSpPr>
              <a:xfrm>
                <a:off x="1150900" y="2006220"/>
                <a:ext cx="1201003" cy="1201003"/>
                <a:chOff x="1150900" y="2006220"/>
                <a:chExt cx="1201003" cy="1201003"/>
              </a:xfrm>
            </p:grpSpPr>
            <p:sp>
              <p:nvSpPr>
                <p:cNvPr id="12" name="Oval 11">
                  <a:extLst>
                    <a:ext uri="{FF2B5EF4-FFF2-40B4-BE49-F238E27FC236}">
                      <a16:creationId xmlns:a16="http://schemas.microsoft.com/office/drawing/2014/main" id="{F05BA45E-31E3-635B-A3D7-11BD046CC349}"/>
                    </a:ext>
                  </a:extLst>
                </p:cNvPr>
                <p:cNvSpPr/>
                <p:nvPr/>
              </p:nvSpPr>
              <p:spPr>
                <a:xfrm>
                  <a:off x="1150900" y="2006220"/>
                  <a:ext cx="1201003" cy="1201003"/>
                </a:xfrm>
                <a:prstGeom prst="ellipse">
                  <a:avLst/>
                </a:prstGeom>
                <a:solidFill>
                  <a:srgbClr val="89357E"/>
                </a:solidFill>
                <a:ln>
                  <a:solidFill>
                    <a:srgbClr val="8935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Chevron arrows outline">
                  <a:extLst>
                    <a:ext uri="{FF2B5EF4-FFF2-40B4-BE49-F238E27FC236}">
                      <a16:creationId xmlns:a16="http://schemas.microsoft.com/office/drawing/2014/main" id="{62342710-2494-2FA4-8EA1-ADCF43A9002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94202" y="2149522"/>
                  <a:ext cx="914400" cy="914400"/>
                </a:xfrm>
                <a:prstGeom prst="rect">
                  <a:avLst/>
                </a:prstGeom>
              </p:spPr>
            </p:pic>
          </p:grpSp>
        </p:grpSp>
      </p:grpSp>
      <p:grpSp>
        <p:nvGrpSpPr>
          <p:cNvPr id="14" name="Group 13">
            <a:extLst>
              <a:ext uri="{FF2B5EF4-FFF2-40B4-BE49-F238E27FC236}">
                <a16:creationId xmlns:a16="http://schemas.microsoft.com/office/drawing/2014/main" id="{747C5DEF-7AC3-424D-5862-93B1EF836650}"/>
              </a:ext>
            </a:extLst>
          </p:cNvPr>
          <p:cNvGrpSpPr/>
          <p:nvPr/>
        </p:nvGrpSpPr>
        <p:grpSpPr>
          <a:xfrm>
            <a:off x="241507" y="3857518"/>
            <a:ext cx="6330109" cy="2227251"/>
            <a:chOff x="5263665" y="4085044"/>
            <a:chExt cx="6330109" cy="2227251"/>
          </a:xfrm>
        </p:grpSpPr>
        <p:grpSp>
          <p:nvGrpSpPr>
            <p:cNvPr id="15" name="Group 14">
              <a:extLst>
                <a:ext uri="{FF2B5EF4-FFF2-40B4-BE49-F238E27FC236}">
                  <a16:creationId xmlns:a16="http://schemas.microsoft.com/office/drawing/2014/main" id="{7AFFEB36-3FB6-3FD3-3023-440C4FB379F9}"/>
                </a:ext>
              </a:extLst>
            </p:cNvPr>
            <p:cNvGrpSpPr/>
            <p:nvPr/>
          </p:nvGrpSpPr>
          <p:grpSpPr>
            <a:xfrm>
              <a:off x="5263665" y="4085044"/>
              <a:ext cx="5366813" cy="1201003"/>
              <a:chOff x="5304608" y="4369483"/>
              <a:chExt cx="5366813" cy="1201003"/>
            </a:xfrm>
          </p:grpSpPr>
          <p:sp>
            <p:nvSpPr>
              <p:cNvPr id="17" name="Rectangle 16">
                <a:extLst>
                  <a:ext uri="{FF2B5EF4-FFF2-40B4-BE49-F238E27FC236}">
                    <a16:creationId xmlns:a16="http://schemas.microsoft.com/office/drawing/2014/main" id="{AB412BBC-F1EC-A76E-095B-3A7F1DCC36F5}"/>
                  </a:ext>
                </a:extLst>
              </p:cNvPr>
              <p:cNvSpPr/>
              <p:nvPr/>
            </p:nvSpPr>
            <p:spPr>
              <a:xfrm>
                <a:off x="6191932" y="4615289"/>
                <a:ext cx="4479489" cy="709389"/>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latin typeface="Arial" panose="020B0604020202020204" pitchFamily="34" charset="0"/>
                    <a:cs typeface="Arial" panose="020B0604020202020204" pitchFamily="34" charset="0"/>
                  </a:rPr>
                  <a:t>Common Pitfalls to Avoid</a:t>
                </a:r>
                <a:endParaRPr lang="en-US" b="1" i="1" dirty="0">
                  <a:solidFill>
                    <a:schemeClr val="bg2"/>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83F85CD8-7783-044B-43F6-EBABAC56C41B}"/>
                  </a:ext>
                </a:extLst>
              </p:cNvPr>
              <p:cNvSpPr/>
              <p:nvPr/>
            </p:nvSpPr>
            <p:spPr>
              <a:xfrm>
                <a:off x="5304608" y="4369483"/>
                <a:ext cx="1201003" cy="1201003"/>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Warning with solid fill">
                <a:extLst>
                  <a:ext uri="{FF2B5EF4-FFF2-40B4-BE49-F238E27FC236}">
                    <a16:creationId xmlns:a16="http://schemas.microsoft.com/office/drawing/2014/main" id="{036F6BDB-EAC4-C32B-0B2B-83CB56A11F8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533097" y="4577356"/>
                <a:ext cx="744023" cy="744023"/>
              </a:xfrm>
              <a:prstGeom prst="rect">
                <a:avLst/>
              </a:prstGeom>
            </p:spPr>
          </p:pic>
        </p:grpSp>
        <p:sp>
          <p:nvSpPr>
            <p:cNvPr id="16" name="TextBox 15">
              <a:extLst>
                <a:ext uri="{FF2B5EF4-FFF2-40B4-BE49-F238E27FC236}">
                  <a16:creationId xmlns:a16="http://schemas.microsoft.com/office/drawing/2014/main" id="{0AD73D64-3067-7DD9-F386-0BE11A227B24}"/>
                </a:ext>
              </a:extLst>
            </p:cNvPr>
            <p:cNvSpPr txBox="1"/>
            <p:nvPr/>
          </p:nvSpPr>
          <p:spPr>
            <a:xfrm>
              <a:off x="6321366" y="5142744"/>
              <a:ext cx="5272408" cy="1169551"/>
            </a:xfrm>
            <a:prstGeom prst="rect">
              <a:avLst/>
            </a:prstGeom>
            <a:noFill/>
          </p:spPr>
          <p:txBody>
            <a:bodyPr wrap="square" rtlCol="0">
              <a:spAutoFit/>
            </a:bodyPr>
            <a:lstStyle/>
            <a:p>
              <a:pPr marL="285750" lvl="0" indent="-285750">
                <a:buClr>
                  <a:schemeClr val="accent3"/>
                </a:buClr>
                <a:buFont typeface="Wingdings" panose="05000000000000000000" pitchFamily="2" charset="2"/>
                <a:buChar char="§"/>
                <a:defRPr/>
              </a:pPr>
              <a:r>
                <a:rPr lang="en-US" sz="1600" dirty="0">
                  <a:latin typeface="Arial" panose="020B0604020202020204" pitchFamily="34" charset="0"/>
                  <a:cs typeface="Arial" panose="020B0604020202020204" pitchFamily="34" charset="0"/>
                </a:rPr>
                <a:t>Underestimating integration complexity</a:t>
              </a:r>
            </a:p>
            <a:p>
              <a:pPr marL="285750" lvl="0" indent="-285750">
                <a:buClr>
                  <a:schemeClr val="accent3"/>
                </a:buClr>
                <a:buFont typeface="Wingdings" panose="05000000000000000000" pitchFamily="2" charset="2"/>
                <a:buChar char="§"/>
                <a:defRPr/>
              </a:pPr>
              <a:endParaRPr lang="en-US" sz="500" dirty="0">
                <a:latin typeface="Arial" panose="020B0604020202020204" pitchFamily="34" charset="0"/>
                <a:cs typeface="Arial" panose="020B0604020202020204" pitchFamily="34" charset="0"/>
              </a:endParaRPr>
            </a:p>
            <a:p>
              <a:pPr marL="285750" lvl="0" indent="-285750">
                <a:buClr>
                  <a:schemeClr val="accent3"/>
                </a:buClr>
                <a:buFont typeface="Wingdings" panose="05000000000000000000" pitchFamily="2" charset="2"/>
                <a:buChar char="§"/>
                <a:defRPr/>
              </a:pPr>
              <a:r>
                <a:rPr lang="en-US" sz="1600" dirty="0">
                  <a:latin typeface="Arial" panose="020B0604020202020204" pitchFamily="34" charset="0"/>
                  <a:cs typeface="Arial" panose="020B0604020202020204" pitchFamily="34" charset="0"/>
                </a:rPr>
                <a:t>Insufficient end-user involvement</a:t>
              </a:r>
            </a:p>
            <a:p>
              <a:pPr marL="285750" lvl="0" indent="-285750">
                <a:buClr>
                  <a:schemeClr val="accent3"/>
                </a:buClr>
                <a:buFont typeface="Wingdings" panose="05000000000000000000" pitchFamily="2" charset="2"/>
                <a:buChar char="§"/>
                <a:defRPr/>
              </a:pPr>
              <a:endParaRPr lang="en-US" sz="500" dirty="0">
                <a:latin typeface="Arial" panose="020B0604020202020204" pitchFamily="34" charset="0"/>
                <a:cs typeface="Arial" panose="020B0604020202020204" pitchFamily="34" charset="0"/>
              </a:endParaRPr>
            </a:p>
            <a:p>
              <a:pPr marL="285750" lvl="0" indent="-285750">
                <a:buClr>
                  <a:schemeClr val="accent3"/>
                </a:buClr>
                <a:buFont typeface="Wingdings" panose="05000000000000000000" pitchFamily="2" charset="2"/>
                <a:buChar char="§"/>
                <a:defRPr/>
              </a:pPr>
              <a:r>
                <a:rPr lang="en-US" sz="1600" dirty="0">
                  <a:latin typeface="Arial" panose="020B0604020202020204" pitchFamily="34" charset="0"/>
                  <a:cs typeface="Arial" panose="020B0604020202020204" pitchFamily="34" charset="0"/>
                </a:rPr>
                <a:t>Inadequate training and support planning</a:t>
              </a:r>
            </a:p>
            <a:p>
              <a:pPr marL="285750" lvl="0" indent="-285750">
                <a:buClr>
                  <a:schemeClr val="accent1"/>
                </a:buClr>
                <a:buFont typeface="Wingdings" panose="05000000000000000000" pitchFamily="2" charset="2"/>
                <a:buChar char="§"/>
                <a:defRPr/>
              </a:pPr>
              <a:endParaRPr lang="en-US" sz="1200" dirty="0"/>
            </a:p>
          </p:txBody>
        </p:sp>
      </p:grpSp>
      <p:grpSp>
        <p:nvGrpSpPr>
          <p:cNvPr id="20" name="Group 19">
            <a:extLst>
              <a:ext uri="{FF2B5EF4-FFF2-40B4-BE49-F238E27FC236}">
                <a16:creationId xmlns:a16="http://schemas.microsoft.com/office/drawing/2014/main" id="{91E60692-849E-73F1-47D6-5A7AF88A29A1}"/>
              </a:ext>
            </a:extLst>
          </p:cNvPr>
          <p:cNvGrpSpPr/>
          <p:nvPr/>
        </p:nvGrpSpPr>
        <p:grpSpPr>
          <a:xfrm>
            <a:off x="6267155" y="2499396"/>
            <a:ext cx="5454849" cy="3000597"/>
            <a:chOff x="5263665" y="4085044"/>
            <a:chExt cx="5454849" cy="3000597"/>
          </a:xfrm>
        </p:grpSpPr>
        <p:grpSp>
          <p:nvGrpSpPr>
            <p:cNvPr id="21" name="Group 20">
              <a:extLst>
                <a:ext uri="{FF2B5EF4-FFF2-40B4-BE49-F238E27FC236}">
                  <a16:creationId xmlns:a16="http://schemas.microsoft.com/office/drawing/2014/main" id="{AA536DF4-BDE2-D784-5019-92BD2DDAECF9}"/>
                </a:ext>
              </a:extLst>
            </p:cNvPr>
            <p:cNvGrpSpPr/>
            <p:nvPr/>
          </p:nvGrpSpPr>
          <p:grpSpPr>
            <a:xfrm>
              <a:off x="5263665" y="4085044"/>
              <a:ext cx="5366813" cy="1201003"/>
              <a:chOff x="5304608" y="4369483"/>
              <a:chExt cx="5366813" cy="1201003"/>
            </a:xfrm>
          </p:grpSpPr>
          <p:sp>
            <p:nvSpPr>
              <p:cNvPr id="23" name="Rectangle 22">
                <a:extLst>
                  <a:ext uri="{FF2B5EF4-FFF2-40B4-BE49-F238E27FC236}">
                    <a16:creationId xmlns:a16="http://schemas.microsoft.com/office/drawing/2014/main" id="{FC4FDFE8-5AE3-B3DF-7494-43FA5D33C7FE}"/>
                  </a:ext>
                </a:extLst>
              </p:cNvPr>
              <p:cNvSpPr/>
              <p:nvPr/>
            </p:nvSpPr>
            <p:spPr>
              <a:xfrm>
                <a:off x="6191932" y="4615289"/>
                <a:ext cx="4479489" cy="709389"/>
              </a:xfrm>
              <a:prstGeom prst="rect">
                <a:avLst/>
              </a:prstGeom>
              <a:solidFill>
                <a:srgbClr val="6F4090"/>
              </a:solidFill>
              <a:ln>
                <a:solidFill>
                  <a:srgbClr val="6F40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     </a:t>
                </a:r>
                <a:r>
                  <a:rPr lang="en-US" b="1" dirty="0">
                    <a:solidFill>
                      <a:schemeClr val="bg2"/>
                    </a:solidFill>
                    <a:latin typeface="Arial" panose="020B0604020202020204" pitchFamily="34" charset="0"/>
                    <a:cs typeface="Arial" panose="020B0604020202020204" pitchFamily="34" charset="0"/>
                  </a:rPr>
                  <a:t>Recommendations for Similar   </a:t>
                </a:r>
                <a:r>
                  <a:rPr lang="en-US" b="1" dirty="0" err="1">
                    <a:solidFill>
                      <a:schemeClr val="bg2"/>
                    </a:solidFill>
                    <a:latin typeface="Arial" panose="020B0604020202020204" pitchFamily="34" charset="0"/>
                    <a:cs typeface="Arial" panose="020B0604020202020204" pitchFamily="34" charset="0"/>
                  </a:rPr>
                  <a:t>Organisations</a:t>
                </a:r>
                <a:endParaRPr lang="en-US" b="1" i="1" dirty="0">
                  <a:solidFill>
                    <a:schemeClr val="bg2"/>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EE6EBDE-1167-FC4D-4B3F-E58F36788DE1}"/>
                  </a:ext>
                </a:extLst>
              </p:cNvPr>
              <p:cNvSpPr/>
              <p:nvPr/>
            </p:nvSpPr>
            <p:spPr>
              <a:xfrm>
                <a:off x="5304608" y="4369483"/>
                <a:ext cx="1201003" cy="1201003"/>
              </a:xfrm>
              <a:prstGeom prst="ellipse">
                <a:avLst/>
              </a:prstGeom>
              <a:solidFill>
                <a:srgbClr val="6F4090"/>
              </a:solidFill>
              <a:ln>
                <a:solidFill>
                  <a:srgbClr val="6F40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Clipboard Checked outline">
                <a:extLst>
                  <a:ext uri="{FF2B5EF4-FFF2-40B4-BE49-F238E27FC236}">
                    <a16:creationId xmlns:a16="http://schemas.microsoft.com/office/drawing/2014/main" id="{67049981-7836-F090-9282-792A4894065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533097" y="4577356"/>
                <a:ext cx="744023" cy="744023"/>
              </a:xfrm>
              <a:prstGeom prst="rect">
                <a:avLst/>
              </a:prstGeom>
            </p:spPr>
          </p:pic>
        </p:grpSp>
        <p:sp>
          <p:nvSpPr>
            <p:cNvPr id="22" name="TextBox 21">
              <a:extLst>
                <a:ext uri="{FF2B5EF4-FFF2-40B4-BE49-F238E27FC236}">
                  <a16:creationId xmlns:a16="http://schemas.microsoft.com/office/drawing/2014/main" id="{06038328-F794-955B-3594-6C03D1B9DCBE}"/>
                </a:ext>
              </a:extLst>
            </p:cNvPr>
            <p:cNvSpPr txBox="1"/>
            <p:nvPr/>
          </p:nvSpPr>
          <p:spPr>
            <a:xfrm>
              <a:off x="6239025" y="5177426"/>
              <a:ext cx="4479489" cy="1908215"/>
            </a:xfrm>
            <a:prstGeom prst="rect">
              <a:avLst/>
            </a:prstGeom>
            <a:noFill/>
          </p:spPr>
          <p:txBody>
            <a:bodyPr wrap="square" rtlCol="0">
              <a:spAutoFit/>
            </a:bodyPr>
            <a:lstStyle/>
            <a:p>
              <a:pPr marL="285750" lvl="0" indent="-285750">
                <a:buClr>
                  <a:srgbClr val="6F4090"/>
                </a:buClr>
                <a:buFont typeface="Wingdings" panose="05000000000000000000" pitchFamily="2" charset="2"/>
                <a:buChar char="§"/>
                <a:defRPr/>
              </a:pPr>
              <a:r>
                <a:rPr lang="en-US" sz="1600" dirty="0">
                  <a:latin typeface="Arial" panose="020B0604020202020204" pitchFamily="34" charset="0"/>
                  <a:cs typeface="Arial" panose="020B0604020202020204" pitchFamily="34" charset="0"/>
                </a:rPr>
                <a:t>Start with clear problem definition and success metrics</a:t>
              </a:r>
            </a:p>
            <a:p>
              <a:pPr marL="285750" lvl="0" indent="-285750">
                <a:buClr>
                  <a:srgbClr val="6F4090"/>
                </a:buClr>
                <a:buFont typeface="Wingdings" panose="05000000000000000000" pitchFamily="2" charset="2"/>
                <a:buChar char="§"/>
                <a:defRPr/>
              </a:pPr>
              <a:endParaRPr lang="en-US" sz="500" dirty="0">
                <a:latin typeface="Arial" panose="020B0604020202020204" pitchFamily="34" charset="0"/>
                <a:cs typeface="Arial" panose="020B0604020202020204" pitchFamily="34" charset="0"/>
              </a:endParaRPr>
            </a:p>
            <a:p>
              <a:pPr marL="285750" lvl="0" indent="-285750">
                <a:buClr>
                  <a:srgbClr val="6F4090"/>
                </a:buClr>
                <a:buFont typeface="Wingdings" panose="05000000000000000000" pitchFamily="2" charset="2"/>
                <a:buChar char="§"/>
                <a:defRPr/>
              </a:pPr>
              <a:r>
                <a:rPr lang="en-US" sz="1600" dirty="0">
                  <a:latin typeface="Arial" panose="020B0604020202020204" pitchFamily="34" charset="0"/>
                  <a:cs typeface="Arial" panose="020B0604020202020204" pitchFamily="34" charset="0"/>
                </a:rPr>
                <a:t>Invest time in thorough requirements gathering</a:t>
              </a:r>
            </a:p>
            <a:p>
              <a:pPr marL="285750" lvl="0" indent="-285750">
                <a:buClr>
                  <a:srgbClr val="6F4090"/>
                </a:buClr>
                <a:buFont typeface="Wingdings" panose="05000000000000000000" pitchFamily="2" charset="2"/>
                <a:buChar char="§"/>
                <a:defRPr/>
              </a:pPr>
              <a:endParaRPr lang="en-US" sz="500" dirty="0">
                <a:latin typeface="Arial" panose="020B0604020202020204" pitchFamily="34" charset="0"/>
                <a:cs typeface="Arial" panose="020B0604020202020204" pitchFamily="34" charset="0"/>
              </a:endParaRPr>
            </a:p>
            <a:p>
              <a:pPr marL="285750" lvl="0" indent="-285750">
                <a:buClr>
                  <a:srgbClr val="6F4090"/>
                </a:buClr>
                <a:buFont typeface="Wingdings" panose="05000000000000000000" pitchFamily="2" charset="2"/>
                <a:buChar char="§"/>
                <a:defRPr/>
              </a:pPr>
              <a:r>
                <a:rPr lang="en-US" sz="1600" dirty="0">
                  <a:latin typeface="Arial" panose="020B0604020202020204" pitchFamily="34" charset="0"/>
                  <a:cs typeface="Arial" panose="020B0604020202020204" pitchFamily="34" charset="0"/>
                </a:rPr>
                <a:t>Plan for comprehensive change management</a:t>
              </a:r>
            </a:p>
            <a:p>
              <a:pPr marL="285750" lvl="0" indent="-285750">
                <a:buClr>
                  <a:schemeClr val="accent1"/>
                </a:buClr>
                <a:buFont typeface="Wingdings" panose="05000000000000000000" pitchFamily="2" charset="2"/>
                <a:buChar char="§"/>
                <a:defRPr/>
              </a:pPr>
              <a:endParaRPr lang="en-US" sz="1200" dirty="0"/>
            </a:p>
          </p:txBody>
        </p:sp>
      </p:grpSp>
    </p:spTree>
    <p:extLst>
      <p:ext uri="{BB962C8B-B14F-4D97-AF65-F5344CB8AC3E}">
        <p14:creationId xmlns:p14="http://schemas.microsoft.com/office/powerpoint/2010/main" val="27981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screenshot, text&#10;&#10;Description automatically generated">
            <a:extLst>
              <a:ext uri="{FF2B5EF4-FFF2-40B4-BE49-F238E27FC236}">
                <a16:creationId xmlns:a16="http://schemas.microsoft.com/office/drawing/2014/main" id="{2114CE05-EA9E-F198-5E0C-8D79476EF39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4490" t="32018" r="8961" b="2753"/>
          <a:stretch/>
        </p:blipFill>
        <p:spPr>
          <a:xfrm>
            <a:off x="-3047" y="0"/>
            <a:ext cx="12195047" cy="6893626"/>
          </a:xfrm>
          <a:prstGeom prst="rect">
            <a:avLst/>
          </a:prstGeom>
        </p:spPr>
      </p:pic>
      <p:grpSp>
        <p:nvGrpSpPr>
          <p:cNvPr id="18" name="Group 17">
            <a:extLst>
              <a:ext uri="{FF2B5EF4-FFF2-40B4-BE49-F238E27FC236}">
                <a16:creationId xmlns:a16="http://schemas.microsoft.com/office/drawing/2014/main" id="{349AB18F-33EE-CD8C-ED39-356E66107AFC}"/>
              </a:ext>
            </a:extLst>
          </p:cNvPr>
          <p:cNvGrpSpPr/>
          <p:nvPr/>
        </p:nvGrpSpPr>
        <p:grpSpPr>
          <a:xfrm>
            <a:off x="1522990" y="689463"/>
            <a:ext cx="3934878" cy="4171734"/>
            <a:chOff x="1542155" y="860990"/>
            <a:chExt cx="3934878" cy="4171734"/>
          </a:xfrm>
        </p:grpSpPr>
        <p:pic>
          <p:nvPicPr>
            <p:cNvPr id="14" name="Picture 13" descr="A close-up of a document&#10;&#10;Description automatically generated">
              <a:extLst>
                <a:ext uri="{FF2B5EF4-FFF2-40B4-BE49-F238E27FC236}">
                  <a16:creationId xmlns:a16="http://schemas.microsoft.com/office/drawing/2014/main" id="{C521460A-32B1-6763-F938-BF796575D5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10505">
              <a:off x="1542155" y="860990"/>
              <a:ext cx="2979528" cy="3856190"/>
            </a:xfrm>
            <a:prstGeom prst="rect">
              <a:avLst/>
            </a:prstGeom>
            <a:ln>
              <a:solidFill>
                <a:schemeClr val="bg2">
                  <a:lumMod val="75000"/>
                </a:schemeClr>
              </a:solidFill>
            </a:ln>
          </p:spPr>
        </p:pic>
        <p:pic>
          <p:nvPicPr>
            <p:cNvPr id="16" name="Picture 15" descr="A close-up of a document&#10;&#10;Description automatically generated">
              <a:extLst>
                <a:ext uri="{FF2B5EF4-FFF2-40B4-BE49-F238E27FC236}">
                  <a16:creationId xmlns:a16="http://schemas.microsoft.com/office/drawing/2014/main" id="{B15FB149-277E-0665-FDFB-0D3BE3F4B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10505">
              <a:off x="2047052" y="1002804"/>
              <a:ext cx="2979528" cy="3856190"/>
            </a:xfrm>
            <a:prstGeom prst="rect">
              <a:avLst/>
            </a:prstGeom>
            <a:ln>
              <a:solidFill>
                <a:schemeClr val="bg2">
                  <a:lumMod val="75000"/>
                </a:schemeClr>
              </a:solidFill>
            </a:ln>
          </p:spPr>
        </p:pic>
        <p:pic>
          <p:nvPicPr>
            <p:cNvPr id="17" name="Picture 16" descr="A close-up of a document&#10;&#10;Description automatically generated">
              <a:extLst>
                <a:ext uri="{FF2B5EF4-FFF2-40B4-BE49-F238E27FC236}">
                  <a16:creationId xmlns:a16="http://schemas.microsoft.com/office/drawing/2014/main" id="{63669B2A-F91E-C893-5CC7-AE603F20BF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10505">
              <a:off x="2497505" y="1176534"/>
              <a:ext cx="2979528" cy="3856190"/>
            </a:xfrm>
            <a:prstGeom prst="rect">
              <a:avLst/>
            </a:prstGeom>
            <a:ln>
              <a:solidFill>
                <a:schemeClr val="bg2">
                  <a:lumMod val="75000"/>
                </a:schemeClr>
              </a:solidFill>
            </a:ln>
          </p:spPr>
        </p:pic>
      </p:grpSp>
      <p:pic>
        <p:nvPicPr>
          <p:cNvPr id="9" name="Picture 8" descr="A picture containing text, handwriting, screenshot&#10;&#10;Description automatically generated">
            <a:extLst>
              <a:ext uri="{FF2B5EF4-FFF2-40B4-BE49-F238E27FC236}">
                <a16:creationId xmlns:a16="http://schemas.microsoft.com/office/drawing/2014/main" id="{F7C28310-A53C-535B-38DF-AAE3E80309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998" t="18165" r="22374" b="24416"/>
          <a:stretch/>
        </p:blipFill>
        <p:spPr>
          <a:xfrm>
            <a:off x="6508616" y="106099"/>
            <a:ext cx="4782215" cy="3989254"/>
          </a:xfrm>
          <a:prstGeom prst="rect">
            <a:avLst/>
          </a:prstGeom>
        </p:spPr>
      </p:pic>
      <p:pic>
        <p:nvPicPr>
          <p:cNvPr id="21" name="Picture 20" descr="A blue arrow pointing up&#10;&#10;Description automatically generated">
            <a:extLst>
              <a:ext uri="{FF2B5EF4-FFF2-40B4-BE49-F238E27FC236}">
                <a16:creationId xmlns:a16="http://schemas.microsoft.com/office/drawing/2014/main" id="{BC4EA186-DDF1-8D46-CE02-FE7AB965E9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405" t="37174" r="24508" b="33551"/>
          <a:stretch/>
        </p:blipFill>
        <p:spPr>
          <a:xfrm flipV="1">
            <a:off x="4291973" y="712734"/>
            <a:ext cx="4172596" cy="1459243"/>
          </a:xfrm>
          <a:prstGeom prst="rect">
            <a:avLst/>
          </a:prstGeom>
        </p:spPr>
      </p:pic>
      <p:pic>
        <p:nvPicPr>
          <p:cNvPr id="5" name="Picture 4" descr="A blue and purple gradient&#10;&#10;Description automatically generated with medium confidence">
            <a:extLst>
              <a:ext uri="{FF2B5EF4-FFF2-40B4-BE49-F238E27FC236}">
                <a16:creationId xmlns:a16="http://schemas.microsoft.com/office/drawing/2014/main" id="{F36AADF2-2397-FD33-9FFA-0B80D36060E4}"/>
              </a:ext>
            </a:extLst>
          </p:cNvPr>
          <p:cNvPicPr>
            <a:picLocks noChangeAspect="1"/>
          </p:cNvPicPr>
          <p:nvPr/>
        </p:nvPicPr>
        <p:blipFill rotWithShape="1">
          <a:blip r:embed="rId7">
            <a:extLst>
              <a:ext uri="{28A0092B-C50C-407E-A947-70E740481C1C}">
                <a14:useLocalDpi xmlns:a14="http://schemas.microsoft.com/office/drawing/2010/main" val="0"/>
              </a:ext>
            </a:extLst>
          </a:blip>
          <a:srcRect t="20617" b="23133"/>
          <a:stretch/>
        </p:blipFill>
        <p:spPr>
          <a:xfrm>
            <a:off x="-3047" y="3619417"/>
            <a:ext cx="12191999" cy="3238583"/>
          </a:xfrm>
          <a:prstGeom prst="rect">
            <a:avLst/>
          </a:prstGeom>
        </p:spPr>
      </p:pic>
      <p:sp>
        <p:nvSpPr>
          <p:cNvPr id="2" name="Title 1">
            <a:extLst>
              <a:ext uri="{FF2B5EF4-FFF2-40B4-BE49-F238E27FC236}">
                <a16:creationId xmlns:a16="http://schemas.microsoft.com/office/drawing/2014/main" id="{54FF48F2-2F1D-BFCB-F4B9-FD3DBF897BC0}"/>
              </a:ext>
            </a:extLst>
          </p:cNvPr>
          <p:cNvSpPr>
            <a:spLocks noGrp="1"/>
          </p:cNvSpPr>
          <p:nvPr>
            <p:ph type="ctrTitle"/>
          </p:nvPr>
        </p:nvSpPr>
        <p:spPr>
          <a:xfrm>
            <a:off x="574306" y="4181238"/>
            <a:ext cx="11271184" cy="1477339"/>
          </a:xfrm>
          <a:effectLst>
            <a:outerShdw blurRad="50800" dist="38100" dir="2700000" algn="tl" rotWithShape="0">
              <a:prstClr val="black">
                <a:alpha val="40000"/>
              </a:prstClr>
            </a:outerShdw>
          </a:effectLst>
        </p:spPr>
        <p:txBody>
          <a:bodyPr>
            <a:normAutofit/>
          </a:bodyPr>
          <a:lstStyle/>
          <a:p>
            <a:pPr algn="ctr"/>
            <a:r>
              <a:rPr lang="en-US" sz="4000" dirty="0">
                <a:solidFill>
                  <a:srgbClr val="FFFFFF"/>
                </a:solidFill>
                <a:latin typeface="Arial" panose="020B0604020202020204" pitchFamily="34" charset="0"/>
                <a:cs typeface="Arial" panose="020B0604020202020204" pitchFamily="34" charset="0"/>
              </a:rPr>
              <a:t>Provation iPro AIMS</a:t>
            </a:r>
            <a:br>
              <a:rPr lang="en-US" sz="4000" dirty="0">
                <a:solidFill>
                  <a:srgbClr val="FFFFFF"/>
                </a:solidFill>
                <a:latin typeface="Arial" panose="020B0604020202020204" pitchFamily="34" charset="0"/>
                <a:cs typeface="Arial" panose="020B0604020202020204" pitchFamily="34" charset="0"/>
              </a:rPr>
            </a:br>
            <a:br>
              <a:rPr lang="en-US" sz="2200" dirty="0">
                <a:solidFill>
                  <a:srgbClr val="FFFFFF"/>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https://www.provationmedical.com/ipro-anesthesia/</a:t>
            </a:r>
            <a:r>
              <a:rPr lang="en-US" sz="24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56A9DF4-223E-03B7-91A0-F531D911AA3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631649" y="6220398"/>
            <a:ext cx="2029176" cy="488272"/>
          </a:xfrm>
          <a:prstGeom prst="rect">
            <a:avLst/>
          </a:prstGeom>
        </p:spPr>
      </p:pic>
    </p:spTree>
    <p:extLst>
      <p:ext uri="{BB962C8B-B14F-4D97-AF65-F5344CB8AC3E}">
        <p14:creationId xmlns:p14="http://schemas.microsoft.com/office/powerpoint/2010/main" val="1011273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5FDB87-1B91-9CC3-5E52-9542416447CF}"/>
              </a:ext>
            </a:extLst>
          </p:cNvPr>
          <p:cNvSpPr>
            <a:spLocks noGrp="1"/>
          </p:cNvSpPr>
          <p:nvPr>
            <p:ph idx="1"/>
          </p:nvPr>
        </p:nvSpPr>
        <p:spPr>
          <a:xfrm>
            <a:off x="540588" y="1092200"/>
            <a:ext cx="11102196" cy="5130800"/>
          </a:xfrm>
        </p:spPr>
        <p:txBody>
          <a:bodyPr>
            <a:normAutofit fontScale="47500" lnSpcReduction="20000"/>
          </a:bodyPr>
          <a:lstStyle/>
          <a:p>
            <a:pPr marL="571500" indent="-571500">
              <a:buFont typeface="+mj-lt"/>
              <a:buAutoNum type="romanUcPeriod"/>
            </a:pPr>
            <a:r>
              <a:rPr lang="en-US" dirty="0">
                <a:latin typeface="Arial" panose="020B0604020202020204" pitchFamily="34" charset="0"/>
                <a:cs typeface="Arial" panose="020B0604020202020204" pitchFamily="34" charset="0"/>
              </a:rPr>
              <a:t>Introduction</a:t>
            </a:r>
          </a:p>
          <a:p>
            <a:pPr marL="1028700" lvl="1" indent="-571500">
              <a:buFont typeface="+mj-lt"/>
              <a:buAutoNum type="alphaLcPeriod"/>
            </a:pPr>
            <a:r>
              <a:rPr lang="en-US" dirty="0">
                <a:latin typeface="Arial" panose="020B0604020202020204" pitchFamily="34" charset="0"/>
                <a:cs typeface="Arial" panose="020B0604020202020204" pitchFamily="34" charset="0"/>
              </a:rPr>
              <a:t>Current state overview</a:t>
            </a:r>
          </a:p>
          <a:p>
            <a:pPr marL="1028700" lvl="1" indent="-571500">
              <a:buFont typeface="+mj-lt"/>
              <a:buAutoNum type="alphaLcPeriod"/>
            </a:pPr>
            <a:r>
              <a:rPr lang="en-US" dirty="0">
                <a:latin typeface="Arial" panose="020B0604020202020204" pitchFamily="34" charset="0"/>
                <a:cs typeface="Arial" panose="020B0604020202020204" pitchFamily="34" charset="0"/>
              </a:rPr>
              <a:t>Presentation objectives </a:t>
            </a:r>
          </a:p>
          <a:p>
            <a:pPr marL="571500" indent="-571500">
              <a:buFont typeface="+mj-lt"/>
              <a:buAutoNum type="romanUcPeriod"/>
            </a:pPr>
            <a:r>
              <a:rPr lang="en-US" dirty="0">
                <a:latin typeface="Arial" panose="020B0604020202020204" pitchFamily="34" charset="0"/>
                <a:cs typeface="Arial" panose="020B0604020202020204" pitchFamily="34" charset="0"/>
              </a:rPr>
              <a:t>The Case for Change: What Prompted an AIMS Evaluation</a:t>
            </a:r>
          </a:p>
          <a:p>
            <a:pPr marL="1028700" lvl="1" indent="-571500">
              <a:buFont typeface="+mj-lt"/>
              <a:buAutoNum type="alphaLcPeriod"/>
            </a:pPr>
            <a:r>
              <a:rPr lang="en-US" dirty="0">
                <a:latin typeface="Arial" panose="020B0604020202020204" pitchFamily="34" charset="0"/>
                <a:cs typeface="Arial" panose="020B0604020202020204" pitchFamily="34" charset="0"/>
              </a:rPr>
              <a:t>Technology limitations</a:t>
            </a:r>
          </a:p>
          <a:p>
            <a:pPr marL="1028700" lvl="1" indent="-571500">
              <a:buFont typeface="+mj-lt"/>
              <a:buAutoNum type="alphaLcPeriod"/>
            </a:pPr>
            <a:r>
              <a:rPr lang="en-US" dirty="0">
                <a:latin typeface="Arial" panose="020B0604020202020204" pitchFamily="34" charset="0"/>
                <a:cs typeface="Arial" panose="020B0604020202020204" pitchFamily="34" charset="0"/>
              </a:rPr>
              <a:t>Paper documentation challenges and manual process inefficiencies</a:t>
            </a:r>
          </a:p>
          <a:p>
            <a:pPr marL="1028700" lvl="1" indent="-571500">
              <a:buFont typeface="+mj-lt"/>
              <a:buAutoNum type="alphaLcPeriod"/>
            </a:pPr>
            <a:r>
              <a:rPr lang="en-US" dirty="0">
                <a:latin typeface="Arial" panose="020B0604020202020204" pitchFamily="34" charset="0"/>
                <a:cs typeface="Arial" panose="020B0604020202020204" pitchFamily="34" charset="0"/>
              </a:rPr>
              <a:t>Analytics and quality improvement gaps  </a:t>
            </a:r>
          </a:p>
          <a:p>
            <a:pPr marL="571500" indent="-571500">
              <a:buFont typeface="+mj-lt"/>
              <a:buAutoNum type="romanUcPeriod"/>
            </a:pPr>
            <a:r>
              <a:rPr lang="en-US" dirty="0">
                <a:latin typeface="Arial" panose="020B0604020202020204" pitchFamily="34" charset="0"/>
                <a:cs typeface="Arial" panose="020B0604020202020204" pitchFamily="34" charset="0"/>
              </a:rPr>
              <a:t>Defining Success: User Requirements for an AIMS Solution </a:t>
            </a:r>
          </a:p>
          <a:p>
            <a:pPr marL="1028700" lvl="1" indent="-571500">
              <a:buFont typeface="+mj-lt"/>
              <a:buAutoNum type="alphaLcPeriod"/>
            </a:pPr>
            <a:r>
              <a:rPr lang="en-US" dirty="0">
                <a:latin typeface="Arial" panose="020B0604020202020204" pitchFamily="34" charset="0"/>
                <a:cs typeface="Arial" panose="020B0604020202020204" pitchFamily="34" charset="0"/>
              </a:rPr>
              <a:t>Clinical workflow requirements</a:t>
            </a:r>
          </a:p>
          <a:p>
            <a:pPr marL="1028700" lvl="1" indent="-571500">
              <a:buFont typeface="+mj-lt"/>
              <a:buAutoNum type="alphaLcPeriod"/>
            </a:pPr>
            <a:r>
              <a:rPr lang="en-US" dirty="0">
                <a:latin typeface="Arial" panose="020B0604020202020204" pitchFamily="34" charset="0"/>
                <a:cs typeface="Arial" panose="020B0604020202020204" pitchFamily="34" charset="0"/>
              </a:rPr>
              <a:t>Data integration and accessibility</a:t>
            </a:r>
          </a:p>
          <a:p>
            <a:pPr marL="1028700" lvl="1" indent="-571500">
              <a:buFont typeface="+mj-lt"/>
              <a:buAutoNum type="alphaLcPeriod"/>
            </a:pPr>
            <a:r>
              <a:rPr lang="en-US" dirty="0">
                <a:latin typeface="Arial" panose="020B0604020202020204" pitchFamily="34" charset="0"/>
                <a:cs typeface="Arial" panose="020B0604020202020204" pitchFamily="34" charset="0"/>
              </a:rPr>
              <a:t>Analytics and reporting capabilities </a:t>
            </a:r>
          </a:p>
          <a:p>
            <a:pPr marL="1028700" lvl="1" indent="-571500">
              <a:buFont typeface="+mj-lt"/>
              <a:buAutoNum type="alphaLcPeriod"/>
            </a:pPr>
            <a:r>
              <a:rPr lang="en-US" dirty="0">
                <a:latin typeface="Arial" panose="020B0604020202020204" pitchFamily="34" charset="0"/>
                <a:cs typeface="Arial" panose="020B0604020202020204" pitchFamily="34" charset="0"/>
              </a:rPr>
              <a:t>Care team visibility and communication </a:t>
            </a:r>
          </a:p>
          <a:p>
            <a:pPr marL="571500" indent="-571500">
              <a:buFont typeface="+mj-lt"/>
              <a:buAutoNum type="romanUcPeriod"/>
            </a:pPr>
            <a:r>
              <a:rPr lang="en-US" dirty="0">
                <a:latin typeface="Arial" panose="020B0604020202020204" pitchFamily="34" charset="0"/>
                <a:cs typeface="Arial" panose="020B0604020202020204" pitchFamily="34" charset="0"/>
              </a:rPr>
              <a:t>Building the Business Case </a:t>
            </a:r>
          </a:p>
          <a:p>
            <a:pPr marL="1028700" lvl="1" indent="-571500">
              <a:buFont typeface="+mj-lt"/>
              <a:buAutoNum type="alphaLcPeriod"/>
            </a:pPr>
            <a:r>
              <a:rPr lang="en-US" dirty="0">
                <a:latin typeface="Arial" panose="020B0604020202020204" pitchFamily="34" charset="0"/>
                <a:cs typeface="Arial" panose="020B0604020202020204" pitchFamily="34" charset="0"/>
              </a:rPr>
              <a:t>Stakeholder engagement strategy</a:t>
            </a:r>
          </a:p>
          <a:p>
            <a:pPr marL="1028700" lvl="1" indent="-571500">
              <a:buFont typeface="+mj-lt"/>
              <a:buAutoNum type="alphaLcPeriod"/>
            </a:pPr>
            <a:r>
              <a:rPr lang="en-US" dirty="0">
                <a:latin typeface="Arial" panose="020B0604020202020204" pitchFamily="34" charset="0"/>
                <a:cs typeface="Arial" panose="020B0604020202020204" pitchFamily="34" charset="0"/>
              </a:rPr>
              <a:t>Value proposition development</a:t>
            </a:r>
          </a:p>
          <a:p>
            <a:pPr marL="1028700" lvl="1" indent="-571500">
              <a:buFont typeface="+mj-lt"/>
              <a:buAutoNum type="alphaLcPeriod"/>
            </a:pPr>
            <a:r>
              <a:rPr lang="en-US" dirty="0">
                <a:latin typeface="Arial" panose="020B0604020202020204" pitchFamily="34" charset="0"/>
                <a:cs typeface="Arial" panose="020B0604020202020204" pitchFamily="34" charset="0"/>
              </a:rPr>
              <a:t>Risk assessment and mitigation </a:t>
            </a:r>
          </a:p>
          <a:p>
            <a:pPr marL="571500" indent="-571500">
              <a:buFont typeface="+mj-lt"/>
              <a:buAutoNum type="romanUcPeriod"/>
            </a:pPr>
            <a:r>
              <a:rPr lang="en-US" dirty="0">
                <a:latin typeface="Arial" panose="020B0604020202020204" pitchFamily="34" charset="0"/>
                <a:cs typeface="Arial" panose="020B0604020202020204" pitchFamily="34" charset="0"/>
              </a:rPr>
              <a:t>The Evaluation &amp; Selection Journey </a:t>
            </a:r>
          </a:p>
          <a:p>
            <a:pPr marL="1028700" lvl="1" indent="-571500">
              <a:buFont typeface="+mj-lt"/>
              <a:buAutoNum type="alphaLcPeriod"/>
            </a:pPr>
            <a:r>
              <a:rPr lang="en-US" dirty="0">
                <a:latin typeface="Arial" panose="020B0604020202020204" pitchFamily="34" charset="0"/>
                <a:cs typeface="Arial" panose="020B0604020202020204" pitchFamily="34" charset="0"/>
              </a:rPr>
              <a:t>Formal evaluation process</a:t>
            </a:r>
          </a:p>
          <a:p>
            <a:pPr marL="1028700" lvl="1" indent="-571500">
              <a:buFont typeface="+mj-lt"/>
              <a:buAutoNum type="alphaLcPeriod"/>
            </a:pPr>
            <a:r>
              <a:rPr lang="en-US" dirty="0">
                <a:latin typeface="Arial" panose="020B0604020202020204" pitchFamily="34" charset="0"/>
                <a:cs typeface="Arial" panose="020B0604020202020204" pitchFamily="34" charset="0"/>
              </a:rPr>
              <a:t>Decision making process and critical success factors</a:t>
            </a:r>
          </a:p>
          <a:p>
            <a:pPr marL="571500" indent="-571500">
              <a:buFont typeface="+mj-lt"/>
              <a:buAutoNum type="romanUcPeriod"/>
            </a:pPr>
            <a:r>
              <a:rPr lang="en-US" dirty="0">
                <a:latin typeface="Arial" panose="020B0604020202020204" pitchFamily="34" charset="0"/>
                <a:cs typeface="Arial" panose="020B0604020202020204" pitchFamily="34" charset="0"/>
              </a:rPr>
              <a:t>Next Steps &amp; Lessons Learned </a:t>
            </a:r>
          </a:p>
          <a:p>
            <a:pPr marL="1028700" lvl="1" indent="-571500">
              <a:buFont typeface="+mj-lt"/>
              <a:buAutoNum type="alphaLcPeriod"/>
            </a:pPr>
            <a:r>
              <a:rPr lang="en-US" dirty="0">
                <a:latin typeface="Arial" panose="020B0604020202020204" pitchFamily="34" charset="0"/>
                <a:cs typeface="Arial" panose="020B0604020202020204" pitchFamily="34" charset="0"/>
              </a:rPr>
              <a:t>Where is the organization in the process</a:t>
            </a:r>
          </a:p>
          <a:p>
            <a:pPr marL="1028700" lvl="1" indent="-571500">
              <a:buFont typeface="+mj-lt"/>
              <a:buAutoNum type="alphaLcPeriod"/>
            </a:pPr>
            <a:r>
              <a:rPr lang="en-US" dirty="0">
                <a:latin typeface="Arial" panose="020B0604020202020204" pitchFamily="34" charset="0"/>
                <a:cs typeface="Arial" panose="020B0604020202020204" pitchFamily="34" charset="0"/>
              </a:rPr>
              <a:t>Common pitfalls to avoid</a:t>
            </a:r>
          </a:p>
          <a:p>
            <a:pPr marL="1028700" lvl="1" indent="-571500">
              <a:buFont typeface="+mj-lt"/>
              <a:buAutoNum type="alphaLcPeriod"/>
            </a:pPr>
            <a:r>
              <a:rPr lang="en-US" dirty="0">
                <a:latin typeface="Arial" panose="020B0604020202020204" pitchFamily="34" charset="0"/>
                <a:cs typeface="Arial" panose="020B0604020202020204" pitchFamily="34" charset="0"/>
              </a:rPr>
              <a:t>Recommendations for other organizations </a:t>
            </a:r>
          </a:p>
          <a:p>
            <a:pPr marL="571500" indent="-571500">
              <a:buFont typeface="+mj-lt"/>
              <a:buAutoNum type="romanUcPeriod"/>
            </a:pPr>
            <a:r>
              <a:rPr lang="en-US" dirty="0">
                <a:latin typeface="Arial" panose="020B0604020202020204" pitchFamily="34" charset="0"/>
                <a:cs typeface="Arial" panose="020B0604020202020204" pitchFamily="34" charset="0"/>
              </a:rPr>
              <a:t>Q &amp; A</a:t>
            </a:r>
          </a:p>
        </p:txBody>
      </p:sp>
      <p:sp>
        <p:nvSpPr>
          <p:cNvPr id="3" name="Title 2">
            <a:extLst>
              <a:ext uri="{FF2B5EF4-FFF2-40B4-BE49-F238E27FC236}">
                <a16:creationId xmlns:a16="http://schemas.microsoft.com/office/drawing/2014/main" id="{5EE088B6-09A4-FC5E-4C99-466D72E19610}"/>
              </a:ext>
            </a:extLst>
          </p:cNvPr>
          <p:cNvSpPr>
            <a:spLocks noGrp="1"/>
          </p:cNvSpPr>
          <p:nvPr>
            <p:ph type="title"/>
          </p:nvPr>
        </p:nvSpPr>
        <p:spPr>
          <a:xfrm>
            <a:off x="540588" y="106333"/>
            <a:ext cx="11102195" cy="985867"/>
          </a:xfrm>
        </p:spPr>
        <p:txBody>
          <a:bodyPr>
            <a:normAutofit/>
          </a:bodyPr>
          <a:lstStyle/>
          <a:p>
            <a:r>
              <a:rPr lang="en-US" sz="4000" dirty="0">
                <a:latin typeface="Arial" panose="020B0604020202020204" pitchFamily="34" charset="0"/>
                <a:cs typeface="Arial" panose="020B0604020202020204" pitchFamily="34" charset="0"/>
              </a:rPr>
              <a:t>Presentation Outline</a:t>
            </a:r>
          </a:p>
        </p:txBody>
      </p:sp>
    </p:spTree>
    <p:extLst>
      <p:ext uri="{BB962C8B-B14F-4D97-AF65-F5344CB8AC3E}">
        <p14:creationId xmlns:p14="http://schemas.microsoft.com/office/powerpoint/2010/main" val="2697061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7DEE-C82E-D337-F420-A1F39F47997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4A5DD4D-09E9-FC76-322D-6D64463DC709}"/>
              </a:ext>
            </a:extLst>
          </p:cNvPr>
          <p:cNvSpPr>
            <a:spLocks noGrp="1"/>
          </p:cNvSpPr>
          <p:nvPr>
            <p:ph type="subTitle" idx="1"/>
          </p:nvPr>
        </p:nvSpPr>
        <p:spPr/>
        <p:txBody>
          <a:bodyPr/>
          <a:lstStyle/>
          <a:p>
            <a:r>
              <a:rPr lang="en-US" dirty="0"/>
              <a:t>Introduction</a:t>
            </a:r>
          </a:p>
          <a:p>
            <a:r>
              <a:rPr lang="en-US" dirty="0"/>
              <a:t>The Case for Change: Why Do We Need an AIMS</a:t>
            </a:r>
          </a:p>
          <a:p>
            <a:r>
              <a:rPr lang="en-US" dirty="0"/>
              <a:t>Defining Success: User Requirements</a:t>
            </a:r>
          </a:p>
          <a:p>
            <a:r>
              <a:rPr lang="en-US" dirty="0"/>
              <a:t>Next Steps &amp; Lessons Learned </a:t>
            </a:r>
          </a:p>
        </p:txBody>
      </p:sp>
    </p:spTree>
    <p:extLst>
      <p:ext uri="{BB962C8B-B14F-4D97-AF65-F5344CB8AC3E}">
        <p14:creationId xmlns:p14="http://schemas.microsoft.com/office/powerpoint/2010/main" val="3995931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C99C4-9044-10D5-50A3-B84A4EDECB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62CCD3-DD46-A754-9F60-4B1228664DF5}"/>
              </a:ext>
            </a:extLst>
          </p:cNvPr>
          <p:cNvSpPr>
            <a:spLocks noGrp="1"/>
          </p:cNvSpPr>
          <p:nvPr>
            <p:ph type="title"/>
          </p:nvPr>
        </p:nvSpPr>
        <p:spPr>
          <a:xfrm>
            <a:off x="540588" y="106333"/>
            <a:ext cx="11102195" cy="985867"/>
          </a:xfrm>
        </p:spPr>
        <p:txBody>
          <a:bodyPr>
            <a:normAutofit/>
          </a:bodyPr>
          <a:lstStyle/>
          <a:p>
            <a:r>
              <a:rPr lang="en-US" sz="4000" dirty="0">
                <a:latin typeface="Arial" panose="020B0604020202020204" pitchFamily="34" charset="0"/>
                <a:cs typeface="Arial" panose="020B0604020202020204" pitchFamily="34" charset="0"/>
              </a:rPr>
              <a:t>Introduction</a:t>
            </a:r>
          </a:p>
        </p:txBody>
      </p:sp>
      <p:pic>
        <p:nvPicPr>
          <p:cNvPr id="4" name="Picture 3">
            <a:extLst>
              <a:ext uri="{FF2B5EF4-FFF2-40B4-BE49-F238E27FC236}">
                <a16:creationId xmlns:a16="http://schemas.microsoft.com/office/drawing/2014/main" id="{02A91A68-9FBE-A1A6-B953-971C4A7DFCD6}"/>
              </a:ext>
            </a:extLst>
          </p:cNvPr>
          <p:cNvPicPr>
            <a:picLocks noChangeAspect="1"/>
          </p:cNvPicPr>
          <p:nvPr/>
        </p:nvPicPr>
        <p:blipFill>
          <a:blip r:embed="rId3"/>
          <a:stretch>
            <a:fillRect/>
          </a:stretch>
        </p:blipFill>
        <p:spPr>
          <a:xfrm>
            <a:off x="7460803" y="217694"/>
            <a:ext cx="3556278" cy="3506307"/>
          </a:xfrm>
          <a:prstGeom prst="rect">
            <a:avLst/>
          </a:prstGeom>
        </p:spPr>
      </p:pic>
      <p:grpSp>
        <p:nvGrpSpPr>
          <p:cNvPr id="5" name="Group 4">
            <a:extLst>
              <a:ext uri="{FF2B5EF4-FFF2-40B4-BE49-F238E27FC236}">
                <a16:creationId xmlns:a16="http://schemas.microsoft.com/office/drawing/2014/main" id="{4BD2373E-9892-9DEC-9FF6-7A4DC9FE13C2}"/>
              </a:ext>
            </a:extLst>
          </p:cNvPr>
          <p:cNvGrpSpPr/>
          <p:nvPr/>
        </p:nvGrpSpPr>
        <p:grpSpPr>
          <a:xfrm>
            <a:off x="387811" y="1143677"/>
            <a:ext cx="6585046" cy="2766440"/>
            <a:chOff x="493414" y="2033257"/>
            <a:chExt cx="6585046" cy="2766440"/>
          </a:xfrm>
        </p:grpSpPr>
        <p:sp>
          <p:nvSpPr>
            <p:cNvPr id="6" name="TextBox 5">
              <a:extLst>
                <a:ext uri="{FF2B5EF4-FFF2-40B4-BE49-F238E27FC236}">
                  <a16:creationId xmlns:a16="http://schemas.microsoft.com/office/drawing/2014/main" id="{2482D88C-D30E-97E5-91FF-E9214520B83F}"/>
                </a:ext>
              </a:extLst>
            </p:cNvPr>
            <p:cNvSpPr txBox="1"/>
            <p:nvPr/>
          </p:nvSpPr>
          <p:spPr>
            <a:xfrm>
              <a:off x="1551116" y="3106926"/>
              <a:ext cx="5375150" cy="1692771"/>
            </a:xfrm>
            <a:prstGeom prst="rect">
              <a:avLst/>
            </a:prstGeom>
            <a:noFill/>
          </p:spPr>
          <p:txBody>
            <a:bodyPr wrap="square" rtlCol="0">
              <a:spAutoFit/>
            </a:bodyPr>
            <a:lstStyle/>
            <a:p>
              <a:pPr marL="285750" indent="-28575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The Rotherham NHS Foundation Trust (TRFT)</a:t>
              </a:r>
            </a:p>
            <a:p>
              <a:pPr marL="285750" indent="-285750">
                <a:buClr>
                  <a:schemeClr val="accent5"/>
                </a:buClr>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85750" indent="-28575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MEDITECH 6.x since 2012</a:t>
              </a:r>
            </a:p>
            <a:p>
              <a:pPr marL="285750" indent="-285750">
                <a:buClr>
                  <a:schemeClr val="accent5"/>
                </a:buClr>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85750" indent="-28575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Pre-op Assessment on Meditech Document</a:t>
              </a:r>
            </a:p>
            <a:p>
              <a:pPr marL="285750" indent="-285750">
                <a:buClr>
                  <a:schemeClr val="accent5"/>
                </a:buClr>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85750" indent="-28575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Wards and PACU fully live with assessments/documents EPMA</a:t>
              </a:r>
            </a:p>
          </p:txBody>
        </p:sp>
        <p:grpSp>
          <p:nvGrpSpPr>
            <p:cNvPr id="7" name="Group 6">
              <a:extLst>
                <a:ext uri="{FF2B5EF4-FFF2-40B4-BE49-F238E27FC236}">
                  <a16:creationId xmlns:a16="http://schemas.microsoft.com/office/drawing/2014/main" id="{2E9E9A7D-7C24-5242-EAE7-38C4755D2AF8}"/>
                </a:ext>
              </a:extLst>
            </p:cNvPr>
            <p:cNvGrpSpPr/>
            <p:nvPr/>
          </p:nvGrpSpPr>
          <p:grpSpPr>
            <a:xfrm>
              <a:off x="493414" y="2033257"/>
              <a:ext cx="6585046" cy="1201003"/>
              <a:chOff x="1150900" y="2006220"/>
              <a:chExt cx="6585046" cy="1201003"/>
            </a:xfrm>
          </p:grpSpPr>
          <p:sp>
            <p:nvSpPr>
              <p:cNvPr id="8" name="Rectangle 7">
                <a:extLst>
                  <a:ext uri="{FF2B5EF4-FFF2-40B4-BE49-F238E27FC236}">
                    <a16:creationId xmlns:a16="http://schemas.microsoft.com/office/drawing/2014/main" id="{17184161-EBF1-B4CD-DCB8-C71C2C6CE8E3}"/>
                  </a:ext>
                </a:extLst>
              </p:cNvPr>
              <p:cNvSpPr/>
              <p:nvPr/>
            </p:nvSpPr>
            <p:spPr>
              <a:xfrm>
                <a:off x="2017534" y="2251768"/>
                <a:ext cx="5718412" cy="709389"/>
              </a:xfrm>
              <a:prstGeom prst="rect">
                <a:avLst/>
              </a:prstGeom>
              <a:solidFill>
                <a:srgbClr val="89357E"/>
              </a:solidFill>
              <a:ln>
                <a:solidFill>
                  <a:srgbClr val="8935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     </a:t>
                </a:r>
                <a:r>
                  <a:rPr lang="en-US" b="1" dirty="0">
                    <a:solidFill>
                      <a:schemeClr val="bg2"/>
                    </a:solidFill>
                    <a:latin typeface="Arial" panose="020B0604020202020204" pitchFamily="34" charset="0"/>
                    <a:cs typeface="Arial" panose="020B0604020202020204" pitchFamily="34" charset="0"/>
                  </a:rPr>
                  <a:t>Current State</a:t>
                </a:r>
                <a:endParaRPr lang="en-US" b="1" i="1" dirty="0">
                  <a:solidFill>
                    <a:schemeClr val="bg2"/>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EDDDFD1-895C-9D2F-072E-D17EBE7C76B3}"/>
                  </a:ext>
                </a:extLst>
              </p:cNvPr>
              <p:cNvGrpSpPr/>
              <p:nvPr/>
            </p:nvGrpSpPr>
            <p:grpSpPr>
              <a:xfrm>
                <a:off x="1150900" y="2006220"/>
                <a:ext cx="1201003" cy="1201003"/>
                <a:chOff x="1150900" y="2006220"/>
                <a:chExt cx="1201003" cy="1201003"/>
              </a:xfrm>
            </p:grpSpPr>
            <p:sp>
              <p:nvSpPr>
                <p:cNvPr id="10" name="Oval 9">
                  <a:extLst>
                    <a:ext uri="{FF2B5EF4-FFF2-40B4-BE49-F238E27FC236}">
                      <a16:creationId xmlns:a16="http://schemas.microsoft.com/office/drawing/2014/main" id="{8B7DAD94-9C11-9920-3FE2-5A771871685A}"/>
                    </a:ext>
                  </a:extLst>
                </p:cNvPr>
                <p:cNvSpPr/>
                <p:nvPr/>
              </p:nvSpPr>
              <p:spPr>
                <a:xfrm>
                  <a:off x="1150900" y="2006220"/>
                  <a:ext cx="1201003" cy="1201003"/>
                </a:xfrm>
                <a:prstGeom prst="ellipse">
                  <a:avLst/>
                </a:prstGeom>
                <a:solidFill>
                  <a:srgbClr val="89357E"/>
                </a:solidFill>
                <a:ln>
                  <a:solidFill>
                    <a:srgbClr val="8935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Document with solid fill">
                  <a:extLst>
                    <a:ext uri="{FF2B5EF4-FFF2-40B4-BE49-F238E27FC236}">
                      <a16:creationId xmlns:a16="http://schemas.microsoft.com/office/drawing/2014/main" id="{733ED12F-E514-88D8-600A-070E635E25D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94202" y="2149522"/>
                  <a:ext cx="914400" cy="914400"/>
                </a:xfrm>
                <a:prstGeom prst="rect">
                  <a:avLst/>
                </a:prstGeom>
              </p:spPr>
            </p:pic>
          </p:grpSp>
        </p:grpSp>
      </p:grpSp>
      <p:grpSp>
        <p:nvGrpSpPr>
          <p:cNvPr id="12" name="Group 11">
            <a:extLst>
              <a:ext uri="{FF2B5EF4-FFF2-40B4-BE49-F238E27FC236}">
                <a16:creationId xmlns:a16="http://schemas.microsoft.com/office/drawing/2014/main" id="{8B3EED4C-6E63-8A9F-E0A7-F96C74F705A4}"/>
              </a:ext>
            </a:extLst>
          </p:cNvPr>
          <p:cNvGrpSpPr/>
          <p:nvPr/>
        </p:nvGrpSpPr>
        <p:grpSpPr>
          <a:xfrm>
            <a:off x="5341260" y="3601098"/>
            <a:ext cx="6605736" cy="2688916"/>
            <a:chOff x="5263665" y="4085044"/>
            <a:chExt cx="6605736" cy="2688916"/>
          </a:xfrm>
        </p:grpSpPr>
        <p:grpSp>
          <p:nvGrpSpPr>
            <p:cNvPr id="13" name="Group 12">
              <a:extLst>
                <a:ext uri="{FF2B5EF4-FFF2-40B4-BE49-F238E27FC236}">
                  <a16:creationId xmlns:a16="http://schemas.microsoft.com/office/drawing/2014/main" id="{35E398F0-1546-8676-C6DE-1C62CCE98FFB}"/>
                </a:ext>
              </a:extLst>
            </p:cNvPr>
            <p:cNvGrpSpPr/>
            <p:nvPr/>
          </p:nvGrpSpPr>
          <p:grpSpPr>
            <a:xfrm>
              <a:off x="5263665" y="4085044"/>
              <a:ext cx="6605736" cy="1201003"/>
              <a:chOff x="5304608" y="4369483"/>
              <a:chExt cx="6605736" cy="1201003"/>
            </a:xfrm>
          </p:grpSpPr>
          <p:sp>
            <p:nvSpPr>
              <p:cNvPr id="15" name="Rectangle 14">
                <a:extLst>
                  <a:ext uri="{FF2B5EF4-FFF2-40B4-BE49-F238E27FC236}">
                    <a16:creationId xmlns:a16="http://schemas.microsoft.com/office/drawing/2014/main" id="{54061DC1-E83B-167E-3ACB-20806E0051A2}"/>
                  </a:ext>
                </a:extLst>
              </p:cNvPr>
              <p:cNvSpPr/>
              <p:nvPr/>
            </p:nvSpPr>
            <p:spPr>
              <a:xfrm>
                <a:off x="6191932" y="4615289"/>
                <a:ext cx="5718412" cy="709389"/>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     </a:t>
                </a:r>
                <a:r>
                  <a:rPr lang="en-US" b="1" dirty="0">
                    <a:solidFill>
                      <a:schemeClr val="bg2"/>
                    </a:solidFill>
                    <a:latin typeface="Arial" panose="020B0604020202020204" pitchFamily="34" charset="0"/>
                    <a:cs typeface="Arial" panose="020B0604020202020204" pitchFamily="34" charset="0"/>
                  </a:rPr>
                  <a:t>Presentation Objectives</a:t>
                </a:r>
                <a:endParaRPr lang="en-US" b="1" i="1" dirty="0">
                  <a:solidFill>
                    <a:schemeClr val="bg2"/>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8B74AE8A-7AEA-85EA-E87F-8C22B3762FA5}"/>
                  </a:ext>
                </a:extLst>
              </p:cNvPr>
              <p:cNvSpPr/>
              <p:nvPr/>
            </p:nvSpPr>
            <p:spPr>
              <a:xfrm>
                <a:off x="5304608" y="4369483"/>
                <a:ext cx="1201003" cy="1201003"/>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Bullseye outline">
                <a:extLst>
                  <a:ext uri="{FF2B5EF4-FFF2-40B4-BE49-F238E27FC236}">
                    <a16:creationId xmlns:a16="http://schemas.microsoft.com/office/drawing/2014/main" id="{1CABD623-72C0-827D-EADB-4177B11AD26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447909" y="4512783"/>
                <a:ext cx="914400" cy="914400"/>
              </a:xfrm>
              <a:prstGeom prst="rect">
                <a:avLst/>
              </a:prstGeom>
            </p:spPr>
          </p:pic>
        </p:grpSp>
        <p:sp>
          <p:nvSpPr>
            <p:cNvPr id="14" name="TextBox 13">
              <a:extLst>
                <a:ext uri="{FF2B5EF4-FFF2-40B4-BE49-F238E27FC236}">
                  <a16:creationId xmlns:a16="http://schemas.microsoft.com/office/drawing/2014/main" id="{D11869BA-5D5A-4B4D-4F60-E790775AAB20}"/>
                </a:ext>
              </a:extLst>
            </p:cNvPr>
            <p:cNvSpPr txBox="1"/>
            <p:nvPr/>
          </p:nvSpPr>
          <p:spPr>
            <a:xfrm>
              <a:off x="6464667" y="5142744"/>
              <a:ext cx="5272408" cy="1631216"/>
            </a:xfrm>
            <a:prstGeom prst="rect">
              <a:avLst/>
            </a:prstGeom>
            <a:noFill/>
          </p:spPr>
          <p:txBody>
            <a:bodyPr wrap="square" rtlCol="0">
              <a:spAutoFit/>
            </a:bodyPr>
            <a:lstStyle/>
            <a:p>
              <a:pPr marL="285750" lvl="0" indent="-285750">
                <a:buClr>
                  <a:schemeClr val="accent3"/>
                </a:buClr>
                <a:buFont typeface="Wingdings" panose="05000000000000000000" pitchFamily="2" charset="2"/>
                <a:buChar char="§"/>
                <a:defRPr/>
              </a:pPr>
              <a:r>
                <a:rPr lang="en-US" sz="1600" dirty="0">
                  <a:latin typeface="Arial" panose="020B0604020202020204" pitchFamily="34" charset="0"/>
                  <a:cs typeface="Arial" panose="020B0604020202020204" pitchFamily="34" charset="0"/>
                </a:rPr>
                <a:t>Review current state challenges</a:t>
              </a:r>
            </a:p>
            <a:p>
              <a:pPr marL="285750" lvl="0" indent="-285750">
                <a:buClr>
                  <a:schemeClr val="accent3"/>
                </a:buClr>
                <a:buFont typeface="Wingdings" panose="05000000000000000000" pitchFamily="2" charset="2"/>
                <a:buChar char="§"/>
                <a:defRPr/>
              </a:pPr>
              <a:endParaRPr lang="en-US" sz="800" dirty="0">
                <a:latin typeface="Arial" panose="020B0604020202020204" pitchFamily="34" charset="0"/>
                <a:cs typeface="Arial" panose="020B0604020202020204" pitchFamily="34" charset="0"/>
              </a:endParaRPr>
            </a:p>
            <a:p>
              <a:pPr marL="285750" lvl="0" indent="-285750">
                <a:buClr>
                  <a:schemeClr val="accent3"/>
                </a:buClr>
                <a:buFont typeface="Wingdings" panose="05000000000000000000" pitchFamily="2" charset="2"/>
                <a:buChar char="§"/>
                <a:defRPr/>
              </a:pPr>
              <a:r>
                <a:rPr lang="en-US" sz="1600" dirty="0">
                  <a:latin typeface="Arial" panose="020B0604020202020204" pitchFamily="34" charset="0"/>
                  <a:cs typeface="Arial" panose="020B0604020202020204" pitchFamily="34" charset="0"/>
                </a:rPr>
                <a:t>Provide an overview of why we are looking to </a:t>
              </a:r>
              <a:r>
                <a:rPr lang="en-US" sz="1600" dirty="0" err="1">
                  <a:latin typeface="Arial" panose="020B0604020202020204" pitchFamily="34" charset="0"/>
                  <a:cs typeface="Arial" panose="020B0604020202020204" pitchFamily="34" charset="0"/>
                </a:rPr>
                <a:t>digitise</a:t>
              </a:r>
              <a:endParaRPr lang="en-US" sz="1600" dirty="0">
                <a:latin typeface="Arial" panose="020B0604020202020204" pitchFamily="34" charset="0"/>
                <a:cs typeface="Arial" panose="020B0604020202020204" pitchFamily="34" charset="0"/>
              </a:endParaRPr>
            </a:p>
            <a:p>
              <a:pPr marL="285750" lvl="0" indent="-285750">
                <a:buClr>
                  <a:schemeClr val="accent3"/>
                </a:buClr>
                <a:buFont typeface="Wingdings" panose="05000000000000000000" pitchFamily="2" charset="2"/>
                <a:buChar char="§"/>
                <a:defRPr/>
              </a:pPr>
              <a:endParaRPr lang="en-US" sz="800" dirty="0">
                <a:latin typeface="Arial" panose="020B0604020202020204" pitchFamily="34" charset="0"/>
                <a:cs typeface="Arial" panose="020B0604020202020204" pitchFamily="34" charset="0"/>
              </a:endParaRPr>
            </a:p>
            <a:p>
              <a:pPr marL="285750" lvl="0" indent="-285750">
                <a:buClr>
                  <a:schemeClr val="accent3"/>
                </a:buClr>
                <a:buFont typeface="Wingdings" panose="05000000000000000000" pitchFamily="2" charset="2"/>
                <a:buChar char="§"/>
                <a:defRPr/>
              </a:pPr>
              <a:r>
                <a:rPr lang="en-US" sz="1600" dirty="0">
                  <a:latin typeface="Arial" panose="020B0604020202020204" pitchFamily="34" charset="0"/>
                  <a:cs typeface="Arial" panose="020B0604020202020204" pitchFamily="34" charset="0"/>
                </a:rPr>
                <a:t>Detail user requirements</a:t>
              </a:r>
            </a:p>
            <a:p>
              <a:pPr marL="285750" lvl="0" indent="-285750">
                <a:buClr>
                  <a:schemeClr val="accent3"/>
                </a:buClr>
                <a:buFont typeface="Wingdings" panose="05000000000000000000" pitchFamily="2" charset="2"/>
                <a:buChar char="§"/>
                <a:defRPr/>
              </a:pPr>
              <a:endParaRPr lang="en-US" sz="800" dirty="0">
                <a:latin typeface="Arial" panose="020B0604020202020204" pitchFamily="34" charset="0"/>
                <a:cs typeface="Arial" panose="020B0604020202020204" pitchFamily="34" charset="0"/>
              </a:endParaRPr>
            </a:p>
            <a:p>
              <a:pPr marL="285750" lvl="0" indent="-285750">
                <a:buClr>
                  <a:schemeClr val="accent3"/>
                </a:buClr>
                <a:buFont typeface="Wingdings" panose="05000000000000000000" pitchFamily="2" charset="2"/>
                <a:buChar char="§"/>
                <a:defRPr/>
              </a:pPr>
              <a:r>
                <a:rPr lang="en-US" sz="1600" dirty="0">
                  <a:latin typeface="Arial" panose="020B0604020202020204" pitchFamily="34" charset="0"/>
                  <a:cs typeface="Arial" panose="020B0604020202020204" pitchFamily="34" charset="0"/>
                </a:rPr>
                <a:t>Share lessons learned</a:t>
              </a:r>
            </a:p>
            <a:p>
              <a:pPr marL="285750" lvl="0" indent="-285750">
                <a:buClr>
                  <a:schemeClr val="accent1"/>
                </a:buClr>
                <a:buFont typeface="Wingdings" panose="05000000000000000000" pitchFamily="2" charset="2"/>
                <a:buChar char="§"/>
                <a:defRPr/>
              </a:pPr>
              <a:endParaRPr lang="en-US"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0235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DE8D7-22F4-0A42-D30B-E1C0D3A4A3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7042D1D-7883-0205-3C5D-E5E7D3F0F858}"/>
              </a:ext>
            </a:extLst>
          </p:cNvPr>
          <p:cNvSpPr/>
          <p:nvPr/>
        </p:nvSpPr>
        <p:spPr>
          <a:xfrm>
            <a:off x="0" y="0"/>
            <a:ext cx="12192000" cy="1241461"/>
          </a:xfrm>
          <a:prstGeom prst="rect">
            <a:avLst/>
          </a:prstGeom>
          <a:solidFill>
            <a:srgbClr val="89357E"/>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bg2"/>
                </a:solidFill>
                <a:latin typeface="Arial" panose="020B0604020202020204" pitchFamily="34" charset="0"/>
                <a:cs typeface="Arial" panose="020B0604020202020204" pitchFamily="34" charset="0"/>
              </a:rPr>
              <a:t>  The Case for Change</a:t>
            </a:r>
          </a:p>
        </p:txBody>
      </p:sp>
      <p:sp>
        <p:nvSpPr>
          <p:cNvPr id="11" name="Rectangle 10">
            <a:extLst>
              <a:ext uri="{FF2B5EF4-FFF2-40B4-BE49-F238E27FC236}">
                <a16:creationId xmlns:a16="http://schemas.microsoft.com/office/drawing/2014/main" id="{00A52D49-1261-431B-B49D-161A8C766D90}"/>
              </a:ext>
            </a:extLst>
          </p:cNvPr>
          <p:cNvSpPr/>
          <p:nvPr/>
        </p:nvSpPr>
        <p:spPr>
          <a:xfrm>
            <a:off x="210262" y="1779858"/>
            <a:ext cx="3727539" cy="1522051"/>
          </a:xfrm>
          <a:prstGeom prst="rect">
            <a:avLst/>
          </a:prstGeom>
          <a:noFill/>
          <a:ln w="19050">
            <a:solidFill>
              <a:srgbClr val="8935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panose="020B0604020202020204" pitchFamily="34" charset="0"/>
                <a:cs typeface="Arial" panose="020B0604020202020204" pitchFamily="34" charset="0"/>
              </a:rPr>
              <a:t>Digital Strategy </a:t>
            </a:r>
          </a:p>
          <a:p>
            <a:endParaRPr lang="en-US" sz="5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TRFT Digital Strategy</a:t>
            </a:r>
          </a:p>
          <a:p>
            <a:pPr marL="285750" indent="-285750">
              <a:buFont typeface="Wingdings" panose="05000000000000000000" pitchFamily="2" charset="2"/>
              <a:buChar char="§"/>
            </a:pPr>
            <a:endParaRPr lang="en-US" sz="5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Darzi Review</a:t>
            </a:r>
          </a:p>
          <a:p>
            <a:pPr marL="285750" indent="-285750">
              <a:buFont typeface="Wingdings" panose="05000000000000000000" pitchFamily="2" charset="2"/>
              <a:buChar char="§"/>
            </a:pPr>
            <a:endParaRPr lang="en-US" sz="5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NHS Plan</a:t>
            </a:r>
          </a:p>
        </p:txBody>
      </p:sp>
      <p:grpSp>
        <p:nvGrpSpPr>
          <p:cNvPr id="17" name="Group 16">
            <a:extLst>
              <a:ext uri="{FF2B5EF4-FFF2-40B4-BE49-F238E27FC236}">
                <a16:creationId xmlns:a16="http://schemas.microsoft.com/office/drawing/2014/main" id="{1C08421B-4706-1F75-1B59-12D00DB91EB6}"/>
              </a:ext>
            </a:extLst>
          </p:cNvPr>
          <p:cNvGrpSpPr/>
          <p:nvPr/>
        </p:nvGrpSpPr>
        <p:grpSpPr>
          <a:xfrm>
            <a:off x="4067639" y="2622564"/>
            <a:ext cx="3731100" cy="2825975"/>
            <a:chOff x="4067639" y="2742615"/>
            <a:chExt cx="3731100" cy="2825975"/>
          </a:xfrm>
        </p:grpSpPr>
        <p:cxnSp>
          <p:nvCxnSpPr>
            <p:cNvPr id="7" name="Connector: Elbow 6">
              <a:extLst>
                <a:ext uri="{FF2B5EF4-FFF2-40B4-BE49-F238E27FC236}">
                  <a16:creationId xmlns:a16="http://schemas.microsoft.com/office/drawing/2014/main" id="{1C339D4C-F1D4-B643-2F11-9A181037603F}"/>
                </a:ext>
              </a:extLst>
            </p:cNvPr>
            <p:cNvCxnSpPr>
              <a:cxnSpLocks/>
            </p:cNvCxnSpPr>
            <p:nvPr/>
          </p:nvCxnSpPr>
          <p:spPr>
            <a:xfrm rot="5400000">
              <a:off x="4305048" y="4856646"/>
              <a:ext cx="474535" cy="94935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8" name="Connector: Elbow 7">
              <a:extLst>
                <a:ext uri="{FF2B5EF4-FFF2-40B4-BE49-F238E27FC236}">
                  <a16:creationId xmlns:a16="http://schemas.microsoft.com/office/drawing/2014/main" id="{C17F2E9E-7A4A-AE28-4C8E-F868EE1871D9}"/>
                </a:ext>
              </a:extLst>
            </p:cNvPr>
            <p:cNvCxnSpPr>
              <a:cxnSpLocks/>
            </p:cNvCxnSpPr>
            <p:nvPr/>
          </p:nvCxnSpPr>
          <p:spPr>
            <a:xfrm rot="16200000" flipV="1">
              <a:off x="4329956" y="2505206"/>
              <a:ext cx="474535" cy="94935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9" name="Connector: Elbow 8">
              <a:extLst>
                <a:ext uri="{FF2B5EF4-FFF2-40B4-BE49-F238E27FC236}">
                  <a16:creationId xmlns:a16="http://schemas.microsoft.com/office/drawing/2014/main" id="{DCECA1CF-70D0-39E7-3015-DAD39A8D3AE9}"/>
                </a:ext>
              </a:extLst>
            </p:cNvPr>
            <p:cNvCxnSpPr>
              <a:cxnSpLocks/>
            </p:cNvCxnSpPr>
            <p:nvPr/>
          </p:nvCxnSpPr>
          <p:spPr>
            <a:xfrm rot="5400000" flipH="1" flipV="1">
              <a:off x="7061887" y="2505206"/>
              <a:ext cx="474535" cy="94935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nector: Elbow 9">
              <a:extLst>
                <a:ext uri="{FF2B5EF4-FFF2-40B4-BE49-F238E27FC236}">
                  <a16:creationId xmlns:a16="http://schemas.microsoft.com/office/drawing/2014/main" id="{13BB4693-2A02-14F0-3D98-F751FD59D766}"/>
                </a:ext>
              </a:extLst>
            </p:cNvPr>
            <p:cNvCxnSpPr>
              <a:cxnSpLocks/>
            </p:cNvCxnSpPr>
            <p:nvPr/>
          </p:nvCxnSpPr>
          <p:spPr>
            <a:xfrm rot="16200000" flipH="1">
              <a:off x="7086795" y="4856645"/>
              <a:ext cx="474535" cy="94935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887CB464-82AC-8AF2-8E9C-A305FE319EB9}"/>
                </a:ext>
              </a:extLst>
            </p:cNvPr>
            <p:cNvSpPr/>
            <p:nvPr/>
          </p:nvSpPr>
          <p:spPr>
            <a:xfrm>
              <a:off x="4628645" y="2865203"/>
              <a:ext cx="2609088" cy="2621280"/>
            </a:xfrm>
            <a:prstGeom prst="ellipse">
              <a:avLst/>
            </a:prstGeom>
            <a:solidFill>
              <a:srgbClr val="89357E"/>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latin typeface="Arial" panose="020B0604020202020204" pitchFamily="34" charset="0"/>
                  <a:cs typeface="Arial" panose="020B0604020202020204" pitchFamily="34" charset="0"/>
                </a:rPr>
                <a:t>Why do we need an Anaesthesia Information Management System (AIMS)?</a:t>
              </a:r>
            </a:p>
          </p:txBody>
        </p:sp>
      </p:grpSp>
      <p:sp>
        <p:nvSpPr>
          <p:cNvPr id="12" name="Rectangle 11">
            <a:extLst>
              <a:ext uri="{FF2B5EF4-FFF2-40B4-BE49-F238E27FC236}">
                <a16:creationId xmlns:a16="http://schemas.microsoft.com/office/drawing/2014/main" id="{A4C79822-BE7B-1756-89EF-850AD9CB631D}"/>
              </a:ext>
            </a:extLst>
          </p:cNvPr>
          <p:cNvSpPr/>
          <p:nvPr/>
        </p:nvSpPr>
        <p:spPr>
          <a:xfrm>
            <a:off x="210262" y="3681984"/>
            <a:ext cx="3727539" cy="2371168"/>
          </a:xfrm>
          <a:prstGeom prst="rect">
            <a:avLst/>
          </a:prstGeom>
          <a:noFill/>
          <a:ln w="19050">
            <a:solidFill>
              <a:srgbClr val="89357E"/>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rial" panose="020B0604020202020204" pitchFamily="34" charset="0"/>
                <a:cs typeface="Arial" panose="020B0604020202020204" pitchFamily="34" charset="0"/>
              </a:rPr>
              <a:t>EHR System Limitations</a:t>
            </a:r>
          </a:p>
          <a:p>
            <a:endParaRPr lang="en-US" sz="500" b="1" dirty="0">
              <a:solidFill>
                <a:schemeClr val="tx1"/>
              </a:solidFill>
              <a:latin typeface="Arial" panose="020B0604020202020204" pitchFamily="34" charset="0"/>
              <a:cs typeface="Arial" panose="020B0604020202020204" pitchFamily="34" charset="0"/>
            </a:endParaRPr>
          </a:p>
          <a:p>
            <a:endParaRPr lang="en-US" sz="100"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Electronic → Transcribe Paper → Scan →  Electronic</a:t>
            </a:r>
          </a:p>
          <a:p>
            <a:pPr marL="171450" indent="-171450">
              <a:buFont typeface="Wingdings" panose="05000000000000000000" pitchFamily="2" charset="2"/>
              <a:buChar char="§"/>
            </a:pPr>
            <a:endParaRPr lang="en-US" sz="500"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Workflow Issues</a:t>
            </a:r>
          </a:p>
          <a:p>
            <a:pPr marL="171450" indent="-171450">
              <a:buFont typeface="Wingdings" panose="05000000000000000000" pitchFamily="2" charset="2"/>
              <a:buChar char="§"/>
            </a:pPr>
            <a:endParaRPr lang="en-US" sz="500"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Data Flow Issues</a:t>
            </a:r>
          </a:p>
          <a:p>
            <a:pPr marL="171450" indent="-171450">
              <a:buFont typeface="Wingdings" panose="05000000000000000000" pitchFamily="2" charset="2"/>
              <a:buChar char="§"/>
            </a:pPr>
            <a:endParaRPr lang="en-US" sz="500"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Patient Safety Hazards</a:t>
            </a:r>
          </a:p>
          <a:p>
            <a:pPr marL="628650" lvl="1" indent="-1714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Drug administration records</a:t>
            </a:r>
          </a:p>
          <a:p>
            <a:pPr marL="628650" lvl="1" indent="-1714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Incomplete documentation</a:t>
            </a:r>
          </a:p>
          <a:p>
            <a:pPr marL="628650" lvl="1" indent="-1714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Lost records</a:t>
            </a:r>
          </a:p>
        </p:txBody>
      </p:sp>
      <p:sp>
        <p:nvSpPr>
          <p:cNvPr id="13" name="Rectangle 12">
            <a:extLst>
              <a:ext uri="{FF2B5EF4-FFF2-40B4-BE49-F238E27FC236}">
                <a16:creationId xmlns:a16="http://schemas.microsoft.com/office/drawing/2014/main" id="{3AE1DD00-9ADF-8EE3-8913-C9C43B9B8604}"/>
              </a:ext>
            </a:extLst>
          </p:cNvPr>
          <p:cNvSpPr/>
          <p:nvPr/>
        </p:nvSpPr>
        <p:spPr>
          <a:xfrm>
            <a:off x="7928575" y="1621536"/>
            <a:ext cx="4053163" cy="2414016"/>
          </a:xfrm>
          <a:prstGeom prst="rect">
            <a:avLst/>
          </a:prstGeom>
          <a:noFill/>
          <a:ln w="19050">
            <a:solidFill>
              <a:srgbClr val="89357E"/>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latin typeface="Arial" panose="020B0604020202020204" pitchFamily="34" charset="0"/>
                <a:cs typeface="Arial" panose="020B0604020202020204" pitchFamily="34" charset="0"/>
              </a:rPr>
              <a:t>Paper Documentation Challenges and Manual Process Inefficiencies</a:t>
            </a:r>
          </a:p>
          <a:p>
            <a:endParaRPr lang="en-US" sz="5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Duplicate data entry across systems</a:t>
            </a:r>
          </a:p>
          <a:p>
            <a:pPr marL="285750" indent="-285750">
              <a:buFont typeface="Wingdings" panose="05000000000000000000" pitchFamily="2" charset="2"/>
              <a:buChar char="§"/>
            </a:pPr>
            <a:endParaRPr lang="en-US" sz="5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Risk of documentation errors and omissions</a:t>
            </a:r>
          </a:p>
          <a:p>
            <a:pPr marL="285750" indent="-285750">
              <a:buFont typeface="Wingdings" panose="05000000000000000000" pitchFamily="2" charset="2"/>
              <a:buChar char="§"/>
            </a:pPr>
            <a:endParaRPr lang="en-US" sz="5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Time burden on clinical and administrative staff</a:t>
            </a:r>
          </a:p>
          <a:p>
            <a:pPr marL="285750" indent="-285750">
              <a:buFont typeface="Wingdings" panose="05000000000000000000" pitchFamily="2" charset="2"/>
              <a:buChar char="§"/>
            </a:pPr>
            <a:endParaRPr lang="en-US" sz="5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Communication gaps between care team members</a:t>
            </a:r>
            <a:endParaRPr lang="en-US"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AD4132B-481D-D88A-9C5E-8D663E138830}"/>
              </a:ext>
            </a:extLst>
          </p:cNvPr>
          <p:cNvSpPr/>
          <p:nvPr/>
        </p:nvSpPr>
        <p:spPr>
          <a:xfrm>
            <a:off x="7928575" y="4333027"/>
            <a:ext cx="4053163" cy="1522051"/>
          </a:xfrm>
          <a:prstGeom prst="rect">
            <a:avLst/>
          </a:prstGeom>
          <a:noFill/>
          <a:ln w="19050">
            <a:solidFill>
              <a:srgbClr val="8935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panose="020B0604020202020204" pitchFamily="34" charset="0"/>
                <a:cs typeface="Arial" panose="020B0604020202020204" pitchFamily="34" charset="0"/>
              </a:rPr>
              <a:t>Analytics &amp; Quality Improvement Gaps</a:t>
            </a:r>
            <a:endParaRPr lang="en-US" sz="1600" dirty="0">
              <a:solidFill>
                <a:schemeClr val="tx1"/>
              </a:solidFill>
              <a:latin typeface="Arial" panose="020B0604020202020204" pitchFamily="34" charset="0"/>
              <a:cs typeface="Arial" panose="020B0604020202020204" pitchFamily="34" charset="0"/>
            </a:endParaRPr>
          </a:p>
          <a:p>
            <a:endParaRPr lang="en-US" sz="5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Absence of meaningful KPIs and performance metrics</a:t>
            </a:r>
          </a:p>
          <a:p>
            <a:pPr marL="285750" indent="-285750">
              <a:buFont typeface="Wingdings" panose="05000000000000000000" pitchFamily="2" charset="2"/>
              <a:buChar char="§"/>
            </a:pPr>
            <a:endParaRPr lang="en-US" sz="500" dirty="0">
              <a:solidFill>
                <a:schemeClr val="tx1"/>
              </a:solidFill>
              <a:cs typeface="Arial" panose="020B0604020202020204" pitchFamily="34" charset="0"/>
            </a:endParaRPr>
          </a:p>
          <a:p>
            <a:pPr marL="285750" indent="-2857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Limited ability to track outcomes and identify trends</a:t>
            </a:r>
          </a:p>
          <a:p>
            <a:pPr marL="285750" indent="-285750">
              <a:buFont typeface="Wingdings" panose="05000000000000000000" pitchFamily="2" charset="2"/>
              <a:buChar char="§"/>
            </a:pPr>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959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grid with many different forms&#10;&#10;AI-generated content may be incorrect.">
            <a:extLst>
              <a:ext uri="{FF2B5EF4-FFF2-40B4-BE49-F238E27FC236}">
                <a16:creationId xmlns:a16="http://schemas.microsoft.com/office/drawing/2014/main" id="{AD3AF920-2D47-76CF-DE78-2FEDD82FF6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427" y="1106835"/>
            <a:ext cx="6763145" cy="4972779"/>
          </a:xfrm>
          <a:prstGeom prst="rect">
            <a:avLst/>
          </a:prstGeom>
          <a:ln>
            <a:solidFill>
              <a:schemeClr val="tx1"/>
            </a:solidFill>
          </a:ln>
        </p:spPr>
      </p:pic>
      <p:sp>
        <p:nvSpPr>
          <p:cNvPr id="2" name="Rectangle 1">
            <a:extLst>
              <a:ext uri="{FF2B5EF4-FFF2-40B4-BE49-F238E27FC236}">
                <a16:creationId xmlns:a16="http://schemas.microsoft.com/office/drawing/2014/main" id="{3BBA64C4-297A-7940-0966-E8325AA3DFAD}"/>
              </a:ext>
            </a:extLst>
          </p:cNvPr>
          <p:cNvSpPr/>
          <p:nvPr/>
        </p:nvSpPr>
        <p:spPr>
          <a:xfrm>
            <a:off x="0" y="1"/>
            <a:ext cx="12192000" cy="987552"/>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bg2"/>
                </a:solidFill>
                <a:latin typeface="Arial" panose="020B0604020202020204" pitchFamily="34" charset="0"/>
                <a:cs typeface="Arial" panose="020B0604020202020204" pitchFamily="34" charset="0"/>
              </a:rPr>
              <a:t> Current State</a:t>
            </a:r>
          </a:p>
        </p:txBody>
      </p:sp>
      <p:pic>
        <p:nvPicPr>
          <p:cNvPr id="6" name="Picture 5" descr="A close up of a document&#10;&#10;AI-generated content may be incorrect.">
            <a:extLst>
              <a:ext uri="{FF2B5EF4-FFF2-40B4-BE49-F238E27FC236}">
                <a16:creationId xmlns:a16="http://schemas.microsoft.com/office/drawing/2014/main" id="{C39E66C0-6751-1AA7-C7E6-79A21B839A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6706" y="1106835"/>
            <a:ext cx="7038585" cy="4972779"/>
          </a:xfrm>
          <a:prstGeom prst="rect">
            <a:avLst/>
          </a:prstGeom>
        </p:spPr>
      </p:pic>
    </p:spTree>
    <p:extLst>
      <p:ext uri="{BB962C8B-B14F-4D97-AF65-F5344CB8AC3E}">
        <p14:creationId xmlns:p14="http://schemas.microsoft.com/office/powerpoint/2010/main" val="296677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D4CB41-CA1A-CF58-A876-998BBA64B535}"/>
              </a:ext>
            </a:extLst>
          </p:cNvPr>
          <p:cNvSpPr>
            <a:spLocks noGrp="1"/>
          </p:cNvSpPr>
          <p:nvPr>
            <p:ph idx="1"/>
          </p:nvPr>
        </p:nvSpPr>
        <p:spPr>
          <a:xfrm>
            <a:off x="187020" y="1448052"/>
            <a:ext cx="11102196" cy="4166561"/>
          </a:xfrm>
        </p:spPr>
        <p:txBody>
          <a:bodyPr/>
          <a:lstStyle/>
          <a:p>
            <a:pPr>
              <a:buClr>
                <a:schemeClr val="accent3"/>
              </a:buClr>
              <a:buFont typeface="Wingdings" panose="05000000000000000000" pitchFamily="2" charset="2"/>
              <a:buChar char="§"/>
            </a:pPr>
            <a:r>
              <a:rPr lang="en-GB" dirty="0" err="1">
                <a:latin typeface="Arial" panose="020B0604020202020204" pitchFamily="34" charset="0"/>
                <a:cs typeface="Arial" panose="020B0604020202020204" pitchFamily="34" charset="0"/>
              </a:rPr>
              <a:t>RCoA</a:t>
            </a:r>
            <a:r>
              <a:rPr lang="en-GB" dirty="0">
                <a:latin typeface="Arial" panose="020B0604020202020204" pitchFamily="34" charset="0"/>
                <a:cs typeface="Arial" panose="020B0604020202020204" pitchFamily="34" charset="0"/>
              </a:rPr>
              <a:t> GPAS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pPr>
              <a:buClr>
                <a:schemeClr val="accent3"/>
              </a:buClr>
              <a:buFont typeface="Wingdings" panose="05000000000000000000" pitchFamily="2" charset="2"/>
              <a:buChar char="§"/>
            </a:pPr>
            <a:r>
              <a:rPr lang="en-GB" dirty="0">
                <a:latin typeface="Arial" panose="020B0604020202020204" pitchFamily="34" charset="0"/>
                <a:cs typeface="Arial" panose="020B0604020202020204" pitchFamily="34" charset="0"/>
              </a:rPr>
              <a:t>Association of Anaesthetists</a:t>
            </a:r>
          </a:p>
          <a:p>
            <a:pPr>
              <a:buClr>
                <a:schemeClr val="accent3"/>
              </a:buClr>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a:buClr>
                <a:schemeClr val="accent3"/>
              </a:buClr>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a:buClr>
                <a:schemeClr val="accent3"/>
              </a:buClr>
              <a:buFont typeface="Wingdings" panose="05000000000000000000" pitchFamily="2" charset="2"/>
              <a:buChar char="§"/>
            </a:pPr>
            <a:r>
              <a:rPr lang="en-GB" dirty="0">
                <a:latin typeface="Arial" panose="020B0604020202020204" pitchFamily="34" charset="0"/>
                <a:cs typeface="Arial" panose="020B0604020202020204" pitchFamily="34" charset="0"/>
              </a:rPr>
              <a:t>Darzi Review (2024) </a:t>
            </a:r>
          </a:p>
          <a:p>
            <a:pPr>
              <a:buClr>
                <a:schemeClr val="accent3"/>
              </a:buClr>
            </a:pPr>
            <a:endParaRPr lang="en-GB"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F6A6D03-0974-C1F0-CA9F-B0F576BEEC16}"/>
              </a:ext>
            </a:extLst>
          </p:cNvPr>
          <p:cNvSpPr txBox="1"/>
          <p:nvPr/>
        </p:nvSpPr>
        <p:spPr>
          <a:xfrm>
            <a:off x="540588" y="6206004"/>
            <a:ext cx="9211907" cy="830997"/>
          </a:xfrm>
          <a:prstGeom prst="rect">
            <a:avLst/>
          </a:prstGeom>
          <a:noFill/>
        </p:spPr>
        <p:txBody>
          <a:bodyPr wrap="square">
            <a:spAutoFit/>
          </a:bodyPr>
          <a:lstStyle/>
          <a:p>
            <a:r>
              <a:rPr lang="en-GB" sz="1000" kern="1200" dirty="0">
                <a:solidFill>
                  <a:schemeClr val="tx1"/>
                </a:solidFill>
                <a:effectLst/>
                <a:latin typeface="Arial" panose="020B0604020202020204" pitchFamily="34" charset="0"/>
                <a:cs typeface="Arial" panose="020B0604020202020204" pitchFamily="34" charset="0"/>
              </a:rPr>
              <a:t>*Association of Anaesthetists (2021): "We recommend automated electronic anaesthetic record systems and that these be integrated into the hospital's electronic health record system."</a:t>
            </a:r>
          </a:p>
          <a:p>
            <a:r>
              <a:rPr lang="en-GB" sz="1000" kern="1200" dirty="0">
                <a:solidFill>
                  <a:schemeClr val="tx1"/>
                </a:solidFill>
                <a:effectLst/>
                <a:latin typeface="Arial" panose="020B0604020202020204" pitchFamily="34" charset="0"/>
                <a:cs typeface="Arial" panose="020B0604020202020204" pitchFamily="34" charset="0"/>
              </a:rPr>
              <a:t>Klein AA, et al. Anaesthesia. 2021;76:1212-1223.</a:t>
            </a:r>
            <a:br>
              <a:rPr lang="en-GB" sz="1800" kern="1200" dirty="0">
                <a:solidFill>
                  <a:schemeClr val="tx1"/>
                </a:solidFill>
                <a:effectLst/>
                <a:latin typeface="Arial" panose="020B0604020202020204" pitchFamily="34" charset="0"/>
                <a:cs typeface="Arial" panose="020B0604020202020204" pitchFamily="34" charset="0"/>
              </a:rPr>
            </a:br>
            <a:endParaRPr lang="en-GB" sz="1800" kern="1200" dirty="0">
              <a:solidFill>
                <a:schemeClr val="tx1"/>
              </a:solidFill>
              <a:effectLst/>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6FC25A22-F79A-87C2-990F-BF78786690BB}"/>
              </a:ext>
            </a:extLst>
          </p:cNvPr>
          <p:cNvGrpSpPr/>
          <p:nvPr/>
        </p:nvGrpSpPr>
        <p:grpSpPr>
          <a:xfrm>
            <a:off x="2770682" y="1183061"/>
            <a:ext cx="8872101" cy="954107"/>
            <a:chOff x="2770682" y="1183061"/>
            <a:chExt cx="8872101" cy="954107"/>
          </a:xfrm>
        </p:grpSpPr>
        <p:sp>
          <p:nvSpPr>
            <p:cNvPr id="20" name="Rectangle 10">
              <a:extLst>
                <a:ext uri="{FF2B5EF4-FFF2-40B4-BE49-F238E27FC236}">
                  <a16:creationId xmlns:a16="http://schemas.microsoft.com/office/drawing/2014/main" id="{F81E3CF4-158A-279F-9077-5AECAFBFCA03}"/>
                </a:ext>
              </a:extLst>
            </p:cNvPr>
            <p:cNvSpPr>
              <a:spLocks noChangeArrowheads="1"/>
            </p:cNvSpPr>
            <p:nvPr/>
          </p:nvSpPr>
          <p:spPr bwMode="auto">
            <a:xfrm>
              <a:off x="3847717" y="1183061"/>
              <a:ext cx="7795066" cy="954107"/>
            </a:xfrm>
            <a:prstGeom prst="rect">
              <a:avLst/>
            </a:prstGeom>
            <a:noFill/>
            <a:ln w="9525">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a:ln>
                    <a:noFill/>
                  </a:ln>
                  <a:effectLst/>
                  <a:cs typeface="Arial" panose="020B0604020202020204" pitchFamily="34" charset="0"/>
                </a:rPr>
                <a:t>GPAS Section 1.3:</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cs typeface="Arial" panose="020B0604020202020204" pitchFamily="34" charset="0"/>
                </a:rPr>
                <a:t>"All anaesthetic records (paper and electronic) </a:t>
              </a:r>
              <a:r>
                <a:rPr kumimoji="0" lang="en-US" altLang="en-US" sz="1400" b="1" i="0" u="none" strike="noStrike" cap="none" normalizeH="0" baseline="0" dirty="0">
                  <a:ln>
                    <a:noFill/>
                  </a:ln>
                  <a:effectLst/>
                  <a:cs typeface="Arial" panose="020B0604020202020204" pitchFamily="34" charset="0"/>
                </a:rPr>
                <a:t>must contain the relevant portion of the recommended anaesthetic data set for every anaesthetic</a:t>
              </a:r>
              <a:r>
                <a:rPr kumimoji="0" lang="en-US" altLang="en-US" sz="1400" b="0" i="0" u="none" strike="noStrike" cap="none" normalizeH="0" baseline="0" dirty="0">
                  <a:ln>
                    <a:noFill/>
                  </a:ln>
                  <a:effectLst/>
                  <a:cs typeface="Arial" panose="020B0604020202020204" pitchFamily="34" charset="0"/>
                </a:rPr>
                <a:t> and </a:t>
              </a:r>
              <a:r>
                <a:rPr kumimoji="0" lang="en-US" altLang="en-US" sz="1400" b="1" i="0" u="none" strike="noStrike" cap="none" normalizeH="0" baseline="0" dirty="0">
                  <a:ln>
                    <a:noFill/>
                  </a:ln>
                  <a:effectLst/>
                  <a:cs typeface="Arial" panose="020B0604020202020204" pitchFamily="34" charset="0"/>
                </a:rPr>
                <a:t>must be kept as a permanent document in the patient's medical record.</a:t>
              </a:r>
              <a:r>
                <a:rPr kumimoji="0" lang="en-US" altLang="en-US" sz="1400" b="0" i="0" u="none" strike="noStrike" cap="none" normalizeH="0" baseline="0" dirty="0">
                  <a:ln>
                    <a:noFill/>
                  </a:ln>
                  <a:effectLst/>
                  <a:cs typeface="Arial" panose="020B0604020202020204" pitchFamily="34" charset="0"/>
                </a:rPr>
                <a:t>"</a:t>
              </a:r>
            </a:p>
          </p:txBody>
        </p:sp>
        <p:sp>
          <p:nvSpPr>
            <p:cNvPr id="4" name="Arrow: Right 3">
              <a:extLst>
                <a:ext uri="{FF2B5EF4-FFF2-40B4-BE49-F238E27FC236}">
                  <a16:creationId xmlns:a16="http://schemas.microsoft.com/office/drawing/2014/main" id="{04657885-AA22-1653-C64D-98E2944DE555}"/>
                </a:ext>
              </a:extLst>
            </p:cNvPr>
            <p:cNvSpPr/>
            <p:nvPr/>
          </p:nvSpPr>
          <p:spPr>
            <a:xfrm>
              <a:off x="2770682" y="1448052"/>
              <a:ext cx="862534" cy="424126"/>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E8F3754-CA7F-BEEA-04C3-02F3BA793C17}"/>
              </a:ext>
            </a:extLst>
          </p:cNvPr>
          <p:cNvGrpSpPr/>
          <p:nvPr/>
        </p:nvGrpSpPr>
        <p:grpSpPr>
          <a:xfrm>
            <a:off x="5120424" y="2334212"/>
            <a:ext cx="6688484" cy="1384995"/>
            <a:chOff x="5120424" y="2334212"/>
            <a:chExt cx="6688484" cy="1384995"/>
          </a:xfrm>
        </p:grpSpPr>
        <p:sp>
          <p:nvSpPr>
            <p:cNvPr id="13" name="Rectangle 6">
              <a:extLst>
                <a:ext uri="{FF2B5EF4-FFF2-40B4-BE49-F238E27FC236}">
                  <a16:creationId xmlns:a16="http://schemas.microsoft.com/office/drawing/2014/main" id="{EBC1B5F9-D358-1D19-E496-782D3C1E8B4E}"/>
                </a:ext>
              </a:extLst>
            </p:cNvPr>
            <p:cNvSpPr>
              <a:spLocks noChangeArrowheads="1"/>
            </p:cNvSpPr>
            <p:nvPr/>
          </p:nvSpPr>
          <p:spPr bwMode="auto">
            <a:xfrm>
              <a:off x="6159809" y="2334212"/>
              <a:ext cx="5649099" cy="1384995"/>
            </a:xfrm>
            <a:prstGeom prst="rect">
              <a:avLst/>
            </a:prstGeom>
            <a:noFill/>
            <a:ln w="9525">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400" b="1" u="sng" dirty="0">
                  <a:latin typeface="Arial" panose="020B0604020202020204" pitchFamily="34" charset="0"/>
                  <a:cs typeface="Arial" panose="020B0604020202020204" pitchFamily="34" charset="0"/>
                </a:rPr>
                <a:t>Standards of monitoring during </a:t>
              </a:r>
              <a:r>
                <a:rPr lang="en-US" altLang="en-US" sz="1400" b="1" u="sng" dirty="0" err="1">
                  <a:latin typeface="Arial" panose="020B0604020202020204" pitchFamily="34" charset="0"/>
                  <a:cs typeface="Arial" panose="020B0604020202020204" pitchFamily="34" charset="0"/>
                </a:rPr>
                <a:t>anaesthesia</a:t>
              </a:r>
              <a:r>
                <a:rPr lang="en-US" altLang="en-US" sz="1400" b="1" u="sng" dirty="0">
                  <a:latin typeface="Arial" panose="020B0604020202020204" pitchFamily="34" charset="0"/>
                  <a:cs typeface="Arial" panose="020B0604020202020204" pitchFamily="34" charset="0"/>
                </a:rPr>
                <a:t> and recovery (2021)</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Standard 10: </a:t>
              </a:r>
              <a:r>
                <a:rPr kumimoji="0" lang="en-US" altLang="en-US" sz="1400" b="0" i="0" u="none" strike="noStrike" cap="none" normalizeH="0" baseline="0" dirty="0">
                  <a:ln>
                    <a:noFill/>
                  </a:ln>
                  <a:effectLst/>
                  <a:latin typeface="Arial" panose="020B0604020202020204" pitchFamily="34" charset="0"/>
                  <a:cs typeface="Arial" panose="020B0604020202020204" pitchFamily="34" charset="0"/>
                </a:rPr>
                <a:t>"An anaesthetic record should be made with an accurate summary of information provided by all monitoring devices. </a:t>
              </a:r>
              <a:r>
                <a:rPr kumimoji="0" lang="en-US" altLang="en-US" sz="1400" b="1" i="0" u="none" strike="noStrike" cap="none" normalizeH="0" baseline="0" dirty="0">
                  <a:ln>
                    <a:noFill/>
                  </a:ln>
                  <a:effectLst/>
                  <a:latin typeface="Arial" panose="020B0604020202020204" pitchFamily="34" charset="0"/>
                  <a:cs typeface="Arial" panose="020B0604020202020204" pitchFamily="34" charset="0"/>
                </a:rPr>
                <a:t>We recommend automated electronic anaesthetic record systems and that these be integrated into the hospital's electronic health record system*.</a:t>
              </a:r>
              <a:endParaRPr kumimoji="0" lang="en-US" altLang="en-US" sz="1400" b="0" i="0" u="none" strike="noStrike" cap="none" normalizeH="0" baseline="0" dirty="0">
                <a:ln>
                  <a:noFill/>
                </a:ln>
                <a:effectLst/>
                <a:latin typeface="Arial" panose="020B0604020202020204" pitchFamily="34" charset="0"/>
                <a:cs typeface="Arial" panose="020B0604020202020204" pitchFamily="34" charset="0"/>
              </a:endParaRPr>
            </a:p>
          </p:txBody>
        </p:sp>
        <p:sp>
          <p:nvSpPr>
            <p:cNvPr id="5" name="Arrow: Right 4">
              <a:extLst>
                <a:ext uri="{FF2B5EF4-FFF2-40B4-BE49-F238E27FC236}">
                  <a16:creationId xmlns:a16="http://schemas.microsoft.com/office/drawing/2014/main" id="{E4CC7D08-8C65-9DE4-414D-0DD43826CB2E}"/>
                </a:ext>
              </a:extLst>
            </p:cNvPr>
            <p:cNvSpPr/>
            <p:nvPr/>
          </p:nvSpPr>
          <p:spPr>
            <a:xfrm>
              <a:off x="5120424" y="2792156"/>
              <a:ext cx="911768" cy="424126"/>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1042B9C8-5E14-5511-68C5-623DC9795D7E}"/>
              </a:ext>
            </a:extLst>
          </p:cNvPr>
          <p:cNvGrpSpPr/>
          <p:nvPr/>
        </p:nvGrpSpPr>
        <p:grpSpPr>
          <a:xfrm>
            <a:off x="3857596" y="3871270"/>
            <a:ext cx="8128433" cy="2180231"/>
            <a:chOff x="3857596" y="3871270"/>
            <a:chExt cx="8128433" cy="2180231"/>
          </a:xfrm>
        </p:grpSpPr>
        <p:grpSp>
          <p:nvGrpSpPr>
            <p:cNvPr id="23" name="Group 22">
              <a:extLst>
                <a:ext uri="{FF2B5EF4-FFF2-40B4-BE49-F238E27FC236}">
                  <a16:creationId xmlns:a16="http://schemas.microsoft.com/office/drawing/2014/main" id="{C9C56699-6044-0D94-65F3-827DBC57A361}"/>
                </a:ext>
              </a:extLst>
            </p:cNvPr>
            <p:cNvGrpSpPr/>
            <p:nvPr/>
          </p:nvGrpSpPr>
          <p:grpSpPr>
            <a:xfrm>
              <a:off x="4554409" y="3871270"/>
              <a:ext cx="7431620" cy="2180231"/>
              <a:chOff x="5932105" y="3811866"/>
              <a:chExt cx="7431620" cy="2180231"/>
            </a:xfrm>
          </p:grpSpPr>
          <p:pic>
            <p:nvPicPr>
              <p:cNvPr id="6" name="Picture 5">
                <a:extLst>
                  <a:ext uri="{FF2B5EF4-FFF2-40B4-BE49-F238E27FC236}">
                    <a16:creationId xmlns:a16="http://schemas.microsoft.com/office/drawing/2014/main" id="{1C37126B-1138-B2CF-9E23-3388C426B858}"/>
                  </a:ext>
                </a:extLst>
              </p:cNvPr>
              <p:cNvPicPr>
                <a:picLocks noChangeAspect="1"/>
              </p:cNvPicPr>
              <p:nvPr/>
            </p:nvPicPr>
            <p:blipFill>
              <a:blip r:embed="rId3"/>
              <a:stretch>
                <a:fillRect/>
              </a:stretch>
            </p:blipFill>
            <p:spPr>
              <a:xfrm>
                <a:off x="5932105" y="3811866"/>
                <a:ext cx="5649099" cy="2180231"/>
              </a:xfrm>
              <a:prstGeom prst="rect">
                <a:avLst/>
              </a:prstGeom>
              <a:ln>
                <a:solidFill>
                  <a:schemeClr val="accent3"/>
                </a:solidFill>
              </a:ln>
            </p:spPr>
          </p:pic>
          <p:sp>
            <p:nvSpPr>
              <p:cNvPr id="22" name="TextBox 21">
                <a:extLst>
                  <a:ext uri="{FF2B5EF4-FFF2-40B4-BE49-F238E27FC236}">
                    <a16:creationId xmlns:a16="http://schemas.microsoft.com/office/drawing/2014/main" id="{453FFDC3-DE6B-97C8-27D6-A027C3116175}"/>
                  </a:ext>
                </a:extLst>
              </p:cNvPr>
              <p:cNvSpPr txBox="1"/>
              <p:nvPr/>
            </p:nvSpPr>
            <p:spPr>
              <a:xfrm>
                <a:off x="11581204" y="4472206"/>
                <a:ext cx="1782521" cy="954107"/>
              </a:xfrm>
              <a:prstGeom prst="rect">
                <a:avLst/>
              </a:prstGeom>
              <a:noFill/>
              <a:ln>
                <a:noFill/>
              </a:ln>
            </p:spPr>
            <p:txBody>
              <a:bodyPr wrap="square">
                <a:spAutoFit/>
              </a:bodyPr>
              <a:lstStyle/>
              <a:p>
                <a:r>
                  <a:rPr lang="en-GB" sz="1400" b="1" i="1" kern="1200" dirty="0">
                    <a:solidFill>
                      <a:schemeClr val="accent3"/>
                    </a:solidFill>
                    <a:effectLst/>
                    <a:latin typeface="Arial" panose="020B0604020202020204" pitchFamily="34" charset="0"/>
                    <a:cs typeface="Arial" panose="020B0604020202020204" pitchFamily="34" charset="0"/>
                  </a:rPr>
                  <a:t>“There will need to be a fundamental tilt towards technology”</a:t>
                </a:r>
                <a:endParaRPr lang="en-GB" sz="1400" b="1" i="1" dirty="0">
                  <a:solidFill>
                    <a:schemeClr val="accent3"/>
                  </a:solidFill>
                  <a:latin typeface="Arial" panose="020B0604020202020204" pitchFamily="34" charset="0"/>
                  <a:cs typeface="Arial" panose="020B0604020202020204" pitchFamily="34" charset="0"/>
                </a:endParaRPr>
              </a:p>
            </p:txBody>
          </p:sp>
        </p:grpSp>
        <p:sp>
          <p:nvSpPr>
            <p:cNvPr id="7" name="Arrow: Right 6">
              <a:extLst>
                <a:ext uri="{FF2B5EF4-FFF2-40B4-BE49-F238E27FC236}">
                  <a16:creationId xmlns:a16="http://schemas.microsoft.com/office/drawing/2014/main" id="{182BAE62-7EEF-8B30-CC7C-E5E6FF667CB9}"/>
                </a:ext>
              </a:extLst>
            </p:cNvPr>
            <p:cNvSpPr/>
            <p:nvPr/>
          </p:nvSpPr>
          <p:spPr>
            <a:xfrm>
              <a:off x="3857596" y="4319547"/>
              <a:ext cx="507140" cy="424126"/>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D73412D6-D114-A0C7-4437-1CC2D9EDAB69}"/>
              </a:ext>
            </a:extLst>
          </p:cNvPr>
          <p:cNvSpPr/>
          <p:nvPr/>
        </p:nvSpPr>
        <p:spPr>
          <a:xfrm>
            <a:off x="0" y="1"/>
            <a:ext cx="12192000" cy="987552"/>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bg2"/>
                </a:solidFill>
                <a:latin typeface="Arial" panose="020B0604020202020204" pitchFamily="34" charset="0"/>
                <a:cs typeface="Arial" panose="020B0604020202020204" pitchFamily="34" charset="0"/>
              </a:rPr>
              <a:t> Professional Standards</a:t>
            </a:r>
          </a:p>
        </p:txBody>
      </p:sp>
    </p:spTree>
    <p:extLst>
      <p:ext uri="{BB962C8B-B14F-4D97-AF65-F5344CB8AC3E}">
        <p14:creationId xmlns:p14="http://schemas.microsoft.com/office/powerpoint/2010/main" val="148509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FCB7057-E3AF-4468-F5C5-836AF4B7EADB}"/>
              </a:ext>
            </a:extLst>
          </p:cNvPr>
          <p:cNvPicPr>
            <a:picLocks noGrp="1" noChangeAspect="1"/>
          </p:cNvPicPr>
          <p:nvPr>
            <p:ph idx="1"/>
          </p:nvPr>
        </p:nvPicPr>
        <p:blipFill>
          <a:blip r:embed="rId3"/>
          <a:stretch>
            <a:fillRect/>
          </a:stretch>
        </p:blipFill>
        <p:spPr>
          <a:xfrm>
            <a:off x="3189477" y="1303078"/>
            <a:ext cx="5813045" cy="4724408"/>
          </a:xfrm>
          <a:prstGeom prst="rect">
            <a:avLst/>
          </a:prstGeom>
        </p:spPr>
      </p:pic>
      <p:sp>
        <p:nvSpPr>
          <p:cNvPr id="6" name="TextBox 5">
            <a:extLst>
              <a:ext uri="{FF2B5EF4-FFF2-40B4-BE49-F238E27FC236}">
                <a16:creationId xmlns:a16="http://schemas.microsoft.com/office/drawing/2014/main" id="{C8B33702-9427-1C2B-5A7D-91574096BE67}"/>
              </a:ext>
            </a:extLst>
          </p:cNvPr>
          <p:cNvSpPr txBox="1"/>
          <p:nvPr/>
        </p:nvSpPr>
        <p:spPr>
          <a:xfrm>
            <a:off x="9026046" y="1665057"/>
            <a:ext cx="3165954" cy="954107"/>
          </a:xfrm>
          <a:prstGeom prst="rect">
            <a:avLst/>
          </a:prstGeom>
          <a:noFill/>
        </p:spPr>
        <p:txBody>
          <a:bodyPr wrap="square">
            <a:spAutoFit/>
          </a:bodyPr>
          <a:lstStyle/>
          <a:p>
            <a:r>
              <a:rPr lang="en-GB" sz="1400" dirty="0">
                <a:solidFill>
                  <a:srgbClr val="6F4090"/>
                </a:solidFill>
                <a:latin typeface="Arial" panose="020B0604020202020204" pitchFamily="34" charset="0"/>
                <a:cs typeface="Arial" panose="020B0604020202020204" pitchFamily="34" charset="0"/>
              </a:rPr>
              <a:t>“Our digital systems and tools need to be </a:t>
            </a:r>
            <a:r>
              <a:rPr lang="en-GB" sz="1400" b="1" dirty="0">
                <a:solidFill>
                  <a:srgbClr val="6F4090"/>
                </a:solidFill>
                <a:latin typeface="Arial" panose="020B0604020202020204" pitchFamily="34" charset="0"/>
                <a:cs typeface="Arial" panose="020B0604020202020204" pitchFamily="34" charset="0"/>
              </a:rPr>
              <a:t>intuitive and instinctive to use</a:t>
            </a:r>
            <a:r>
              <a:rPr lang="en-GB" sz="1400" dirty="0">
                <a:solidFill>
                  <a:srgbClr val="6F4090"/>
                </a:solidFill>
                <a:latin typeface="Arial" panose="020B0604020202020204" pitchFamily="34" charset="0"/>
                <a:cs typeface="Arial" panose="020B0604020202020204" pitchFamily="34" charset="0"/>
              </a:rPr>
              <a:t>, with the minimal number of clicks and data input to get the job done”</a:t>
            </a:r>
          </a:p>
        </p:txBody>
      </p:sp>
      <p:sp>
        <p:nvSpPr>
          <p:cNvPr id="7" name="TextBox 6">
            <a:extLst>
              <a:ext uri="{FF2B5EF4-FFF2-40B4-BE49-F238E27FC236}">
                <a16:creationId xmlns:a16="http://schemas.microsoft.com/office/drawing/2014/main" id="{0E402DBF-03D0-C586-2E76-27391E165C98}"/>
              </a:ext>
            </a:extLst>
          </p:cNvPr>
          <p:cNvSpPr txBox="1"/>
          <p:nvPr/>
        </p:nvSpPr>
        <p:spPr>
          <a:xfrm>
            <a:off x="9149743" y="3498274"/>
            <a:ext cx="2954579" cy="738664"/>
          </a:xfrm>
          <a:prstGeom prst="rect">
            <a:avLst/>
          </a:prstGeom>
          <a:noFill/>
        </p:spPr>
        <p:txBody>
          <a:bodyPr wrap="square" rtlCol="0">
            <a:spAutoFit/>
          </a:bodyPr>
          <a:lstStyle/>
          <a:p>
            <a:r>
              <a:rPr lang="en-GB" sz="1400" dirty="0">
                <a:solidFill>
                  <a:schemeClr val="accent3"/>
                </a:solidFill>
                <a:latin typeface="Arial" panose="020B0604020202020204" pitchFamily="34" charset="0"/>
                <a:cs typeface="Arial" panose="020B0604020202020204" pitchFamily="34" charset="0"/>
              </a:rPr>
              <a:t>“Our digital tools need to support and alleviate the mental burden, not add to it”</a:t>
            </a:r>
          </a:p>
        </p:txBody>
      </p:sp>
      <p:sp>
        <p:nvSpPr>
          <p:cNvPr id="8" name="TextBox 7">
            <a:extLst>
              <a:ext uri="{FF2B5EF4-FFF2-40B4-BE49-F238E27FC236}">
                <a16:creationId xmlns:a16="http://schemas.microsoft.com/office/drawing/2014/main" id="{0931F993-8CFB-8421-D181-12EDEDD339C5}"/>
              </a:ext>
            </a:extLst>
          </p:cNvPr>
          <p:cNvSpPr txBox="1"/>
          <p:nvPr/>
        </p:nvSpPr>
        <p:spPr>
          <a:xfrm>
            <a:off x="9149743" y="5116048"/>
            <a:ext cx="2830882" cy="523220"/>
          </a:xfrm>
          <a:prstGeom prst="rect">
            <a:avLst/>
          </a:prstGeom>
          <a:noFill/>
        </p:spPr>
        <p:txBody>
          <a:bodyPr wrap="square" rtlCol="0">
            <a:spAutoFit/>
          </a:bodyPr>
          <a:lstStyle/>
          <a:p>
            <a:r>
              <a:rPr lang="en-GB" sz="1400" dirty="0">
                <a:solidFill>
                  <a:srgbClr val="853063"/>
                </a:solidFill>
                <a:latin typeface="Arial" panose="020B0604020202020204" pitchFamily="34" charset="0"/>
                <a:cs typeface="Arial" panose="020B0604020202020204" pitchFamily="34" charset="0"/>
              </a:rPr>
              <a:t>“We will look to establish digital innovation capability”</a:t>
            </a:r>
          </a:p>
        </p:txBody>
      </p:sp>
      <p:sp>
        <p:nvSpPr>
          <p:cNvPr id="10" name="TextBox 9">
            <a:extLst>
              <a:ext uri="{FF2B5EF4-FFF2-40B4-BE49-F238E27FC236}">
                <a16:creationId xmlns:a16="http://schemas.microsoft.com/office/drawing/2014/main" id="{F3F4D2D5-E606-84F1-4B59-61F230F5896C}"/>
              </a:ext>
            </a:extLst>
          </p:cNvPr>
          <p:cNvSpPr txBox="1"/>
          <p:nvPr/>
        </p:nvSpPr>
        <p:spPr>
          <a:xfrm>
            <a:off x="211375" y="5116050"/>
            <a:ext cx="2672295" cy="738664"/>
          </a:xfrm>
          <a:prstGeom prst="rect">
            <a:avLst/>
          </a:prstGeom>
          <a:noFill/>
        </p:spPr>
        <p:txBody>
          <a:bodyPr wrap="square">
            <a:spAutoFit/>
          </a:bodyPr>
          <a:lstStyle/>
          <a:p>
            <a:r>
              <a:rPr lang="en-GB" sz="1400" dirty="0">
                <a:solidFill>
                  <a:srgbClr val="6F4090"/>
                </a:solidFill>
                <a:latin typeface="Arial" panose="020B0604020202020204" pitchFamily="34" charset="0"/>
                <a:cs typeface="Arial" panose="020B0604020202020204" pitchFamily="34" charset="0"/>
              </a:rPr>
              <a:t>“Infrastructure and data needs to be exceptionally reliable and secure”</a:t>
            </a:r>
          </a:p>
        </p:txBody>
      </p:sp>
      <p:sp>
        <p:nvSpPr>
          <p:cNvPr id="12" name="TextBox 11">
            <a:extLst>
              <a:ext uri="{FF2B5EF4-FFF2-40B4-BE49-F238E27FC236}">
                <a16:creationId xmlns:a16="http://schemas.microsoft.com/office/drawing/2014/main" id="{F4FB3343-7503-3F22-D1D7-0B7DAD7BF0BD}"/>
              </a:ext>
            </a:extLst>
          </p:cNvPr>
          <p:cNvSpPr txBox="1"/>
          <p:nvPr/>
        </p:nvSpPr>
        <p:spPr>
          <a:xfrm>
            <a:off x="211374" y="3390553"/>
            <a:ext cx="2672295" cy="954107"/>
          </a:xfrm>
          <a:prstGeom prst="rect">
            <a:avLst/>
          </a:prstGeom>
          <a:noFill/>
        </p:spPr>
        <p:txBody>
          <a:bodyPr wrap="square" rtlCol="0">
            <a:spAutoFit/>
          </a:bodyPr>
          <a:lstStyle/>
          <a:p>
            <a:r>
              <a:rPr lang="en-GB" sz="1400" dirty="0">
                <a:solidFill>
                  <a:srgbClr val="853063"/>
                </a:solidFill>
                <a:latin typeface="Arial" panose="020B0604020202020204" pitchFamily="34" charset="0"/>
                <a:cs typeface="Arial" panose="020B0604020202020204" pitchFamily="34" charset="0"/>
              </a:rPr>
              <a:t>“Staff, at times, must access several different systems to be able to obtain a total picture of a patient’s care”</a:t>
            </a:r>
          </a:p>
        </p:txBody>
      </p:sp>
      <p:sp>
        <p:nvSpPr>
          <p:cNvPr id="14" name="TextBox 13">
            <a:extLst>
              <a:ext uri="{FF2B5EF4-FFF2-40B4-BE49-F238E27FC236}">
                <a16:creationId xmlns:a16="http://schemas.microsoft.com/office/drawing/2014/main" id="{5F049790-61E1-0B00-AD69-670DF2FD4BAC}"/>
              </a:ext>
            </a:extLst>
          </p:cNvPr>
          <p:cNvSpPr txBox="1"/>
          <p:nvPr/>
        </p:nvSpPr>
        <p:spPr>
          <a:xfrm>
            <a:off x="211374" y="1665057"/>
            <a:ext cx="2672295" cy="954107"/>
          </a:xfrm>
          <a:prstGeom prst="rect">
            <a:avLst/>
          </a:prstGeom>
          <a:noFill/>
        </p:spPr>
        <p:txBody>
          <a:bodyPr wrap="square">
            <a:spAutoFit/>
          </a:bodyPr>
          <a:lstStyle/>
          <a:p>
            <a:r>
              <a:rPr lang="en-GB" sz="1400" dirty="0">
                <a:solidFill>
                  <a:schemeClr val="accent3"/>
                </a:solidFill>
                <a:latin typeface="Arial" panose="020B0604020202020204" pitchFamily="34" charset="0"/>
                <a:cs typeface="Arial" panose="020B0604020202020204" pitchFamily="34" charset="0"/>
              </a:rPr>
              <a:t>“There is increasing appetite clinical and non-clinic teams to obtain their own insights and support clinical research”</a:t>
            </a:r>
          </a:p>
        </p:txBody>
      </p:sp>
      <p:sp>
        <p:nvSpPr>
          <p:cNvPr id="2" name="Rectangle 1">
            <a:extLst>
              <a:ext uri="{FF2B5EF4-FFF2-40B4-BE49-F238E27FC236}">
                <a16:creationId xmlns:a16="http://schemas.microsoft.com/office/drawing/2014/main" id="{E03FF98D-6F8B-9187-882C-C1463BE42BF5}"/>
              </a:ext>
            </a:extLst>
          </p:cNvPr>
          <p:cNvSpPr/>
          <p:nvPr/>
        </p:nvSpPr>
        <p:spPr>
          <a:xfrm>
            <a:off x="0" y="0"/>
            <a:ext cx="12192000" cy="1076385"/>
          </a:xfrm>
          <a:prstGeom prst="rect">
            <a:avLst/>
          </a:prstGeom>
          <a:solidFill>
            <a:srgbClr val="89357E"/>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bg2"/>
                </a:solidFill>
                <a:latin typeface="Arial" panose="020B0604020202020204" pitchFamily="34" charset="0"/>
                <a:cs typeface="Arial" panose="020B0604020202020204" pitchFamily="34" charset="0"/>
              </a:rPr>
              <a:t> TRFT Digital Strategy</a:t>
            </a:r>
          </a:p>
        </p:txBody>
      </p:sp>
    </p:spTree>
    <p:extLst>
      <p:ext uri="{BB962C8B-B14F-4D97-AF65-F5344CB8AC3E}">
        <p14:creationId xmlns:p14="http://schemas.microsoft.com/office/powerpoint/2010/main" val="1777383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C63507-5DEE-A180-4221-D0A668463CC9}"/>
              </a:ext>
            </a:extLst>
          </p:cNvPr>
          <p:cNvSpPr/>
          <p:nvPr/>
        </p:nvSpPr>
        <p:spPr>
          <a:xfrm>
            <a:off x="0" y="0"/>
            <a:ext cx="12192000" cy="1079499"/>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bg2"/>
                </a:solidFill>
                <a:latin typeface="Arial" panose="020B0604020202020204" pitchFamily="34" charset="0"/>
                <a:cs typeface="Arial" panose="020B0604020202020204" pitchFamily="34" charset="0"/>
              </a:rPr>
              <a:t> Why Not Directly in MEDITECH?</a:t>
            </a:r>
          </a:p>
        </p:txBody>
      </p:sp>
      <p:grpSp>
        <p:nvGrpSpPr>
          <p:cNvPr id="11" name="Group 10">
            <a:extLst>
              <a:ext uri="{FF2B5EF4-FFF2-40B4-BE49-F238E27FC236}">
                <a16:creationId xmlns:a16="http://schemas.microsoft.com/office/drawing/2014/main" id="{2943601A-1E1C-8D9A-9053-7E838AC372FB}"/>
              </a:ext>
            </a:extLst>
          </p:cNvPr>
          <p:cNvGrpSpPr/>
          <p:nvPr/>
        </p:nvGrpSpPr>
        <p:grpSpPr>
          <a:xfrm>
            <a:off x="109728" y="1139104"/>
            <a:ext cx="8205216" cy="2528827"/>
            <a:chOff x="755904" y="1575307"/>
            <a:chExt cx="8205216" cy="2528827"/>
          </a:xfrm>
        </p:grpSpPr>
        <p:sp>
          <p:nvSpPr>
            <p:cNvPr id="8" name="Rectangle: Rounded Corners 7">
              <a:extLst>
                <a:ext uri="{FF2B5EF4-FFF2-40B4-BE49-F238E27FC236}">
                  <a16:creationId xmlns:a16="http://schemas.microsoft.com/office/drawing/2014/main" id="{0EE91AEC-238B-A6BB-B255-D09CFA96A2AB}"/>
                </a:ext>
              </a:extLst>
            </p:cNvPr>
            <p:cNvSpPr/>
            <p:nvPr/>
          </p:nvSpPr>
          <p:spPr>
            <a:xfrm>
              <a:off x="1481261" y="1727707"/>
              <a:ext cx="5809555" cy="719328"/>
            </a:xfrm>
            <a:prstGeom prst="roundRect">
              <a:avLst/>
            </a:prstGeom>
            <a:solidFill>
              <a:srgbClr val="89357E"/>
            </a:solidFill>
            <a:ln>
              <a:solidFill>
                <a:srgbClr val="8935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latin typeface="Arial" panose="020B0604020202020204" pitchFamily="34" charset="0"/>
                  <a:cs typeface="Arial" panose="020B0604020202020204" pitchFamily="34" charset="0"/>
                </a:rPr>
                <a:t>Fragmented Workflow ~ Different Modules</a:t>
              </a:r>
            </a:p>
          </p:txBody>
        </p:sp>
        <p:sp>
          <p:nvSpPr>
            <p:cNvPr id="7" name="Oval 6">
              <a:extLst>
                <a:ext uri="{FF2B5EF4-FFF2-40B4-BE49-F238E27FC236}">
                  <a16:creationId xmlns:a16="http://schemas.microsoft.com/office/drawing/2014/main" id="{748F2468-2316-4204-6D49-7FD39CC669FA}"/>
                </a:ext>
              </a:extLst>
            </p:cNvPr>
            <p:cNvSpPr/>
            <p:nvPr/>
          </p:nvSpPr>
          <p:spPr>
            <a:xfrm>
              <a:off x="755904" y="1575307"/>
              <a:ext cx="999744" cy="1024128"/>
            </a:xfrm>
            <a:prstGeom prst="ellipse">
              <a:avLst/>
            </a:prstGeom>
            <a:solidFill>
              <a:srgbClr val="89357E"/>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0B960F4D-56AA-B999-B950-CFCBCBB2D12F}"/>
                </a:ext>
              </a:extLst>
            </p:cNvPr>
            <p:cNvSpPr txBox="1"/>
            <p:nvPr/>
          </p:nvSpPr>
          <p:spPr>
            <a:xfrm>
              <a:off x="1133856" y="2488307"/>
              <a:ext cx="7827264" cy="1615827"/>
            </a:xfrm>
            <a:prstGeom prst="rect">
              <a:avLst/>
            </a:prstGeom>
            <a:noFill/>
          </p:spPr>
          <p:txBody>
            <a:bodyPr wrap="square">
              <a:spAutoFit/>
            </a:bodyPr>
            <a:lstStyle/>
            <a:p>
              <a:pPr marL="742950" lvl="1" indent="-285750">
                <a:buClr>
                  <a:srgbClr val="89357E"/>
                </a:buClr>
                <a:buFont typeface="Wingdings" panose="05000000000000000000" pitchFamily="2" charset="2"/>
                <a:buChar char="§"/>
              </a:pPr>
              <a:r>
                <a:rPr lang="en-GB" sz="1600" dirty="0">
                  <a:latin typeface="Arial" panose="020B0604020202020204" pitchFamily="34" charset="0"/>
                  <a:cs typeface="Arial" panose="020B0604020202020204" pitchFamily="34" charset="0"/>
                </a:rPr>
                <a:t>Review documentation </a:t>
              </a:r>
              <a:r>
                <a:rPr lang="en-GB" sz="1600" dirty="0">
                  <a:latin typeface="Arial" panose="020B0604020202020204" pitchFamily="34" charset="0"/>
                  <a:cs typeface="Arial" panose="020B0604020202020204" pitchFamily="34" charset="0"/>
                  <a:sym typeface="Wingdings" panose="05000000000000000000" pitchFamily="2" charset="2"/>
                </a:rPr>
                <a:t></a:t>
              </a:r>
              <a:r>
                <a:rPr lang="en-GB" sz="1600" dirty="0">
                  <a:latin typeface="Arial" panose="020B0604020202020204" pitchFamily="34" charset="0"/>
                  <a:cs typeface="Arial" panose="020B0604020202020204" pitchFamily="34" charset="0"/>
                </a:rPr>
                <a:t> Reports/Notes</a:t>
              </a:r>
            </a:p>
            <a:p>
              <a:pPr marL="742950" lvl="1" indent="-285750">
                <a:buClr>
                  <a:srgbClr val="89357E"/>
                </a:buClr>
                <a:buFont typeface="Wingdings" panose="05000000000000000000" pitchFamily="2" charset="2"/>
                <a:buChar char="§"/>
              </a:pPr>
              <a:endParaRPr lang="en-GB" sz="500" dirty="0">
                <a:latin typeface="Arial" panose="020B0604020202020204" pitchFamily="34" charset="0"/>
                <a:cs typeface="Arial" panose="020B0604020202020204" pitchFamily="34" charset="0"/>
              </a:endParaRPr>
            </a:p>
            <a:p>
              <a:pPr marL="742950" lvl="1" indent="-285750">
                <a:buClr>
                  <a:srgbClr val="89357E"/>
                </a:buClr>
                <a:buFont typeface="Wingdings" panose="05000000000000000000" pitchFamily="2" charset="2"/>
                <a:buChar char="§"/>
              </a:pPr>
              <a:r>
                <a:rPr lang="en-GB" sz="1600" dirty="0">
                  <a:latin typeface="Arial" panose="020B0604020202020204" pitchFamily="34" charset="0"/>
                  <a:cs typeface="Arial" panose="020B0604020202020204" pitchFamily="34" charset="0"/>
                </a:rPr>
                <a:t>Prescribe </a:t>
              </a:r>
              <a:r>
                <a:rPr lang="en-GB" sz="1600" dirty="0">
                  <a:latin typeface="Arial" panose="020B0604020202020204" pitchFamily="34" charset="0"/>
                  <a:cs typeface="Arial" panose="020B0604020202020204" pitchFamily="34" charset="0"/>
                  <a:sym typeface="Wingdings" panose="05000000000000000000" pitchFamily="2" charset="2"/>
                </a:rPr>
                <a:t> Orders</a:t>
              </a:r>
              <a:r>
                <a:rPr lang="en-GB" sz="1600" dirty="0">
                  <a:latin typeface="Arial" panose="020B0604020202020204" pitchFamily="34" charset="0"/>
                  <a:cs typeface="Arial" panose="020B0604020202020204" pitchFamily="34" charset="0"/>
                </a:rPr>
                <a:t>  </a:t>
              </a:r>
            </a:p>
            <a:p>
              <a:pPr lvl="1">
                <a:buClr>
                  <a:srgbClr val="89357E"/>
                </a:buClr>
              </a:pPr>
              <a:r>
                <a:rPr lang="en-GB" sz="500" dirty="0">
                  <a:latin typeface="Arial" panose="020B0604020202020204" pitchFamily="34" charset="0"/>
                  <a:cs typeface="Arial" panose="020B0604020202020204" pitchFamily="34" charset="0"/>
                </a:rPr>
                <a:t>	</a:t>
              </a:r>
              <a:r>
                <a:rPr lang="en-GB" sz="200" dirty="0">
                  <a:latin typeface="Arial" panose="020B0604020202020204" pitchFamily="34" charset="0"/>
                  <a:cs typeface="Arial" panose="020B0604020202020204" pitchFamily="34" charset="0"/>
                </a:rPr>
                <a:t>	</a:t>
              </a:r>
            </a:p>
            <a:p>
              <a:pPr marL="742950" lvl="1" indent="-285750">
                <a:buClr>
                  <a:srgbClr val="89357E"/>
                </a:buClr>
                <a:buFont typeface="Wingdings" panose="05000000000000000000" pitchFamily="2" charset="2"/>
                <a:buChar char="§"/>
              </a:pPr>
              <a:r>
                <a:rPr lang="en-GB" sz="1600" dirty="0">
                  <a:latin typeface="Arial" panose="020B0604020202020204" pitchFamily="34" charset="0"/>
                  <a:cs typeface="Arial" panose="020B0604020202020204" pitchFamily="34" charset="0"/>
                </a:rPr>
                <a:t>Administer	 </a:t>
              </a:r>
              <a:r>
                <a:rPr lang="en-GB" sz="1600" dirty="0">
                  <a:latin typeface="Arial" panose="020B0604020202020204" pitchFamily="34" charset="0"/>
                  <a:cs typeface="Arial" panose="020B0604020202020204" pitchFamily="34" charset="0"/>
                  <a:sym typeface="Wingdings" panose="05000000000000000000" pitchFamily="2" charset="2"/>
                </a:rPr>
                <a:t> MAR</a:t>
              </a:r>
            </a:p>
            <a:p>
              <a:pPr marL="742950" lvl="1" indent="-285750">
                <a:buClr>
                  <a:srgbClr val="89357E"/>
                </a:buClr>
                <a:buFont typeface="Wingdings" panose="05000000000000000000" pitchFamily="2" charset="2"/>
                <a:buChar char="§"/>
              </a:pPr>
              <a:endParaRPr lang="en-GB" sz="500" dirty="0">
                <a:latin typeface="Arial" panose="020B0604020202020204" pitchFamily="34" charset="0"/>
                <a:cs typeface="Arial" panose="020B0604020202020204" pitchFamily="34" charset="0"/>
                <a:sym typeface="Wingdings" panose="05000000000000000000" pitchFamily="2" charset="2"/>
              </a:endParaRPr>
            </a:p>
            <a:p>
              <a:pPr marL="742950" lvl="1" indent="-285750">
                <a:buClr>
                  <a:srgbClr val="89357E"/>
                </a:buClr>
                <a:buFont typeface="Wingdings" panose="05000000000000000000" pitchFamily="2" charset="2"/>
                <a:buChar char="§"/>
              </a:pPr>
              <a:r>
                <a:rPr lang="en-GB" sz="1600" dirty="0">
                  <a:latin typeface="Arial" panose="020B0604020202020204" pitchFamily="34" charset="0"/>
                  <a:cs typeface="Arial" panose="020B0604020202020204" pitchFamily="34" charset="0"/>
                </a:rPr>
                <a:t>Observations Entry </a:t>
              </a:r>
              <a:r>
                <a:rPr lang="en-GB" sz="1600" dirty="0">
                  <a:latin typeface="Arial" panose="020B0604020202020204" pitchFamily="34" charset="0"/>
                  <a:cs typeface="Arial" panose="020B0604020202020204" pitchFamily="34" charset="0"/>
                  <a:sym typeface="Wingdings" panose="05000000000000000000" pitchFamily="2" charset="2"/>
                </a:rPr>
                <a:t> Document – PCM/PCS</a:t>
              </a:r>
            </a:p>
            <a:p>
              <a:pPr lvl="1">
                <a:buClr>
                  <a:srgbClr val="89357E"/>
                </a:buClr>
              </a:pPr>
              <a:endParaRPr lang="en-GB" sz="500" dirty="0">
                <a:latin typeface="Arial" panose="020B0604020202020204" pitchFamily="34" charset="0"/>
                <a:cs typeface="Arial" panose="020B0604020202020204" pitchFamily="34" charset="0"/>
              </a:endParaRPr>
            </a:p>
            <a:p>
              <a:pPr marL="742950" lvl="1" indent="-285750">
                <a:buClr>
                  <a:srgbClr val="89357E"/>
                </a:buClr>
                <a:buFont typeface="Wingdings" panose="05000000000000000000" pitchFamily="2" charset="2"/>
                <a:buChar char="§"/>
              </a:pPr>
              <a:r>
                <a:rPr lang="en-GB" sz="1600" dirty="0">
                  <a:latin typeface="Arial" panose="020B0604020202020204" pitchFamily="34" charset="0"/>
                  <a:cs typeface="Arial" panose="020B0604020202020204" pitchFamily="34" charset="0"/>
                </a:rPr>
                <a:t>Narratives </a:t>
              </a:r>
              <a:r>
                <a:rPr lang="en-GB" sz="1600" dirty="0">
                  <a:latin typeface="Arial" panose="020B0604020202020204" pitchFamily="34" charset="0"/>
                  <a:cs typeface="Arial" panose="020B0604020202020204" pitchFamily="34" charset="0"/>
                  <a:sym typeface="Wingdings" panose="05000000000000000000" pitchFamily="2" charset="2"/>
                </a:rPr>
                <a:t> PCM</a:t>
              </a:r>
              <a:endParaRPr lang="en-US" sz="1600" dirty="0"/>
            </a:p>
          </p:txBody>
        </p:sp>
      </p:grpSp>
      <p:grpSp>
        <p:nvGrpSpPr>
          <p:cNvPr id="14" name="Group 13">
            <a:extLst>
              <a:ext uri="{FF2B5EF4-FFF2-40B4-BE49-F238E27FC236}">
                <a16:creationId xmlns:a16="http://schemas.microsoft.com/office/drawing/2014/main" id="{7C46173A-578B-41C9-DCF3-9F31E89BFD4A}"/>
              </a:ext>
            </a:extLst>
          </p:cNvPr>
          <p:cNvGrpSpPr/>
          <p:nvPr/>
        </p:nvGrpSpPr>
        <p:grpSpPr>
          <a:xfrm>
            <a:off x="3025907" y="3725201"/>
            <a:ext cx="5093965" cy="1024128"/>
            <a:chOff x="2676144" y="4058537"/>
            <a:chExt cx="5093965" cy="1024128"/>
          </a:xfrm>
        </p:grpSpPr>
        <p:sp>
          <p:nvSpPr>
            <p:cNvPr id="12" name="Rectangle: Rounded Corners 11">
              <a:extLst>
                <a:ext uri="{FF2B5EF4-FFF2-40B4-BE49-F238E27FC236}">
                  <a16:creationId xmlns:a16="http://schemas.microsoft.com/office/drawing/2014/main" id="{52B6D178-815C-8B4A-89C9-0FDF2FFB621A}"/>
                </a:ext>
              </a:extLst>
            </p:cNvPr>
            <p:cNvSpPr/>
            <p:nvPr/>
          </p:nvSpPr>
          <p:spPr>
            <a:xfrm>
              <a:off x="3401501" y="4210937"/>
              <a:ext cx="4368608" cy="719328"/>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latin typeface="Arial" panose="020B0604020202020204" pitchFamily="34" charset="0"/>
                  <a:cs typeface="Arial" panose="020B0604020202020204" pitchFamily="34" charset="0"/>
                </a:rPr>
                <a:t>Speed &amp; Volume of Data Entry</a:t>
              </a:r>
            </a:p>
          </p:txBody>
        </p:sp>
        <p:sp>
          <p:nvSpPr>
            <p:cNvPr id="13" name="Oval 12">
              <a:extLst>
                <a:ext uri="{FF2B5EF4-FFF2-40B4-BE49-F238E27FC236}">
                  <a16:creationId xmlns:a16="http://schemas.microsoft.com/office/drawing/2014/main" id="{FC5F53B4-DB9A-BFF6-988C-3059871D0DA5}"/>
                </a:ext>
              </a:extLst>
            </p:cNvPr>
            <p:cNvSpPr/>
            <p:nvPr/>
          </p:nvSpPr>
          <p:spPr>
            <a:xfrm>
              <a:off x="2676144" y="4058537"/>
              <a:ext cx="999744" cy="1024128"/>
            </a:xfrm>
            <a:prstGeom prst="ellipse">
              <a:avLst/>
            </a:prstGeom>
            <a:solidFill>
              <a:schemeClr val="accent3"/>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latin typeface="Arial" panose="020B0604020202020204" pitchFamily="34" charset="0"/>
                  <a:cs typeface="Arial" panose="020B0604020202020204" pitchFamily="34" charset="0"/>
                </a:rPr>
                <a:t>2</a:t>
              </a:r>
            </a:p>
          </p:txBody>
        </p:sp>
      </p:grpSp>
      <p:grpSp>
        <p:nvGrpSpPr>
          <p:cNvPr id="15" name="Group 14">
            <a:extLst>
              <a:ext uri="{FF2B5EF4-FFF2-40B4-BE49-F238E27FC236}">
                <a16:creationId xmlns:a16="http://schemas.microsoft.com/office/drawing/2014/main" id="{40D35048-859B-ECC6-DF97-8EBD0844CA79}"/>
              </a:ext>
            </a:extLst>
          </p:cNvPr>
          <p:cNvGrpSpPr/>
          <p:nvPr/>
        </p:nvGrpSpPr>
        <p:grpSpPr>
          <a:xfrm>
            <a:off x="6266688" y="4934615"/>
            <a:ext cx="2828544" cy="1024128"/>
            <a:chOff x="2676144" y="4058537"/>
            <a:chExt cx="2828544" cy="1024128"/>
          </a:xfrm>
        </p:grpSpPr>
        <p:sp>
          <p:nvSpPr>
            <p:cNvPr id="16" name="Rectangle: Rounded Corners 15">
              <a:extLst>
                <a:ext uri="{FF2B5EF4-FFF2-40B4-BE49-F238E27FC236}">
                  <a16:creationId xmlns:a16="http://schemas.microsoft.com/office/drawing/2014/main" id="{DFC32789-BCFA-5095-D830-649A9129B62A}"/>
                </a:ext>
              </a:extLst>
            </p:cNvPr>
            <p:cNvSpPr/>
            <p:nvPr/>
          </p:nvSpPr>
          <p:spPr>
            <a:xfrm>
              <a:off x="3401501" y="4210937"/>
              <a:ext cx="2103187" cy="719328"/>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latin typeface="Arial" panose="020B0604020202020204" pitchFamily="34" charset="0"/>
                  <a:cs typeface="Arial" panose="020B0604020202020204" pitchFamily="34" charset="0"/>
                </a:rPr>
                <a:t>Charting!</a:t>
              </a:r>
            </a:p>
          </p:txBody>
        </p:sp>
        <p:sp>
          <p:nvSpPr>
            <p:cNvPr id="17" name="Oval 16">
              <a:extLst>
                <a:ext uri="{FF2B5EF4-FFF2-40B4-BE49-F238E27FC236}">
                  <a16:creationId xmlns:a16="http://schemas.microsoft.com/office/drawing/2014/main" id="{18C6BDC2-1C83-8C44-737D-94C0CB462B78}"/>
                </a:ext>
              </a:extLst>
            </p:cNvPr>
            <p:cNvSpPr/>
            <p:nvPr/>
          </p:nvSpPr>
          <p:spPr>
            <a:xfrm>
              <a:off x="2676144" y="4058537"/>
              <a:ext cx="999744" cy="1024128"/>
            </a:xfrm>
            <a:prstGeom prst="ellipse">
              <a:avLst/>
            </a:prstGeom>
            <a:solidFill>
              <a:schemeClr val="accent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3778855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20CE9D-0439-D992-CF5C-BFC0ABA3DB6C}"/>
              </a:ext>
            </a:extLst>
          </p:cNvPr>
          <p:cNvSpPr/>
          <p:nvPr/>
        </p:nvSpPr>
        <p:spPr>
          <a:xfrm>
            <a:off x="0" y="1"/>
            <a:ext cx="12192000" cy="987552"/>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bg2"/>
                </a:solidFill>
                <a:latin typeface="Arial" panose="020B0604020202020204" pitchFamily="34" charset="0"/>
                <a:cs typeface="Arial" panose="020B0604020202020204" pitchFamily="34" charset="0"/>
              </a:rPr>
              <a:t> What Good Looks Like for Us…</a:t>
            </a:r>
          </a:p>
        </p:txBody>
      </p:sp>
      <p:grpSp>
        <p:nvGrpSpPr>
          <p:cNvPr id="37" name="Group 36">
            <a:extLst>
              <a:ext uri="{FF2B5EF4-FFF2-40B4-BE49-F238E27FC236}">
                <a16:creationId xmlns:a16="http://schemas.microsoft.com/office/drawing/2014/main" id="{6D9FF461-8B46-BDBB-D152-D591C968FE33}"/>
              </a:ext>
            </a:extLst>
          </p:cNvPr>
          <p:cNvGrpSpPr/>
          <p:nvPr/>
        </p:nvGrpSpPr>
        <p:grpSpPr>
          <a:xfrm>
            <a:off x="496314" y="1366228"/>
            <a:ext cx="10836380" cy="2222450"/>
            <a:chOff x="438988" y="1245523"/>
            <a:chExt cx="10836380" cy="2222450"/>
          </a:xfrm>
        </p:grpSpPr>
        <p:grpSp>
          <p:nvGrpSpPr>
            <p:cNvPr id="12" name="Group 11">
              <a:extLst>
                <a:ext uri="{FF2B5EF4-FFF2-40B4-BE49-F238E27FC236}">
                  <a16:creationId xmlns:a16="http://schemas.microsoft.com/office/drawing/2014/main" id="{3F2ADA43-D2C9-6DB4-F40E-0943B081ADEA}"/>
                </a:ext>
              </a:extLst>
            </p:cNvPr>
            <p:cNvGrpSpPr/>
            <p:nvPr/>
          </p:nvGrpSpPr>
          <p:grpSpPr>
            <a:xfrm>
              <a:off x="438988" y="1245523"/>
              <a:ext cx="1854200" cy="2222450"/>
              <a:chOff x="660400" y="1607448"/>
              <a:chExt cx="1854200" cy="2222450"/>
            </a:xfrm>
          </p:grpSpPr>
          <p:pic>
            <p:nvPicPr>
              <p:cNvPr id="9" name="Graphic 8" descr="Doctor male with solid fill">
                <a:extLst>
                  <a:ext uri="{FF2B5EF4-FFF2-40B4-BE49-F238E27FC236}">
                    <a16:creationId xmlns:a16="http://schemas.microsoft.com/office/drawing/2014/main" id="{781889DE-18B0-0E5C-5D82-8661D7C1FD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0300" y="1607448"/>
                <a:ext cx="914400" cy="914400"/>
              </a:xfrm>
              <a:prstGeom prst="rect">
                <a:avLst/>
              </a:prstGeom>
            </p:spPr>
          </p:pic>
          <p:sp>
            <p:nvSpPr>
              <p:cNvPr id="11" name="TextBox 10">
                <a:extLst>
                  <a:ext uri="{FF2B5EF4-FFF2-40B4-BE49-F238E27FC236}">
                    <a16:creationId xmlns:a16="http://schemas.microsoft.com/office/drawing/2014/main" id="{EFE532D4-B4C7-CCAE-945A-39F10E02AFBE}"/>
                  </a:ext>
                </a:extLst>
              </p:cNvPr>
              <p:cNvSpPr txBox="1"/>
              <p:nvPr/>
            </p:nvSpPr>
            <p:spPr>
              <a:xfrm>
                <a:off x="660400" y="2521848"/>
                <a:ext cx="1854200" cy="1308050"/>
              </a:xfrm>
              <a:prstGeom prst="rect">
                <a:avLst/>
              </a:prstGeom>
              <a:noFill/>
            </p:spPr>
            <p:txBody>
              <a:bodyPr wrap="square">
                <a:spAutoFit/>
              </a:bodyPr>
              <a:lstStyle/>
              <a:p>
                <a:pPr algn="ctr"/>
                <a:r>
                  <a:rPr lang="en-US" altLang="en-US" sz="1600" b="1" dirty="0">
                    <a:solidFill>
                      <a:schemeClr val="accent3"/>
                    </a:solidFill>
                    <a:latin typeface="Arial" panose="020B0604020202020204" pitchFamily="34" charset="0"/>
                    <a:cs typeface="Arial" panose="020B0604020202020204" pitchFamily="34" charset="0"/>
                  </a:rPr>
                  <a:t>User Experience</a:t>
                </a:r>
              </a:p>
              <a:p>
                <a:pPr algn="ctr"/>
                <a:r>
                  <a:rPr lang="en-US" altLang="en-US" sz="1600" b="1" dirty="0">
                    <a:solidFill>
                      <a:schemeClr val="accent3"/>
                    </a:solidFill>
                    <a:latin typeface="Arial" panose="020B0604020202020204" pitchFamily="34" charset="0"/>
                    <a:cs typeface="Arial" panose="020B0604020202020204" pitchFamily="34" charset="0"/>
                  </a:rPr>
                  <a:t>&amp; Accessibility</a:t>
                </a:r>
              </a:p>
              <a:p>
                <a:pPr algn="ctr"/>
                <a:endParaRPr lang="en-US" altLang="en-US" sz="500" b="1" dirty="0">
                  <a:solidFill>
                    <a:schemeClr val="accent3"/>
                  </a:solidFill>
                  <a:latin typeface="Arial" panose="020B0604020202020204" pitchFamily="34" charset="0"/>
                  <a:cs typeface="Arial" panose="020B0604020202020204" pitchFamily="34" charset="0"/>
                </a:endParaRPr>
              </a:p>
              <a:p>
                <a:pPr algn="ctr"/>
                <a:r>
                  <a:rPr lang="en-US" altLang="en-US" sz="1400" dirty="0">
                    <a:latin typeface="Arial" panose="020B0604020202020204" pitchFamily="34" charset="0"/>
                    <a:cs typeface="Arial" panose="020B0604020202020204" pitchFamily="34" charset="0"/>
                  </a:rPr>
                  <a:t>Intuitive, inclusive design for optimal workflow</a:t>
                </a:r>
                <a:r>
                  <a:rPr lang="en-US" altLang="en-US" sz="1400" dirty="0">
                    <a:solidFill>
                      <a:schemeClr val="accent3"/>
                    </a:solidFill>
                    <a:latin typeface="Arial" panose="020B0604020202020204" pitchFamily="34" charset="0"/>
                    <a:cs typeface="Arial" panose="020B0604020202020204" pitchFamily="34" charset="0"/>
                  </a:rPr>
                  <a:t> </a:t>
                </a:r>
                <a:endParaRPr lang="en-US" sz="1400" dirty="0">
                  <a:solidFill>
                    <a:schemeClr val="accent3"/>
                  </a:solidFill>
                </a:endParaRPr>
              </a:p>
            </p:txBody>
          </p:sp>
        </p:grpSp>
        <p:grpSp>
          <p:nvGrpSpPr>
            <p:cNvPr id="16" name="Group 15">
              <a:extLst>
                <a:ext uri="{FF2B5EF4-FFF2-40B4-BE49-F238E27FC236}">
                  <a16:creationId xmlns:a16="http://schemas.microsoft.com/office/drawing/2014/main" id="{C9FAFB0A-4D0C-ACB9-7756-DA22561D6290}"/>
                </a:ext>
              </a:extLst>
            </p:cNvPr>
            <p:cNvGrpSpPr/>
            <p:nvPr/>
          </p:nvGrpSpPr>
          <p:grpSpPr>
            <a:xfrm>
              <a:off x="3261128" y="1245523"/>
              <a:ext cx="2026120" cy="2222450"/>
              <a:chOff x="3264592" y="1442348"/>
              <a:chExt cx="2026120" cy="2222450"/>
            </a:xfrm>
          </p:grpSpPr>
          <p:pic>
            <p:nvPicPr>
              <p:cNvPr id="14" name="Graphic 13" descr="Heart with pulse with solid fill">
                <a:extLst>
                  <a:ext uri="{FF2B5EF4-FFF2-40B4-BE49-F238E27FC236}">
                    <a16:creationId xmlns:a16="http://schemas.microsoft.com/office/drawing/2014/main" id="{90249104-6B8D-84F1-B524-965B13D0F2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0452" y="1442348"/>
                <a:ext cx="914400" cy="914400"/>
              </a:xfrm>
              <a:prstGeom prst="rect">
                <a:avLst/>
              </a:prstGeom>
            </p:spPr>
          </p:pic>
          <p:sp>
            <p:nvSpPr>
              <p:cNvPr id="15" name="TextBox 14">
                <a:extLst>
                  <a:ext uri="{FF2B5EF4-FFF2-40B4-BE49-F238E27FC236}">
                    <a16:creationId xmlns:a16="http://schemas.microsoft.com/office/drawing/2014/main" id="{2FD7C92D-3DCA-B37E-56F8-C279A6A83823}"/>
                  </a:ext>
                </a:extLst>
              </p:cNvPr>
              <p:cNvSpPr txBox="1"/>
              <p:nvPr/>
            </p:nvSpPr>
            <p:spPr>
              <a:xfrm>
                <a:off x="3264592" y="2356748"/>
                <a:ext cx="2026120" cy="1308050"/>
              </a:xfrm>
              <a:prstGeom prst="rect">
                <a:avLst/>
              </a:prstGeom>
              <a:noFill/>
            </p:spPr>
            <p:txBody>
              <a:bodyPr wrap="square">
                <a:spAutoFit/>
              </a:bodyPr>
              <a:lstStyle/>
              <a:p>
                <a:pPr algn="ctr"/>
                <a:r>
                  <a:rPr lang="en-US" altLang="en-US" sz="1600" b="1" dirty="0">
                    <a:solidFill>
                      <a:srgbClr val="89357E"/>
                    </a:solidFill>
                    <a:latin typeface="Arial" panose="020B0604020202020204" pitchFamily="34" charset="0"/>
                    <a:cs typeface="Arial" panose="020B0604020202020204" pitchFamily="34" charset="0"/>
                  </a:rPr>
                  <a:t>Safety &amp; Governance</a:t>
                </a:r>
              </a:p>
              <a:p>
                <a:pPr algn="ctr"/>
                <a:endParaRPr lang="en-US" altLang="en-US" sz="500" b="1" dirty="0">
                  <a:solidFill>
                    <a:schemeClr val="accent3"/>
                  </a:solidFill>
                  <a:latin typeface="Arial" panose="020B0604020202020204" pitchFamily="34" charset="0"/>
                  <a:cs typeface="Arial" panose="020B0604020202020204" pitchFamily="34" charset="0"/>
                </a:endParaRPr>
              </a:p>
              <a:p>
                <a:pPr algn="ctr"/>
                <a:r>
                  <a:rPr lang="en-US" altLang="en-US" sz="1400" dirty="0">
                    <a:latin typeface="Arial" panose="020B0604020202020204" pitchFamily="34" charset="0"/>
                    <a:cs typeface="Arial" panose="020B0604020202020204" pitchFamily="34" charset="0"/>
                  </a:rPr>
                  <a:t>Comprehensive patient safety and regulatory compliance</a:t>
                </a:r>
                <a:endParaRPr lang="en-US" sz="1400" dirty="0">
                  <a:solidFill>
                    <a:schemeClr val="accent3"/>
                  </a:solidFill>
                </a:endParaRPr>
              </a:p>
            </p:txBody>
          </p:sp>
        </p:grpSp>
        <p:grpSp>
          <p:nvGrpSpPr>
            <p:cNvPr id="21" name="Group 20">
              <a:extLst>
                <a:ext uri="{FF2B5EF4-FFF2-40B4-BE49-F238E27FC236}">
                  <a16:creationId xmlns:a16="http://schemas.microsoft.com/office/drawing/2014/main" id="{830993B3-8F55-1C6E-FDB5-29A81ACBEE4C}"/>
                </a:ext>
              </a:extLst>
            </p:cNvPr>
            <p:cNvGrpSpPr/>
            <p:nvPr/>
          </p:nvGrpSpPr>
          <p:grpSpPr>
            <a:xfrm>
              <a:off x="6255188" y="1245523"/>
              <a:ext cx="2026120" cy="2222450"/>
              <a:chOff x="5846572" y="1442348"/>
              <a:chExt cx="2026120" cy="2222450"/>
            </a:xfrm>
          </p:grpSpPr>
          <p:pic>
            <p:nvPicPr>
              <p:cNvPr id="17" name="Graphic 16" descr="Cloud Computing outline">
                <a:extLst>
                  <a:ext uri="{FF2B5EF4-FFF2-40B4-BE49-F238E27FC236}">
                    <a16:creationId xmlns:a16="http://schemas.microsoft.com/office/drawing/2014/main" id="{590EE314-3939-43C1-71AF-B017FEEA32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02432" y="1442348"/>
                <a:ext cx="914400" cy="914400"/>
              </a:xfrm>
              <a:prstGeom prst="rect">
                <a:avLst/>
              </a:prstGeom>
            </p:spPr>
          </p:pic>
          <p:sp>
            <p:nvSpPr>
              <p:cNvPr id="18" name="TextBox 17">
                <a:extLst>
                  <a:ext uri="{FF2B5EF4-FFF2-40B4-BE49-F238E27FC236}">
                    <a16:creationId xmlns:a16="http://schemas.microsoft.com/office/drawing/2014/main" id="{D8BFA306-3747-AA6D-DCA4-4E3BF92E4840}"/>
                  </a:ext>
                </a:extLst>
              </p:cNvPr>
              <p:cNvSpPr txBox="1"/>
              <p:nvPr/>
            </p:nvSpPr>
            <p:spPr>
              <a:xfrm>
                <a:off x="5846572" y="2356748"/>
                <a:ext cx="2026120" cy="1308050"/>
              </a:xfrm>
              <a:prstGeom prst="rect">
                <a:avLst/>
              </a:prstGeom>
              <a:noFill/>
            </p:spPr>
            <p:txBody>
              <a:bodyPr wrap="square">
                <a:spAutoFit/>
              </a:bodyPr>
              <a:lstStyle/>
              <a:p>
                <a:pPr algn="ctr"/>
                <a:r>
                  <a:rPr lang="en-US" altLang="en-US" sz="1600" b="1" dirty="0">
                    <a:solidFill>
                      <a:schemeClr val="accent4"/>
                    </a:solidFill>
                    <a:latin typeface="Arial" panose="020B0604020202020204" pitchFamily="34" charset="0"/>
                    <a:cs typeface="Arial" panose="020B0604020202020204" pitchFamily="34" charset="0"/>
                  </a:rPr>
                  <a:t>Integration &amp; Interoperability</a:t>
                </a:r>
              </a:p>
              <a:p>
                <a:pPr algn="ctr"/>
                <a:endParaRPr lang="en-US" altLang="en-US" sz="500" b="1" dirty="0">
                  <a:solidFill>
                    <a:schemeClr val="accent3"/>
                  </a:solidFill>
                  <a:latin typeface="Arial" panose="020B0604020202020204" pitchFamily="34" charset="0"/>
                  <a:cs typeface="Arial" panose="020B0604020202020204" pitchFamily="34" charset="0"/>
                </a:endParaRPr>
              </a:p>
              <a:p>
                <a:pPr algn="ctr"/>
                <a:r>
                  <a:rPr lang="en-US" altLang="en-US" sz="1400" dirty="0">
                    <a:latin typeface="Arial" panose="020B0604020202020204" pitchFamily="34" charset="0"/>
                    <a:cs typeface="Arial" panose="020B0604020202020204" pitchFamily="34" charset="0"/>
                  </a:rPr>
                  <a:t>Seamless data flow and system connectivity</a:t>
                </a:r>
                <a:endParaRPr lang="en-US" sz="1400" dirty="0">
                  <a:solidFill>
                    <a:schemeClr val="accent3"/>
                  </a:solidFill>
                </a:endParaRPr>
              </a:p>
            </p:txBody>
          </p:sp>
        </p:grpSp>
        <p:grpSp>
          <p:nvGrpSpPr>
            <p:cNvPr id="27" name="Group 26">
              <a:extLst>
                <a:ext uri="{FF2B5EF4-FFF2-40B4-BE49-F238E27FC236}">
                  <a16:creationId xmlns:a16="http://schemas.microsoft.com/office/drawing/2014/main" id="{BF1E620E-919C-F49D-A18B-2EC4E8425E19}"/>
                </a:ext>
              </a:extLst>
            </p:cNvPr>
            <p:cNvGrpSpPr/>
            <p:nvPr/>
          </p:nvGrpSpPr>
          <p:grpSpPr>
            <a:xfrm>
              <a:off x="9249248" y="1245523"/>
              <a:ext cx="2026120" cy="1760786"/>
              <a:chOff x="8428552" y="1442348"/>
              <a:chExt cx="2026120" cy="1760786"/>
            </a:xfrm>
          </p:grpSpPr>
          <p:pic>
            <p:nvPicPr>
              <p:cNvPr id="25" name="Graphic 24" descr="Research with solid fill">
                <a:extLst>
                  <a:ext uri="{FF2B5EF4-FFF2-40B4-BE49-F238E27FC236}">
                    <a16:creationId xmlns:a16="http://schemas.microsoft.com/office/drawing/2014/main" id="{E73FE92D-92B7-B827-03E7-DB2582F6F1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84412" y="1442348"/>
                <a:ext cx="914400" cy="914400"/>
              </a:xfrm>
              <a:prstGeom prst="rect">
                <a:avLst/>
              </a:prstGeom>
            </p:spPr>
          </p:pic>
          <p:sp>
            <p:nvSpPr>
              <p:cNvPr id="26" name="TextBox 25">
                <a:extLst>
                  <a:ext uri="{FF2B5EF4-FFF2-40B4-BE49-F238E27FC236}">
                    <a16:creationId xmlns:a16="http://schemas.microsoft.com/office/drawing/2014/main" id="{CF185465-0A5E-EA7A-5881-91C519FE60E3}"/>
                  </a:ext>
                </a:extLst>
              </p:cNvPr>
              <p:cNvSpPr txBox="1"/>
              <p:nvPr/>
            </p:nvSpPr>
            <p:spPr>
              <a:xfrm>
                <a:off x="8428552" y="2356748"/>
                <a:ext cx="2026120" cy="846386"/>
              </a:xfrm>
              <a:prstGeom prst="rect">
                <a:avLst/>
              </a:prstGeom>
              <a:noFill/>
            </p:spPr>
            <p:txBody>
              <a:bodyPr wrap="square">
                <a:spAutoFit/>
              </a:bodyPr>
              <a:lstStyle/>
              <a:p>
                <a:pPr algn="ctr"/>
                <a:r>
                  <a:rPr lang="en-US" altLang="en-US" sz="1600" b="1" dirty="0">
                    <a:solidFill>
                      <a:srgbClr val="813A8D"/>
                    </a:solidFill>
                    <a:latin typeface="Arial" panose="020B0604020202020204" pitchFamily="34" charset="0"/>
                    <a:cs typeface="Arial" panose="020B0604020202020204" pitchFamily="34" charset="0"/>
                  </a:rPr>
                  <a:t>Data Driven</a:t>
                </a:r>
              </a:p>
              <a:p>
                <a:pPr algn="ctr"/>
                <a:endParaRPr lang="en-US" altLang="en-US" sz="500" b="1" dirty="0">
                  <a:solidFill>
                    <a:schemeClr val="accent3"/>
                  </a:solidFill>
                  <a:latin typeface="Arial" panose="020B0604020202020204" pitchFamily="34" charset="0"/>
                  <a:cs typeface="Arial" panose="020B0604020202020204" pitchFamily="34" charset="0"/>
                </a:endParaRPr>
              </a:p>
              <a:p>
                <a:pPr algn="ctr"/>
                <a:r>
                  <a:rPr lang="en-US" altLang="en-US" sz="1400" dirty="0">
                    <a:latin typeface="Arial" panose="020B0604020202020204" pitchFamily="34" charset="0"/>
                    <a:cs typeface="Arial" panose="020B0604020202020204" pitchFamily="34" charset="0"/>
                  </a:rPr>
                  <a:t>Metrics for Quality Improvement</a:t>
                </a:r>
                <a:endParaRPr lang="en-US" sz="1400" dirty="0">
                  <a:solidFill>
                    <a:schemeClr val="accent3"/>
                  </a:solidFill>
                </a:endParaRPr>
              </a:p>
            </p:txBody>
          </p:sp>
        </p:grpSp>
      </p:grpSp>
      <p:grpSp>
        <p:nvGrpSpPr>
          <p:cNvPr id="38" name="Group 37">
            <a:extLst>
              <a:ext uri="{FF2B5EF4-FFF2-40B4-BE49-F238E27FC236}">
                <a16:creationId xmlns:a16="http://schemas.microsoft.com/office/drawing/2014/main" id="{AC0550A1-B149-BAA5-0F86-074E64C42137}"/>
              </a:ext>
            </a:extLst>
          </p:cNvPr>
          <p:cNvGrpSpPr/>
          <p:nvPr/>
        </p:nvGrpSpPr>
        <p:grpSpPr>
          <a:xfrm>
            <a:off x="1588314" y="3941385"/>
            <a:ext cx="9100353" cy="2007007"/>
            <a:chOff x="1588314" y="3941385"/>
            <a:chExt cx="9100353" cy="2007007"/>
          </a:xfrm>
        </p:grpSpPr>
        <p:grpSp>
          <p:nvGrpSpPr>
            <p:cNvPr id="23" name="Group 22">
              <a:extLst>
                <a:ext uri="{FF2B5EF4-FFF2-40B4-BE49-F238E27FC236}">
                  <a16:creationId xmlns:a16="http://schemas.microsoft.com/office/drawing/2014/main" id="{CD7E13F9-7FD5-8D1C-C4F5-C6BA61A6479D}"/>
                </a:ext>
              </a:extLst>
            </p:cNvPr>
            <p:cNvGrpSpPr/>
            <p:nvPr/>
          </p:nvGrpSpPr>
          <p:grpSpPr>
            <a:xfrm>
              <a:off x="1588314" y="3972163"/>
              <a:ext cx="2286000" cy="1976229"/>
              <a:chOff x="8300244" y="1442348"/>
              <a:chExt cx="2286000" cy="1976229"/>
            </a:xfrm>
          </p:grpSpPr>
          <p:pic>
            <p:nvPicPr>
              <p:cNvPr id="20" name="Graphic 19" descr="Wreath with solid fill">
                <a:extLst>
                  <a:ext uri="{FF2B5EF4-FFF2-40B4-BE49-F238E27FC236}">
                    <a16:creationId xmlns:a16="http://schemas.microsoft.com/office/drawing/2014/main" id="{AD7421CD-5829-914E-6B51-319DE4035A0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86044" y="1442348"/>
                <a:ext cx="914400" cy="914400"/>
              </a:xfrm>
              <a:prstGeom prst="rect">
                <a:avLst/>
              </a:prstGeom>
            </p:spPr>
          </p:pic>
          <p:sp>
            <p:nvSpPr>
              <p:cNvPr id="22" name="TextBox 21">
                <a:extLst>
                  <a:ext uri="{FF2B5EF4-FFF2-40B4-BE49-F238E27FC236}">
                    <a16:creationId xmlns:a16="http://schemas.microsoft.com/office/drawing/2014/main" id="{C7B7AE66-9880-E775-ED9F-4C4DC2A939A9}"/>
                  </a:ext>
                </a:extLst>
              </p:cNvPr>
              <p:cNvSpPr txBox="1"/>
              <p:nvPr/>
            </p:nvSpPr>
            <p:spPr>
              <a:xfrm>
                <a:off x="8300244" y="2356748"/>
                <a:ext cx="2286000" cy="1061829"/>
              </a:xfrm>
              <a:prstGeom prst="rect">
                <a:avLst/>
              </a:prstGeom>
              <a:noFill/>
            </p:spPr>
            <p:txBody>
              <a:bodyPr wrap="square">
                <a:spAutoFit/>
              </a:bodyPr>
              <a:lstStyle/>
              <a:p>
                <a:pPr algn="ctr"/>
                <a:r>
                  <a:rPr lang="en-US" altLang="en-US" sz="1600" b="1" dirty="0">
                    <a:solidFill>
                      <a:schemeClr val="accent4"/>
                    </a:solidFill>
                    <a:latin typeface="Arial" panose="020B0604020202020204" pitchFamily="34" charset="0"/>
                    <a:cs typeface="Arial" panose="020B0604020202020204" pitchFamily="34" charset="0"/>
                  </a:rPr>
                  <a:t>Clinical Excellence</a:t>
                </a:r>
              </a:p>
              <a:p>
                <a:pPr algn="ctr"/>
                <a:endParaRPr lang="en-US" altLang="en-US" sz="500" b="1" dirty="0">
                  <a:solidFill>
                    <a:schemeClr val="accent3"/>
                  </a:solidFill>
                  <a:latin typeface="Arial" panose="020B0604020202020204" pitchFamily="34" charset="0"/>
                  <a:cs typeface="Arial" panose="020B0604020202020204" pitchFamily="34" charset="0"/>
                </a:endParaRPr>
              </a:p>
              <a:p>
                <a:pPr algn="ctr"/>
                <a:r>
                  <a:rPr lang="en-US" altLang="en-US" sz="1400" dirty="0">
                    <a:latin typeface="Arial" panose="020B0604020202020204" pitchFamily="34" charset="0"/>
                    <a:cs typeface="Arial" panose="020B0604020202020204" pitchFamily="34" charset="0"/>
                  </a:rPr>
                  <a:t>Meeting professional standards and evidence-backed practice</a:t>
                </a:r>
                <a:endParaRPr lang="en-US" sz="1400" dirty="0">
                  <a:solidFill>
                    <a:schemeClr val="accent3"/>
                  </a:solidFill>
                </a:endParaRPr>
              </a:p>
            </p:txBody>
          </p:sp>
        </p:grpSp>
        <p:grpSp>
          <p:nvGrpSpPr>
            <p:cNvPr id="34" name="Group 33">
              <a:extLst>
                <a:ext uri="{FF2B5EF4-FFF2-40B4-BE49-F238E27FC236}">
                  <a16:creationId xmlns:a16="http://schemas.microsoft.com/office/drawing/2014/main" id="{DF131468-8DBA-343B-2EA9-6884A244E265}"/>
                </a:ext>
              </a:extLst>
            </p:cNvPr>
            <p:cNvGrpSpPr/>
            <p:nvPr/>
          </p:nvGrpSpPr>
          <p:grpSpPr>
            <a:xfrm>
              <a:off x="4810797" y="3941385"/>
              <a:ext cx="2534028" cy="2007007"/>
              <a:chOff x="4647490" y="4045878"/>
              <a:chExt cx="2534028" cy="2007007"/>
            </a:xfrm>
          </p:grpSpPr>
          <p:pic>
            <p:nvPicPr>
              <p:cNvPr id="29" name="Graphic 28" descr="Lights On with solid fill">
                <a:extLst>
                  <a:ext uri="{FF2B5EF4-FFF2-40B4-BE49-F238E27FC236}">
                    <a16:creationId xmlns:a16="http://schemas.microsoft.com/office/drawing/2014/main" id="{95BDB63C-7462-C92E-A65A-B42DFBF6C4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57304" y="4045878"/>
                <a:ext cx="914400" cy="914400"/>
              </a:xfrm>
              <a:prstGeom prst="rect">
                <a:avLst/>
              </a:prstGeom>
            </p:spPr>
          </p:pic>
          <p:sp>
            <p:nvSpPr>
              <p:cNvPr id="30" name="TextBox 29">
                <a:extLst>
                  <a:ext uri="{FF2B5EF4-FFF2-40B4-BE49-F238E27FC236}">
                    <a16:creationId xmlns:a16="http://schemas.microsoft.com/office/drawing/2014/main" id="{EE00BB12-3F2B-696C-E5ED-C990E104D36A}"/>
                  </a:ext>
                </a:extLst>
              </p:cNvPr>
              <p:cNvSpPr txBox="1"/>
              <p:nvPr/>
            </p:nvSpPr>
            <p:spPr>
              <a:xfrm>
                <a:off x="4647490" y="4960278"/>
                <a:ext cx="2534028" cy="1092607"/>
              </a:xfrm>
              <a:prstGeom prst="rect">
                <a:avLst/>
              </a:prstGeom>
              <a:noFill/>
            </p:spPr>
            <p:txBody>
              <a:bodyPr wrap="square">
                <a:spAutoFit/>
              </a:bodyPr>
              <a:lstStyle/>
              <a:p>
                <a:pPr algn="ctr"/>
                <a:r>
                  <a:rPr lang="en-US" altLang="en-US" sz="1600" b="1" dirty="0">
                    <a:solidFill>
                      <a:srgbClr val="89357E"/>
                    </a:solidFill>
                    <a:latin typeface="Arial" panose="020B0604020202020204" pitchFamily="34" charset="0"/>
                    <a:cs typeface="Arial" panose="020B0604020202020204" pitchFamily="34" charset="0"/>
                  </a:rPr>
                  <a:t>Future-Proofing &amp; Innovation</a:t>
                </a:r>
              </a:p>
              <a:p>
                <a:pPr algn="ctr"/>
                <a:endParaRPr lang="en-US" altLang="en-US" sz="500" b="1" dirty="0">
                  <a:solidFill>
                    <a:schemeClr val="accent3"/>
                  </a:solidFill>
                  <a:latin typeface="Arial" panose="020B0604020202020204" pitchFamily="34" charset="0"/>
                  <a:cs typeface="Arial" panose="020B0604020202020204" pitchFamily="34" charset="0"/>
                </a:endParaRPr>
              </a:p>
              <a:p>
                <a:pPr algn="ctr"/>
                <a:r>
                  <a:rPr lang="en-US" altLang="en-US" sz="1400" dirty="0">
                    <a:latin typeface="Arial" panose="020B0604020202020204" pitchFamily="34" charset="0"/>
                    <a:cs typeface="Arial" panose="020B0604020202020204" pitchFamily="34" charset="0"/>
                  </a:rPr>
                  <a:t>Adaptable platform for technological advancement</a:t>
                </a:r>
                <a:endParaRPr lang="en-US" sz="1400" dirty="0">
                  <a:solidFill>
                    <a:schemeClr val="accent3"/>
                  </a:solidFill>
                </a:endParaRPr>
              </a:p>
            </p:txBody>
          </p:sp>
        </p:grpSp>
        <p:grpSp>
          <p:nvGrpSpPr>
            <p:cNvPr id="35" name="Group 34">
              <a:extLst>
                <a:ext uri="{FF2B5EF4-FFF2-40B4-BE49-F238E27FC236}">
                  <a16:creationId xmlns:a16="http://schemas.microsoft.com/office/drawing/2014/main" id="{795E86F8-E609-DFE2-0565-48EAD547E2A7}"/>
                </a:ext>
              </a:extLst>
            </p:cNvPr>
            <p:cNvGrpSpPr/>
            <p:nvPr/>
          </p:nvGrpSpPr>
          <p:grpSpPr>
            <a:xfrm>
              <a:off x="8154639" y="3972163"/>
              <a:ext cx="2534028" cy="1760786"/>
              <a:chOff x="7471494" y="4045878"/>
              <a:chExt cx="2534028" cy="1760786"/>
            </a:xfrm>
          </p:grpSpPr>
          <p:pic>
            <p:nvPicPr>
              <p:cNvPr id="32" name="Graphic 31" descr="Excellent with solid fill">
                <a:extLst>
                  <a:ext uri="{FF2B5EF4-FFF2-40B4-BE49-F238E27FC236}">
                    <a16:creationId xmlns:a16="http://schemas.microsoft.com/office/drawing/2014/main" id="{B27A1877-6F8F-9968-E893-CF6F89290F9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81308" y="4045878"/>
                <a:ext cx="914400" cy="914400"/>
              </a:xfrm>
              <a:prstGeom prst="rect">
                <a:avLst/>
              </a:prstGeom>
            </p:spPr>
          </p:pic>
          <p:sp>
            <p:nvSpPr>
              <p:cNvPr id="33" name="TextBox 32">
                <a:extLst>
                  <a:ext uri="{FF2B5EF4-FFF2-40B4-BE49-F238E27FC236}">
                    <a16:creationId xmlns:a16="http://schemas.microsoft.com/office/drawing/2014/main" id="{3FF1FCCE-A8E6-BCD7-A8D8-B0E597EFC981}"/>
                  </a:ext>
                </a:extLst>
              </p:cNvPr>
              <p:cNvSpPr txBox="1"/>
              <p:nvPr/>
            </p:nvSpPr>
            <p:spPr>
              <a:xfrm>
                <a:off x="7471494" y="4960278"/>
                <a:ext cx="2534028" cy="846386"/>
              </a:xfrm>
              <a:prstGeom prst="rect">
                <a:avLst/>
              </a:prstGeom>
              <a:noFill/>
            </p:spPr>
            <p:txBody>
              <a:bodyPr wrap="square">
                <a:spAutoFit/>
              </a:bodyPr>
              <a:lstStyle/>
              <a:p>
                <a:pPr algn="ctr"/>
                <a:r>
                  <a:rPr lang="en-US" altLang="en-US" sz="1600" b="1" dirty="0">
                    <a:solidFill>
                      <a:schemeClr val="accent3"/>
                    </a:solidFill>
                    <a:latin typeface="Arial" panose="020B0604020202020204" pitchFamily="34" charset="0"/>
                    <a:cs typeface="Arial" panose="020B0604020202020204" pitchFamily="34" charset="0"/>
                  </a:rPr>
                  <a:t>Operational Excellence</a:t>
                </a:r>
              </a:p>
              <a:p>
                <a:pPr algn="ctr"/>
                <a:endParaRPr lang="en-US" altLang="en-US" sz="500" b="1" dirty="0">
                  <a:solidFill>
                    <a:schemeClr val="accent3"/>
                  </a:solidFill>
                  <a:latin typeface="Arial" panose="020B0604020202020204" pitchFamily="34" charset="0"/>
                  <a:cs typeface="Arial" panose="020B0604020202020204" pitchFamily="34" charset="0"/>
                </a:endParaRPr>
              </a:p>
              <a:p>
                <a:pPr algn="ctr"/>
                <a:r>
                  <a:rPr lang="en-US" altLang="en-US" sz="1400" dirty="0">
                    <a:latin typeface="Arial" panose="020B0604020202020204" pitchFamily="34" charset="0"/>
                    <a:cs typeface="Arial" panose="020B0604020202020204" pitchFamily="34" charset="0"/>
                  </a:rPr>
                  <a:t>Strategic alignment and institutional benefit</a:t>
                </a:r>
                <a:endParaRPr lang="en-US" sz="1400" dirty="0">
                  <a:solidFill>
                    <a:schemeClr val="accent3"/>
                  </a:solidFill>
                </a:endParaRPr>
              </a:p>
            </p:txBody>
          </p:sp>
        </p:grpSp>
      </p:grpSp>
    </p:spTree>
    <p:extLst>
      <p:ext uri="{BB962C8B-B14F-4D97-AF65-F5344CB8AC3E}">
        <p14:creationId xmlns:p14="http://schemas.microsoft.com/office/powerpoint/2010/main" val="623595751"/>
      </p:ext>
    </p:extLst>
  </p:cSld>
  <p:clrMapOvr>
    <a:masterClrMapping/>
  </p:clrMapOvr>
</p:sld>
</file>

<file path=ppt/theme/theme1.xml><?xml version="1.0" encoding="utf-8"?>
<a:theme xmlns:a="http://schemas.openxmlformats.org/drawingml/2006/main" name="Office Theme">
  <a:themeElements>
    <a:clrScheme name="Custom 4">
      <a:dk1>
        <a:srgbClr val="4D4D5B"/>
      </a:dk1>
      <a:lt1>
        <a:srgbClr val="64686F"/>
      </a:lt1>
      <a:dk2>
        <a:srgbClr val="AAA1AE"/>
      </a:dk2>
      <a:lt2>
        <a:srgbClr val="FFFFFF"/>
      </a:lt2>
      <a:accent1>
        <a:srgbClr val="2AA9FF"/>
      </a:accent1>
      <a:accent2>
        <a:srgbClr val="A445FF"/>
      </a:accent2>
      <a:accent3>
        <a:srgbClr val="034694"/>
      </a:accent3>
      <a:accent4>
        <a:srgbClr val="504C96"/>
      </a:accent4>
      <a:accent5>
        <a:srgbClr val="853063"/>
      </a:accent5>
      <a:accent6>
        <a:srgbClr val="F5841F"/>
      </a:accent6>
      <a:hlink>
        <a:srgbClr val="2AA9FF"/>
      </a:hlink>
      <a:folHlink>
        <a:srgbClr val="A445FF"/>
      </a:folHlink>
    </a:clrScheme>
    <a:fontScheme name="Provation2018">
      <a:majorFont>
        <a:latin typeface="Avenir Heavy"/>
        <a:ea typeface=""/>
        <a:cs typeface=""/>
      </a:majorFont>
      <a:minorFont>
        <a:latin typeface="Aveni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2EE496B-E06A-49D0-9C64-997B39FE171C}" vid="{FCA0E0BB-B90B-4FDA-9DFE-EB23F47201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31A9D8769AC64D91B9BEEFA083F657" ma:contentTypeVersion="21" ma:contentTypeDescription="Create a new document." ma:contentTypeScope="" ma:versionID="c758c68d90558db9ba10561d165978f0">
  <xsd:schema xmlns:xsd="http://www.w3.org/2001/XMLSchema" xmlns:xs="http://www.w3.org/2001/XMLSchema" xmlns:p="http://schemas.microsoft.com/office/2006/metadata/properties" xmlns:ns2="c7dd6df9-d5eb-4d36-bef9-35a10bd02389" xmlns:ns3="898fff4b-d565-43dd-992c-a8100af1db3d" targetNamespace="http://schemas.microsoft.com/office/2006/metadata/properties" ma:root="true" ma:fieldsID="f974054ebf9a066c39af54be96c5acee" ns2:_="" ns3:_="">
    <xsd:import namespace="c7dd6df9-d5eb-4d36-bef9-35a10bd02389"/>
    <xsd:import namespace="898fff4b-d565-43dd-992c-a8100af1db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ProjectManage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d6df9-d5eb-4d36-bef9-35a10bd023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38ec787-7a9b-4db7-b31a-f65a072b3c72"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Manager" ma:index="24" nillable="true" ma:displayName="Project Manager" ma:format="Dropdown" ma:internalName="ProjectManager">
      <xsd:simpleType>
        <xsd:union memberTypes="dms:Text">
          <xsd:simpleType>
            <xsd:restriction base="dms:Choice">
              <xsd:enumeration value="David Clatworthy"/>
              <xsd:enumeration value="Ritchie Nield"/>
              <xsd:enumeration value="Cerys Butcher"/>
              <xsd:enumeration value="Alister Harding"/>
            </xsd:restriction>
          </xsd:simpleType>
        </xsd:un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8fff4b-d565-43dd-992c-a8100af1db3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d642039-a029-4bba-96d8-66bf512d3595}" ma:internalName="TaxCatchAll" ma:showField="CatchAllData" ma:web="898fff4b-d565-43dd-992c-a8100af1db3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dd6df9-d5eb-4d36-bef9-35a10bd02389">
      <Terms xmlns="http://schemas.microsoft.com/office/infopath/2007/PartnerControls"/>
    </lcf76f155ced4ddcb4097134ff3c332f>
    <TaxCatchAll xmlns="898fff4b-d565-43dd-992c-a8100af1db3d" xsi:nil="true"/>
    <ProjectManager xmlns="c7dd6df9-d5eb-4d36-bef9-35a10bd02389" xsi:nil="true"/>
  </documentManagement>
</p:properties>
</file>

<file path=customXml/itemProps1.xml><?xml version="1.0" encoding="utf-8"?>
<ds:datastoreItem xmlns:ds="http://schemas.openxmlformats.org/officeDocument/2006/customXml" ds:itemID="{E494B273-A1D9-4F6D-A2E4-E23FE02A4405}"/>
</file>

<file path=customXml/itemProps2.xml><?xml version="1.0" encoding="utf-8"?>
<ds:datastoreItem xmlns:ds="http://schemas.openxmlformats.org/officeDocument/2006/customXml" ds:itemID="{D4AEFD69-D426-49DD-A558-339BA4EBCA04}"/>
</file>

<file path=customXml/itemProps3.xml><?xml version="1.0" encoding="utf-8"?>
<ds:datastoreItem xmlns:ds="http://schemas.openxmlformats.org/officeDocument/2006/customXml" ds:itemID="{8757AFAA-770A-4984-AB60-FE151DE4C35F}"/>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
  <TotalTime>12736</TotalTime>
  <Words>3195</Words>
  <Application>Microsoft Office PowerPoint</Application>
  <PresentationFormat>Widescreen</PresentationFormat>
  <Paragraphs>385</Paragraphs>
  <Slides>17</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Avenir</vt:lpstr>
      <vt:lpstr>Avenir Medium</vt:lpstr>
      <vt:lpstr>Calibri</vt:lpstr>
      <vt:lpstr>Wingdings</vt:lpstr>
      <vt:lpstr>Office Theme</vt:lpstr>
      <vt:lpstr>Electronic Anaesthetic Records:  Why We Need Them Now</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User Requirements for an AIMS Solution </vt:lpstr>
      <vt:lpstr>PowerPoint Presentation</vt:lpstr>
      <vt:lpstr>Five Mandatory Domains for Electronic Anaesthetic Charts Total: 130+ structured data items across all domains</vt:lpstr>
      <vt:lpstr>Five Mandatory Domains for Electronic Anaesthetic Charts Total: 130+ structured data items across all domains</vt:lpstr>
      <vt:lpstr>PowerPoint Presentation</vt:lpstr>
      <vt:lpstr>PowerPoint Presentation</vt:lpstr>
      <vt:lpstr>Provation iPro AIMS  https://www.provationmedical.com/ipro-anesthesia/ </vt:lpstr>
      <vt:lpstr>Presentation Outline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LHeureux, Tess</dc:creator>
  <cp:lastModifiedBy>David Neville</cp:lastModifiedBy>
  <cp:revision>8</cp:revision>
  <dcterms:created xsi:type="dcterms:W3CDTF">2024-10-14T18:08:15Z</dcterms:created>
  <dcterms:modified xsi:type="dcterms:W3CDTF">2025-09-25T06:54:20Z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0x0101003931A9D8769AC64D91B9BEEFA083F657</vt:lpwstr>
  </property>
</Properties>
</file>