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2"/>
  </p:notesMasterIdLst>
  <p:sldIdLst>
    <p:sldId id="2561" r:id="rId2"/>
    <p:sldId id="2562" r:id="rId3"/>
    <p:sldId id="2580" r:id="rId4"/>
    <p:sldId id="2591" r:id="rId5"/>
    <p:sldId id="2592" r:id="rId6"/>
    <p:sldId id="2593" r:id="rId7"/>
    <p:sldId id="2584" r:id="rId8"/>
    <p:sldId id="2585" r:id="rId9"/>
    <p:sldId id="2588" r:id="rId10"/>
    <p:sldId id="2589" r:id="rId11"/>
    <p:sldId id="2566" r:id="rId12"/>
    <p:sldId id="2581" r:id="rId13"/>
    <p:sldId id="2582" r:id="rId14"/>
    <p:sldId id="2583" r:id="rId15"/>
    <p:sldId id="2586" r:id="rId16"/>
    <p:sldId id="2587" r:id="rId17"/>
    <p:sldId id="2577" r:id="rId18"/>
    <p:sldId id="2578" r:id="rId19"/>
    <p:sldId id="2579" r:id="rId20"/>
    <p:sldId id="259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timising MEDITECH Build and Configuration Using Data-Driven Power BI Solutions: An NHS-Focused Approach" id="{3F7BD6AE-B5E7-4225-A258-876C913954CE}">
          <p14:sldIdLst>
            <p14:sldId id="2561"/>
            <p14:sldId id="2562"/>
          </p14:sldIdLst>
        </p14:section>
        <p14:section name="Background" id="{32D071A8-F1E5-4ACC-839C-D310CD875924}">
          <p14:sldIdLst>
            <p14:sldId id="2580"/>
            <p14:sldId id="2591"/>
            <p14:sldId id="2592"/>
          </p14:sldIdLst>
        </p14:section>
        <p14:section name="MEDITECH Build Dictionaries" id="{E6131047-2B3F-4D72-8EB9-5411667E5D07}">
          <p14:sldIdLst>
            <p14:sldId id="2593"/>
          </p14:sldIdLst>
        </p14:section>
        <p14:section name="MEDITECH to PowerBi - Query and Dictionary Build" id="{081B179A-281F-483E-91CF-5FC6AF33A1BF}">
          <p14:sldIdLst>
            <p14:sldId id="2584"/>
            <p14:sldId id="2585"/>
            <p14:sldId id="2588"/>
            <p14:sldId id="2589"/>
          </p14:sldIdLst>
        </p14:section>
        <p14:section name="MEDITECH to PowerBi - Monthly Reports" id="{08E57406-AD11-4DF5-B720-A43AB2F3868E}">
          <p14:sldIdLst>
            <p14:sldId id="2566"/>
            <p14:sldId id="2581"/>
          </p14:sldIdLst>
        </p14:section>
        <p14:section name="MEDITECH to PowerBi - Account Management" id="{C4D2ACD4-46C1-4F1B-AC1E-3F044E4993BE}">
          <p14:sldIdLst>
            <p14:sldId id="2582"/>
            <p14:sldId id="2583"/>
            <p14:sldId id="2586"/>
            <p14:sldId id="2587"/>
          </p14:sldIdLst>
        </p14:section>
        <p14:section name="Improvements Achieved and Benefits" id="{F7BABB8D-420C-4934-A26D-3AE2EE8808CF}">
          <p14:sldIdLst>
            <p14:sldId id="2577"/>
            <p14:sldId id="2578"/>
          </p14:sldIdLst>
        </p14:section>
        <p14:section name="Conclusion" id="{E93D0C1C-7E10-4006-B190-5201B65A9424}">
          <p14:sldIdLst>
            <p14:sldId id="2579"/>
          </p14:sldIdLst>
        </p14:section>
        <p14:section name="Any Questions" id="{035B8F8C-835F-4220-8CF7-D1CEBB711E56}">
          <p14:sldIdLst>
            <p14:sldId id="259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C500BE-B271-D7C6-94D3-3704995F5F53}" v="162" dt="2025-09-22T14:53:17.128"/>
    <p1510:client id="{E0B9BD6A-B56F-41E2-9E27-04F5E3CA35D7}" v="737" dt="2025-09-23T10:19:27.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6634" autoAdjust="0"/>
  </p:normalViewPr>
  <p:slideViewPr>
    <p:cSldViewPr snapToGrid="0">
      <p:cViewPr varScale="1">
        <p:scale>
          <a:sx n="77" d="100"/>
          <a:sy n="77" d="100"/>
        </p:scale>
        <p:origin x="1914" y="29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 Id="rId30"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RIGHT, Kelly (THE ROTHERHAM NHS FOUNDATION TRUST)" userId="2d1281b9-10b3-41e9-b06c-f01b9e65405b" providerId="ADAL" clId="{E0B9BD6A-B56F-41E2-9E27-04F5E3CA35D7}"/>
    <pc:docChg chg="custSel addSld modSld sldOrd addSection modSection">
      <pc:chgData name="WRIGHT, Kelly (THE ROTHERHAM NHS FOUNDATION TRUST)" userId="2d1281b9-10b3-41e9-b06c-f01b9e65405b" providerId="ADAL" clId="{E0B9BD6A-B56F-41E2-9E27-04F5E3CA35D7}" dt="2025-09-23T13:05:31.282" v="1823" actId="20577"/>
      <pc:docMkLst>
        <pc:docMk/>
      </pc:docMkLst>
      <pc:sldChg chg="modSp modAnim">
        <pc:chgData name="WRIGHT, Kelly (THE ROTHERHAM NHS FOUNDATION TRUST)" userId="2d1281b9-10b3-41e9-b06c-f01b9e65405b" providerId="ADAL" clId="{E0B9BD6A-B56F-41E2-9E27-04F5E3CA35D7}" dt="2025-09-22T15:23:14.259" v="0" actId="20577"/>
        <pc:sldMkLst>
          <pc:docMk/>
          <pc:sldMk cId="3579538280" sldId="2561"/>
        </pc:sldMkLst>
        <pc:spChg chg="mod">
          <ac:chgData name="WRIGHT, Kelly (THE ROTHERHAM NHS FOUNDATION TRUST)" userId="2d1281b9-10b3-41e9-b06c-f01b9e65405b" providerId="ADAL" clId="{E0B9BD6A-B56F-41E2-9E27-04F5E3CA35D7}" dt="2025-09-22T15:23:14.259" v="0" actId="20577"/>
          <ac:spMkLst>
            <pc:docMk/>
            <pc:sldMk cId="3579538280" sldId="2561"/>
            <ac:spMk id="3" creationId="{9C30070A-8455-E487-60FA-07AA7D1089C8}"/>
          </ac:spMkLst>
        </pc:spChg>
      </pc:sldChg>
      <pc:sldChg chg="modSp">
        <pc:chgData name="WRIGHT, Kelly (THE ROTHERHAM NHS FOUNDATION TRUST)" userId="2d1281b9-10b3-41e9-b06c-f01b9e65405b" providerId="ADAL" clId="{E0B9BD6A-B56F-41E2-9E27-04F5E3CA35D7}" dt="2025-09-23T10:00:23.343" v="794" actId="108"/>
        <pc:sldMkLst>
          <pc:docMk/>
          <pc:sldMk cId="3868142588" sldId="2562"/>
        </pc:sldMkLst>
        <pc:spChg chg="mod">
          <ac:chgData name="WRIGHT, Kelly (THE ROTHERHAM NHS FOUNDATION TRUST)" userId="2d1281b9-10b3-41e9-b06c-f01b9e65405b" providerId="ADAL" clId="{E0B9BD6A-B56F-41E2-9E27-04F5E3CA35D7}" dt="2025-09-23T10:00:23.343" v="794" actId="108"/>
          <ac:spMkLst>
            <pc:docMk/>
            <pc:sldMk cId="3868142588" sldId="2562"/>
            <ac:spMk id="3" creationId="{D6FF05E0-37BE-612A-DF87-88EE58C37714}"/>
          </ac:spMkLst>
        </pc:spChg>
      </pc:sldChg>
      <pc:sldChg chg="modNotesTx">
        <pc:chgData name="WRIGHT, Kelly (THE ROTHERHAM NHS FOUNDATION TRUST)" userId="2d1281b9-10b3-41e9-b06c-f01b9e65405b" providerId="ADAL" clId="{E0B9BD6A-B56F-41E2-9E27-04F5E3CA35D7}" dt="2025-09-23T08:19:58.124" v="74" actId="33524"/>
        <pc:sldMkLst>
          <pc:docMk/>
          <pc:sldMk cId="4146661784" sldId="2566"/>
        </pc:sldMkLst>
      </pc:sldChg>
      <pc:sldChg chg="modNotesTx">
        <pc:chgData name="WRIGHT, Kelly (THE ROTHERHAM NHS FOUNDATION TRUST)" userId="2d1281b9-10b3-41e9-b06c-f01b9e65405b" providerId="ADAL" clId="{E0B9BD6A-B56F-41E2-9E27-04F5E3CA35D7}" dt="2025-09-23T08:22:26.861" v="99" actId="20577"/>
        <pc:sldMkLst>
          <pc:docMk/>
          <pc:sldMk cId="2708473629" sldId="2578"/>
        </pc:sldMkLst>
      </pc:sldChg>
      <pc:sldChg chg="modNotesTx">
        <pc:chgData name="WRIGHT, Kelly (THE ROTHERHAM NHS FOUNDATION TRUST)" userId="2d1281b9-10b3-41e9-b06c-f01b9e65405b" providerId="ADAL" clId="{E0B9BD6A-B56F-41E2-9E27-04F5E3CA35D7}" dt="2025-09-23T13:05:31.282" v="1823" actId="20577"/>
        <pc:sldMkLst>
          <pc:docMk/>
          <pc:sldMk cId="4178376153" sldId="2579"/>
        </pc:sldMkLst>
      </pc:sldChg>
      <pc:sldChg chg="addSp modSp mod setBg modNotesTx">
        <pc:chgData name="WRIGHT, Kelly (THE ROTHERHAM NHS FOUNDATION TRUST)" userId="2d1281b9-10b3-41e9-b06c-f01b9e65405b" providerId="ADAL" clId="{E0B9BD6A-B56F-41E2-9E27-04F5E3CA35D7}" dt="2025-09-23T09:39:29.284" v="470" actId="14100"/>
        <pc:sldMkLst>
          <pc:docMk/>
          <pc:sldMk cId="4170909495" sldId="2580"/>
        </pc:sldMkLst>
        <pc:spChg chg="mod">
          <ac:chgData name="WRIGHT, Kelly (THE ROTHERHAM NHS FOUNDATION TRUST)" userId="2d1281b9-10b3-41e9-b06c-f01b9e65405b" providerId="ADAL" clId="{E0B9BD6A-B56F-41E2-9E27-04F5E3CA35D7}" dt="2025-09-23T09:27:01.516" v="334" actId="26606"/>
          <ac:spMkLst>
            <pc:docMk/>
            <pc:sldMk cId="4170909495" sldId="2580"/>
            <ac:spMk id="2" creationId="{AD00736E-B7AC-B302-FCB0-51ECBD781B85}"/>
          </ac:spMkLst>
        </pc:spChg>
        <pc:spChg chg="mod">
          <ac:chgData name="WRIGHT, Kelly (THE ROTHERHAM NHS FOUNDATION TRUST)" userId="2d1281b9-10b3-41e9-b06c-f01b9e65405b" providerId="ADAL" clId="{E0B9BD6A-B56F-41E2-9E27-04F5E3CA35D7}" dt="2025-09-23T09:39:29.284" v="470" actId="14100"/>
          <ac:spMkLst>
            <pc:docMk/>
            <pc:sldMk cId="4170909495" sldId="2580"/>
            <ac:spMk id="4" creationId="{CBB3B80D-8FC0-F520-F142-D2E9FAD24D7C}"/>
          </ac:spMkLst>
        </pc:spChg>
        <pc:spChg chg="add">
          <ac:chgData name="WRIGHT, Kelly (THE ROTHERHAM NHS FOUNDATION TRUST)" userId="2d1281b9-10b3-41e9-b06c-f01b9e65405b" providerId="ADAL" clId="{E0B9BD6A-B56F-41E2-9E27-04F5E3CA35D7}" dt="2025-09-23T09:27:01.516" v="334" actId="26606"/>
          <ac:spMkLst>
            <pc:docMk/>
            <pc:sldMk cId="4170909495" sldId="2580"/>
            <ac:spMk id="11" creationId="{637B2035-1FCB-439A-B421-095E136C7E07}"/>
          </ac:spMkLst>
        </pc:spChg>
        <pc:spChg chg="add">
          <ac:chgData name="WRIGHT, Kelly (THE ROTHERHAM NHS FOUNDATION TRUST)" userId="2d1281b9-10b3-41e9-b06c-f01b9e65405b" providerId="ADAL" clId="{E0B9BD6A-B56F-41E2-9E27-04F5E3CA35D7}" dt="2025-09-23T09:27:01.516" v="334" actId="26606"/>
          <ac:spMkLst>
            <pc:docMk/>
            <pc:sldMk cId="4170909495" sldId="2580"/>
            <ac:spMk id="13" creationId="{676D6CDF-C512-4739-B158-55EE955EFA39}"/>
          </ac:spMkLst>
        </pc:spChg>
        <pc:picChg chg="mod">
          <ac:chgData name="WRIGHT, Kelly (THE ROTHERHAM NHS FOUNDATION TRUST)" userId="2d1281b9-10b3-41e9-b06c-f01b9e65405b" providerId="ADAL" clId="{E0B9BD6A-B56F-41E2-9E27-04F5E3CA35D7}" dt="2025-09-23T09:27:01.516" v="334" actId="26606"/>
          <ac:picMkLst>
            <pc:docMk/>
            <pc:sldMk cId="4170909495" sldId="2580"/>
            <ac:picMk id="5" creationId="{3A27ADC8-0724-2231-E5CF-C1F4AB528BBA}"/>
          </ac:picMkLst>
        </pc:picChg>
      </pc:sldChg>
      <pc:sldChg chg="ord">
        <pc:chgData name="WRIGHT, Kelly (THE ROTHERHAM NHS FOUNDATION TRUST)" userId="2d1281b9-10b3-41e9-b06c-f01b9e65405b" providerId="ADAL" clId="{E0B9BD6A-B56F-41E2-9E27-04F5E3CA35D7}" dt="2025-09-23T10:00:00.787" v="787"/>
        <pc:sldMkLst>
          <pc:docMk/>
          <pc:sldMk cId="3929979605" sldId="2584"/>
        </pc:sldMkLst>
      </pc:sldChg>
      <pc:sldChg chg="ord">
        <pc:chgData name="WRIGHT, Kelly (THE ROTHERHAM NHS FOUNDATION TRUST)" userId="2d1281b9-10b3-41e9-b06c-f01b9e65405b" providerId="ADAL" clId="{E0B9BD6A-B56F-41E2-9E27-04F5E3CA35D7}" dt="2025-09-23T10:00:00.787" v="787"/>
        <pc:sldMkLst>
          <pc:docMk/>
          <pc:sldMk cId="4005313290" sldId="2585"/>
        </pc:sldMkLst>
      </pc:sldChg>
      <pc:sldChg chg="ord">
        <pc:chgData name="WRIGHT, Kelly (THE ROTHERHAM NHS FOUNDATION TRUST)" userId="2d1281b9-10b3-41e9-b06c-f01b9e65405b" providerId="ADAL" clId="{E0B9BD6A-B56F-41E2-9E27-04F5E3CA35D7}" dt="2025-09-23T10:00:00.787" v="787"/>
        <pc:sldMkLst>
          <pc:docMk/>
          <pc:sldMk cId="372981659" sldId="2588"/>
        </pc:sldMkLst>
      </pc:sldChg>
      <pc:sldChg chg="ord">
        <pc:chgData name="WRIGHT, Kelly (THE ROTHERHAM NHS FOUNDATION TRUST)" userId="2d1281b9-10b3-41e9-b06c-f01b9e65405b" providerId="ADAL" clId="{E0B9BD6A-B56F-41E2-9E27-04F5E3CA35D7}" dt="2025-09-23T10:00:00.787" v="787"/>
        <pc:sldMkLst>
          <pc:docMk/>
          <pc:sldMk cId="3395792321" sldId="2589"/>
        </pc:sldMkLst>
      </pc:sldChg>
      <pc:sldChg chg="addSp delSp modSp add mod setBg modNotesTx">
        <pc:chgData name="WRIGHT, Kelly (THE ROTHERHAM NHS FOUNDATION TRUST)" userId="2d1281b9-10b3-41e9-b06c-f01b9e65405b" providerId="ADAL" clId="{E0B9BD6A-B56F-41E2-9E27-04F5E3CA35D7}" dt="2025-09-23T09:53:14.810" v="779" actId="20577"/>
        <pc:sldMkLst>
          <pc:docMk/>
          <pc:sldMk cId="4235275562" sldId="2591"/>
        </pc:sldMkLst>
        <pc:spChg chg="mod">
          <ac:chgData name="WRIGHT, Kelly (THE ROTHERHAM NHS FOUNDATION TRUST)" userId="2d1281b9-10b3-41e9-b06c-f01b9e65405b" providerId="ADAL" clId="{E0B9BD6A-B56F-41E2-9E27-04F5E3CA35D7}" dt="2025-09-23T09:37:58.474" v="457" actId="26606"/>
          <ac:spMkLst>
            <pc:docMk/>
            <pc:sldMk cId="4235275562" sldId="2591"/>
            <ac:spMk id="2" creationId="{D7DD6174-C2C6-3614-9D0C-4F3FADAF28AF}"/>
          </ac:spMkLst>
        </pc:spChg>
        <pc:spChg chg="mod">
          <ac:chgData name="WRIGHT, Kelly (THE ROTHERHAM NHS FOUNDATION TRUST)" userId="2d1281b9-10b3-41e9-b06c-f01b9e65405b" providerId="ADAL" clId="{E0B9BD6A-B56F-41E2-9E27-04F5E3CA35D7}" dt="2025-09-23T09:53:14.810" v="779" actId="20577"/>
          <ac:spMkLst>
            <pc:docMk/>
            <pc:sldMk cId="4235275562" sldId="2591"/>
            <ac:spMk id="4" creationId="{DE67870C-BCDB-BD86-82ED-5E230A1AAFF8}"/>
          </ac:spMkLst>
        </pc:spChg>
        <pc:spChg chg="add del mod">
          <ac:chgData name="WRIGHT, Kelly (THE ROTHERHAM NHS FOUNDATION TRUST)" userId="2d1281b9-10b3-41e9-b06c-f01b9e65405b" providerId="ADAL" clId="{E0B9BD6A-B56F-41E2-9E27-04F5E3CA35D7}" dt="2025-09-23T09:27:29.825" v="336" actId="478"/>
          <ac:spMkLst>
            <pc:docMk/>
            <pc:sldMk cId="4235275562" sldId="2591"/>
            <ac:spMk id="7" creationId="{F89F4EEA-DCE6-BB55-FAC9-EDF53C045441}"/>
          </ac:spMkLst>
        </pc:spChg>
        <pc:spChg chg="add">
          <ac:chgData name="WRIGHT, Kelly (THE ROTHERHAM NHS FOUNDATION TRUST)" userId="2d1281b9-10b3-41e9-b06c-f01b9e65405b" providerId="ADAL" clId="{E0B9BD6A-B56F-41E2-9E27-04F5E3CA35D7}" dt="2025-09-23T09:37:58.474" v="457" actId="26606"/>
          <ac:spMkLst>
            <pc:docMk/>
            <pc:sldMk cId="4235275562" sldId="2591"/>
            <ac:spMk id="11" creationId="{DEE2AD96-B495-4E06-9291-B71706F728CB}"/>
          </ac:spMkLst>
        </pc:spChg>
        <pc:spChg chg="add">
          <ac:chgData name="WRIGHT, Kelly (THE ROTHERHAM NHS FOUNDATION TRUST)" userId="2d1281b9-10b3-41e9-b06c-f01b9e65405b" providerId="ADAL" clId="{E0B9BD6A-B56F-41E2-9E27-04F5E3CA35D7}" dt="2025-09-23T09:37:58.474" v="457" actId="26606"/>
          <ac:spMkLst>
            <pc:docMk/>
            <pc:sldMk cId="4235275562" sldId="2591"/>
            <ac:spMk id="13" creationId="{53CF6D67-C5A8-4ADD-9E8E-1E38CA1D3166}"/>
          </ac:spMkLst>
        </pc:spChg>
        <pc:spChg chg="add">
          <ac:chgData name="WRIGHT, Kelly (THE ROTHERHAM NHS FOUNDATION TRUST)" userId="2d1281b9-10b3-41e9-b06c-f01b9e65405b" providerId="ADAL" clId="{E0B9BD6A-B56F-41E2-9E27-04F5E3CA35D7}" dt="2025-09-23T09:37:58.474" v="457" actId="26606"/>
          <ac:spMkLst>
            <pc:docMk/>
            <pc:sldMk cId="4235275562" sldId="2591"/>
            <ac:spMk id="15" creationId="{86909FA0-B515-4681-B7A8-FA281D133B94}"/>
          </ac:spMkLst>
        </pc:spChg>
        <pc:spChg chg="add">
          <ac:chgData name="WRIGHT, Kelly (THE ROTHERHAM NHS FOUNDATION TRUST)" userId="2d1281b9-10b3-41e9-b06c-f01b9e65405b" providerId="ADAL" clId="{E0B9BD6A-B56F-41E2-9E27-04F5E3CA35D7}" dt="2025-09-23T09:37:58.474" v="457" actId="26606"/>
          <ac:spMkLst>
            <pc:docMk/>
            <pc:sldMk cId="4235275562" sldId="2591"/>
            <ac:spMk id="17" creationId="{21C9FE86-FCC3-4A31-AA1C-C882262B7FE7}"/>
          </ac:spMkLst>
        </pc:spChg>
        <pc:spChg chg="add">
          <ac:chgData name="WRIGHT, Kelly (THE ROTHERHAM NHS FOUNDATION TRUST)" userId="2d1281b9-10b3-41e9-b06c-f01b9e65405b" providerId="ADAL" clId="{E0B9BD6A-B56F-41E2-9E27-04F5E3CA35D7}" dt="2025-09-23T09:37:58.474" v="457" actId="26606"/>
          <ac:spMkLst>
            <pc:docMk/>
            <pc:sldMk cId="4235275562" sldId="2591"/>
            <ac:spMk id="19" creationId="{7D96243B-ECED-4B71-8E06-AE9A285EAD20}"/>
          </ac:spMkLst>
        </pc:spChg>
        <pc:spChg chg="add">
          <ac:chgData name="WRIGHT, Kelly (THE ROTHERHAM NHS FOUNDATION TRUST)" userId="2d1281b9-10b3-41e9-b06c-f01b9e65405b" providerId="ADAL" clId="{E0B9BD6A-B56F-41E2-9E27-04F5E3CA35D7}" dt="2025-09-23T09:37:58.474" v="457" actId="26606"/>
          <ac:spMkLst>
            <pc:docMk/>
            <pc:sldMk cId="4235275562" sldId="2591"/>
            <ac:spMk id="21" creationId="{A09989E4-EFDC-4A90-A633-E0525FB4139E}"/>
          </ac:spMkLst>
        </pc:spChg>
        <pc:picChg chg="del">
          <ac:chgData name="WRIGHT, Kelly (THE ROTHERHAM NHS FOUNDATION TRUST)" userId="2d1281b9-10b3-41e9-b06c-f01b9e65405b" providerId="ADAL" clId="{E0B9BD6A-B56F-41E2-9E27-04F5E3CA35D7}" dt="2025-09-23T09:27:19.894" v="335" actId="478"/>
          <ac:picMkLst>
            <pc:docMk/>
            <pc:sldMk cId="4235275562" sldId="2591"/>
            <ac:picMk id="5" creationId="{4D783B59-F915-E535-7ED9-3CB0F5DB89BC}"/>
          </ac:picMkLst>
        </pc:picChg>
      </pc:sldChg>
      <pc:sldChg chg="addSp delSp modSp add mod setBg modNotesTx">
        <pc:chgData name="WRIGHT, Kelly (THE ROTHERHAM NHS FOUNDATION TRUST)" userId="2d1281b9-10b3-41e9-b06c-f01b9e65405b" providerId="ADAL" clId="{E0B9BD6A-B56F-41E2-9E27-04F5E3CA35D7}" dt="2025-09-23T10:12:38.421" v="1058" actId="20577"/>
        <pc:sldMkLst>
          <pc:docMk/>
          <pc:sldMk cId="3315745794" sldId="2592"/>
        </pc:sldMkLst>
        <pc:spChg chg="mod">
          <ac:chgData name="WRIGHT, Kelly (THE ROTHERHAM NHS FOUNDATION TRUST)" userId="2d1281b9-10b3-41e9-b06c-f01b9e65405b" providerId="ADAL" clId="{E0B9BD6A-B56F-41E2-9E27-04F5E3CA35D7}" dt="2025-09-23T09:54:39.604" v="782" actId="26606"/>
          <ac:spMkLst>
            <pc:docMk/>
            <pc:sldMk cId="3315745794" sldId="2592"/>
            <ac:spMk id="2" creationId="{86292C3B-AE9B-F258-D525-7FB32D3DA4BE}"/>
          </ac:spMkLst>
        </pc:spChg>
        <pc:spChg chg="mod">
          <ac:chgData name="WRIGHT, Kelly (THE ROTHERHAM NHS FOUNDATION TRUST)" userId="2d1281b9-10b3-41e9-b06c-f01b9e65405b" providerId="ADAL" clId="{E0B9BD6A-B56F-41E2-9E27-04F5E3CA35D7}" dt="2025-09-23T10:11:08.996" v="1009" actId="27636"/>
          <ac:spMkLst>
            <pc:docMk/>
            <pc:sldMk cId="3315745794" sldId="2592"/>
            <ac:spMk id="4" creationId="{B4ADC8AE-4327-1616-5A0A-CB380182A0D6}"/>
          </ac:spMkLst>
        </pc:spChg>
        <pc:spChg chg="add del mod">
          <ac:chgData name="WRIGHT, Kelly (THE ROTHERHAM NHS FOUNDATION TRUST)" userId="2d1281b9-10b3-41e9-b06c-f01b9e65405b" providerId="ADAL" clId="{E0B9BD6A-B56F-41E2-9E27-04F5E3CA35D7}" dt="2025-09-23T09:54:30.471" v="781" actId="478"/>
          <ac:spMkLst>
            <pc:docMk/>
            <pc:sldMk cId="3315745794" sldId="2592"/>
            <ac:spMk id="7" creationId="{CEFFE9CC-E882-0ED2-5028-8CFA741BCCAD}"/>
          </ac:spMkLst>
        </pc:spChg>
        <pc:spChg chg="add">
          <ac:chgData name="WRIGHT, Kelly (THE ROTHERHAM NHS FOUNDATION TRUST)" userId="2d1281b9-10b3-41e9-b06c-f01b9e65405b" providerId="ADAL" clId="{E0B9BD6A-B56F-41E2-9E27-04F5E3CA35D7}" dt="2025-09-23T09:54:39.604" v="782" actId="26606"/>
          <ac:spMkLst>
            <pc:docMk/>
            <pc:sldMk cId="3315745794" sldId="2592"/>
            <ac:spMk id="11" creationId="{DEE2AD96-B495-4E06-9291-B71706F728CB}"/>
          </ac:spMkLst>
        </pc:spChg>
        <pc:spChg chg="add">
          <ac:chgData name="WRIGHT, Kelly (THE ROTHERHAM NHS FOUNDATION TRUST)" userId="2d1281b9-10b3-41e9-b06c-f01b9e65405b" providerId="ADAL" clId="{E0B9BD6A-B56F-41E2-9E27-04F5E3CA35D7}" dt="2025-09-23T09:54:39.604" v="782" actId="26606"/>
          <ac:spMkLst>
            <pc:docMk/>
            <pc:sldMk cId="3315745794" sldId="2592"/>
            <ac:spMk id="13" creationId="{53CF6D67-C5A8-4ADD-9E8E-1E38CA1D3166}"/>
          </ac:spMkLst>
        </pc:spChg>
        <pc:spChg chg="add">
          <ac:chgData name="WRIGHT, Kelly (THE ROTHERHAM NHS FOUNDATION TRUST)" userId="2d1281b9-10b3-41e9-b06c-f01b9e65405b" providerId="ADAL" clId="{E0B9BD6A-B56F-41E2-9E27-04F5E3CA35D7}" dt="2025-09-23T09:54:39.604" v="782" actId="26606"/>
          <ac:spMkLst>
            <pc:docMk/>
            <pc:sldMk cId="3315745794" sldId="2592"/>
            <ac:spMk id="15" creationId="{86909FA0-B515-4681-B7A8-FA281D133B94}"/>
          </ac:spMkLst>
        </pc:spChg>
        <pc:spChg chg="add">
          <ac:chgData name="WRIGHT, Kelly (THE ROTHERHAM NHS FOUNDATION TRUST)" userId="2d1281b9-10b3-41e9-b06c-f01b9e65405b" providerId="ADAL" clId="{E0B9BD6A-B56F-41E2-9E27-04F5E3CA35D7}" dt="2025-09-23T09:54:39.604" v="782" actId="26606"/>
          <ac:spMkLst>
            <pc:docMk/>
            <pc:sldMk cId="3315745794" sldId="2592"/>
            <ac:spMk id="17" creationId="{21C9FE86-FCC3-4A31-AA1C-C882262B7FE7}"/>
          </ac:spMkLst>
        </pc:spChg>
        <pc:spChg chg="add">
          <ac:chgData name="WRIGHT, Kelly (THE ROTHERHAM NHS FOUNDATION TRUST)" userId="2d1281b9-10b3-41e9-b06c-f01b9e65405b" providerId="ADAL" clId="{E0B9BD6A-B56F-41E2-9E27-04F5E3CA35D7}" dt="2025-09-23T09:54:39.604" v="782" actId="26606"/>
          <ac:spMkLst>
            <pc:docMk/>
            <pc:sldMk cId="3315745794" sldId="2592"/>
            <ac:spMk id="19" creationId="{7D96243B-ECED-4B71-8E06-AE9A285EAD20}"/>
          </ac:spMkLst>
        </pc:spChg>
        <pc:spChg chg="add">
          <ac:chgData name="WRIGHT, Kelly (THE ROTHERHAM NHS FOUNDATION TRUST)" userId="2d1281b9-10b3-41e9-b06c-f01b9e65405b" providerId="ADAL" clId="{E0B9BD6A-B56F-41E2-9E27-04F5E3CA35D7}" dt="2025-09-23T09:54:39.604" v="782" actId="26606"/>
          <ac:spMkLst>
            <pc:docMk/>
            <pc:sldMk cId="3315745794" sldId="2592"/>
            <ac:spMk id="21" creationId="{A09989E4-EFDC-4A90-A633-E0525FB4139E}"/>
          </ac:spMkLst>
        </pc:spChg>
        <pc:picChg chg="del">
          <ac:chgData name="WRIGHT, Kelly (THE ROTHERHAM NHS FOUNDATION TRUST)" userId="2d1281b9-10b3-41e9-b06c-f01b9e65405b" providerId="ADAL" clId="{E0B9BD6A-B56F-41E2-9E27-04F5E3CA35D7}" dt="2025-09-23T09:54:25.306" v="780" actId="478"/>
          <ac:picMkLst>
            <pc:docMk/>
            <pc:sldMk cId="3315745794" sldId="2592"/>
            <ac:picMk id="5" creationId="{B92DBC85-8E25-DF72-86B4-A459C4D26784}"/>
          </ac:picMkLst>
        </pc:picChg>
      </pc:sldChg>
      <pc:sldChg chg="addSp delSp modSp add mod modNotesTx">
        <pc:chgData name="WRIGHT, Kelly (THE ROTHERHAM NHS FOUNDATION TRUST)" userId="2d1281b9-10b3-41e9-b06c-f01b9e65405b" providerId="ADAL" clId="{E0B9BD6A-B56F-41E2-9E27-04F5E3CA35D7}" dt="2025-09-23T10:31:43.102" v="1820" actId="26606"/>
        <pc:sldMkLst>
          <pc:docMk/>
          <pc:sldMk cId="3495732630" sldId="2593"/>
        </pc:sldMkLst>
        <pc:spChg chg="mod">
          <ac:chgData name="WRIGHT, Kelly (THE ROTHERHAM NHS FOUNDATION TRUST)" userId="2d1281b9-10b3-41e9-b06c-f01b9e65405b" providerId="ADAL" clId="{E0B9BD6A-B56F-41E2-9E27-04F5E3CA35D7}" dt="2025-09-23T10:12:22.294" v="1054" actId="20577"/>
          <ac:spMkLst>
            <pc:docMk/>
            <pc:sldMk cId="3495732630" sldId="2593"/>
            <ac:spMk id="2" creationId="{7487C7C1-9233-15D2-A5DC-248408A62C04}"/>
          </ac:spMkLst>
        </pc:spChg>
        <pc:spChg chg="add del mod">
          <ac:chgData name="WRIGHT, Kelly (THE ROTHERHAM NHS FOUNDATION TRUST)" userId="2d1281b9-10b3-41e9-b06c-f01b9e65405b" providerId="ADAL" clId="{E0B9BD6A-B56F-41E2-9E27-04F5E3CA35D7}" dt="2025-09-23T10:31:43.102" v="1820" actId="26606"/>
          <ac:spMkLst>
            <pc:docMk/>
            <pc:sldMk cId="3495732630" sldId="2593"/>
            <ac:spMk id="4" creationId="{0ACB4A57-22E1-C598-D3AD-621FEA62F160}"/>
          </ac:spMkLst>
        </pc:spChg>
        <pc:spChg chg="mod">
          <ac:chgData name="WRIGHT, Kelly (THE ROTHERHAM NHS FOUNDATION TRUST)" userId="2d1281b9-10b3-41e9-b06c-f01b9e65405b" providerId="ADAL" clId="{E0B9BD6A-B56F-41E2-9E27-04F5E3CA35D7}" dt="2025-09-23T10:19:15.280" v="1171" actId="20577"/>
          <ac:spMkLst>
            <pc:docMk/>
            <pc:sldMk cId="3495732630" sldId="2593"/>
            <ac:spMk id="11" creationId="{8E101B4B-E407-6519-B09D-7B889C95859C}"/>
          </ac:spMkLst>
        </pc:spChg>
        <pc:graphicFrameChg chg="add">
          <ac:chgData name="WRIGHT, Kelly (THE ROTHERHAM NHS FOUNDATION TRUST)" userId="2d1281b9-10b3-41e9-b06c-f01b9e65405b" providerId="ADAL" clId="{E0B9BD6A-B56F-41E2-9E27-04F5E3CA35D7}" dt="2025-09-23T10:31:43.102" v="1820" actId="26606"/>
          <ac:graphicFrameMkLst>
            <pc:docMk/>
            <pc:sldMk cId="3495732630" sldId="2593"/>
            <ac:graphicFrameMk id="14" creationId="{20576CF8-514D-3D30-56E7-8ACFEB9E186B}"/>
          </ac:graphicFrameMkLst>
        </pc:graphicFrameChg>
        <pc:picChg chg="del">
          <ac:chgData name="WRIGHT, Kelly (THE ROTHERHAM NHS FOUNDATION TRUST)" userId="2d1281b9-10b3-41e9-b06c-f01b9e65405b" providerId="ADAL" clId="{E0B9BD6A-B56F-41E2-9E27-04F5E3CA35D7}" dt="2025-09-23T10:19:19.359" v="1172" actId="478"/>
          <ac:picMkLst>
            <pc:docMk/>
            <pc:sldMk cId="3495732630" sldId="2593"/>
            <ac:picMk id="13" creationId="{362157A0-9DF1-3076-5B69-3494C27197EB}"/>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F1CCE2-2093-474D-BFC7-B2776A828CEA}"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28BFD74-F2EE-4FBE-B373-10431D208596}">
      <dgm:prSet/>
      <dgm:spPr/>
      <dgm:t>
        <a:bodyPr/>
        <a:lstStyle/>
        <a:p>
          <a:pPr>
            <a:lnSpc>
              <a:spcPct val="100000"/>
            </a:lnSpc>
          </a:pPr>
          <a:r>
            <a:rPr lang="en-GB"/>
            <a:t>Group Response – build pick list answers.</a:t>
          </a:r>
          <a:endParaRPr lang="en-US"/>
        </a:p>
      </dgm:t>
    </dgm:pt>
    <dgm:pt modelId="{53FCCCE6-FF1B-4221-B6D0-516ADBAC554F}" type="parTrans" cxnId="{A6B59688-16F7-4A6E-A8CD-F7747B32FA0D}">
      <dgm:prSet/>
      <dgm:spPr/>
      <dgm:t>
        <a:bodyPr/>
        <a:lstStyle/>
        <a:p>
          <a:endParaRPr lang="en-US"/>
        </a:p>
      </dgm:t>
    </dgm:pt>
    <dgm:pt modelId="{1045494F-3167-412A-942F-728AB6E5343E}" type="sibTrans" cxnId="{A6B59688-16F7-4A6E-A8CD-F7747B32FA0D}">
      <dgm:prSet/>
      <dgm:spPr/>
      <dgm:t>
        <a:bodyPr/>
        <a:lstStyle/>
        <a:p>
          <a:pPr>
            <a:lnSpc>
              <a:spcPct val="100000"/>
            </a:lnSpc>
          </a:pPr>
          <a:endParaRPr lang="en-US"/>
        </a:p>
      </dgm:t>
    </dgm:pt>
    <dgm:pt modelId="{BD89997E-BC6F-4B35-B364-39563BF731B3}">
      <dgm:prSet/>
      <dgm:spPr/>
      <dgm:t>
        <a:bodyPr/>
        <a:lstStyle/>
        <a:p>
          <a:pPr>
            <a:lnSpc>
              <a:spcPct val="100000"/>
            </a:lnSpc>
          </a:pPr>
          <a:r>
            <a:rPr lang="en-GB"/>
            <a:t>Query Dictionary - build individual questions.</a:t>
          </a:r>
          <a:endParaRPr lang="en-US"/>
        </a:p>
      </dgm:t>
    </dgm:pt>
    <dgm:pt modelId="{F78412D4-CE44-47D6-B07A-24B3777843DC}" type="parTrans" cxnId="{AA386791-A187-4C47-95F0-1C21367A8C76}">
      <dgm:prSet/>
      <dgm:spPr/>
      <dgm:t>
        <a:bodyPr/>
        <a:lstStyle/>
        <a:p>
          <a:endParaRPr lang="en-US"/>
        </a:p>
      </dgm:t>
    </dgm:pt>
    <dgm:pt modelId="{BEDCEC60-7F31-44B3-ACEE-DFFB742E22E3}" type="sibTrans" cxnId="{AA386791-A187-4C47-95F0-1C21367A8C76}">
      <dgm:prSet/>
      <dgm:spPr/>
      <dgm:t>
        <a:bodyPr/>
        <a:lstStyle/>
        <a:p>
          <a:pPr>
            <a:lnSpc>
              <a:spcPct val="100000"/>
            </a:lnSpc>
          </a:pPr>
          <a:endParaRPr lang="en-US"/>
        </a:p>
      </dgm:t>
    </dgm:pt>
    <dgm:pt modelId="{49C29006-82CC-4496-840D-80A61782ED09}">
      <dgm:prSet/>
      <dgm:spPr/>
      <dgm:t>
        <a:bodyPr/>
        <a:lstStyle/>
        <a:p>
          <a:pPr>
            <a:lnSpc>
              <a:spcPct val="100000"/>
            </a:lnSpc>
          </a:pPr>
          <a:r>
            <a:rPr lang="en-GB"/>
            <a:t>Document Section – build individual pages.</a:t>
          </a:r>
          <a:endParaRPr lang="en-US"/>
        </a:p>
      </dgm:t>
    </dgm:pt>
    <dgm:pt modelId="{DB267BB2-F253-4688-9CE2-CE551FD5781B}" type="parTrans" cxnId="{D79DBEF5-83AA-48F4-A427-16615020E658}">
      <dgm:prSet/>
      <dgm:spPr/>
      <dgm:t>
        <a:bodyPr/>
        <a:lstStyle/>
        <a:p>
          <a:endParaRPr lang="en-US"/>
        </a:p>
      </dgm:t>
    </dgm:pt>
    <dgm:pt modelId="{7436D7D2-737A-4775-BCFE-EAF1DE02FF47}" type="sibTrans" cxnId="{D79DBEF5-83AA-48F4-A427-16615020E658}">
      <dgm:prSet/>
      <dgm:spPr/>
      <dgm:t>
        <a:bodyPr/>
        <a:lstStyle/>
        <a:p>
          <a:pPr>
            <a:lnSpc>
              <a:spcPct val="100000"/>
            </a:lnSpc>
          </a:pPr>
          <a:endParaRPr lang="en-US"/>
        </a:p>
      </dgm:t>
    </dgm:pt>
    <dgm:pt modelId="{C0B83028-D9C2-48EA-ACD1-6DE493C9F4A2}">
      <dgm:prSet/>
      <dgm:spPr/>
      <dgm:t>
        <a:bodyPr/>
        <a:lstStyle/>
        <a:p>
          <a:pPr>
            <a:lnSpc>
              <a:spcPct val="100000"/>
            </a:lnSpc>
          </a:pPr>
          <a:r>
            <a:rPr lang="en-GB"/>
            <a:t>Document Dictionary – pull all pages into one document.</a:t>
          </a:r>
          <a:endParaRPr lang="en-US"/>
        </a:p>
      </dgm:t>
    </dgm:pt>
    <dgm:pt modelId="{EC57A99A-1A4A-4A22-99D5-9D86EBD0A7E5}" type="parTrans" cxnId="{5CDA2117-9F59-42C5-B8E6-97942FB18949}">
      <dgm:prSet/>
      <dgm:spPr/>
      <dgm:t>
        <a:bodyPr/>
        <a:lstStyle/>
        <a:p>
          <a:endParaRPr lang="en-US"/>
        </a:p>
      </dgm:t>
    </dgm:pt>
    <dgm:pt modelId="{FA186F5F-FE24-4DF6-BBED-6B038EA0BD5B}" type="sibTrans" cxnId="{5CDA2117-9F59-42C5-B8E6-97942FB18949}">
      <dgm:prSet/>
      <dgm:spPr/>
      <dgm:t>
        <a:bodyPr/>
        <a:lstStyle/>
        <a:p>
          <a:pPr>
            <a:lnSpc>
              <a:spcPct val="100000"/>
            </a:lnSpc>
          </a:pPr>
          <a:endParaRPr lang="en-US"/>
        </a:p>
      </dgm:t>
    </dgm:pt>
    <dgm:pt modelId="{4043691B-B2F9-48F3-A82C-0F517C198AA2}">
      <dgm:prSet/>
      <dgm:spPr/>
      <dgm:t>
        <a:bodyPr/>
        <a:lstStyle/>
        <a:p>
          <a:pPr>
            <a:lnSpc>
              <a:spcPct val="100000"/>
            </a:lnSpc>
          </a:pPr>
          <a:r>
            <a:rPr lang="en-GB"/>
            <a:t>Customer Defined Screens – Build order screens.</a:t>
          </a:r>
          <a:endParaRPr lang="en-US"/>
        </a:p>
      </dgm:t>
    </dgm:pt>
    <dgm:pt modelId="{E62D36C7-02F4-4883-BDB0-89820B012B2C}" type="parTrans" cxnId="{69D7BEF3-B569-4F31-B35B-E7448D519322}">
      <dgm:prSet/>
      <dgm:spPr/>
      <dgm:t>
        <a:bodyPr/>
        <a:lstStyle/>
        <a:p>
          <a:endParaRPr lang="en-US"/>
        </a:p>
      </dgm:t>
    </dgm:pt>
    <dgm:pt modelId="{D009FD42-7FE8-4A8B-9929-206657C3E1EB}" type="sibTrans" cxnId="{69D7BEF3-B569-4F31-B35B-E7448D519322}">
      <dgm:prSet/>
      <dgm:spPr/>
      <dgm:t>
        <a:bodyPr/>
        <a:lstStyle/>
        <a:p>
          <a:pPr>
            <a:lnSpc>
              <a:spcPct val="100000"/>
            </a:lnSpc>
          </a:pPr>
          <a:endParaRPr lang="en-US"/>
        </a:p>
      </dgm:t>
    </dgm:pt>
    <dgm:pt modelId="{6AD9AFE7-F652-4D69-809D-A3869AAABA0F}">
      <dgm:prSet/>
      <dgm:spPr/>
      <dgm:t>
        <a:bodyPr/>
        <a:lstStyle/>
        <a:p>
          <a:pPr>
            <a:lnSpc>
              <a:spcPct val="100000"/>
            </a:lnSpc>
          </a:pPr>
          <a:r>
            <a:rPr lang="en-GB"/>
            <a:t>Order Dictionary – Build individual orders.</a:t>
          </a:r>
          <a:endParaRPr lang="en-US"/>
        </a:p>
      </dgm:t>
    </dgm:pt>
    <dgm:pt modelId="{63BC85D4-2A31-4AF2-898A-57B1B2818800}" type="parTrans" cxnId="{DFA58CC8-4114-44B5-A50B-F2F75002C529}">
      <dgm:prSet/>
      <dgm:spPr/>
      <dgm:t>
        <a:bodyPr/>
        <a:lstStyle/>
        <a:p>
          <a:endParaRPr lang="en-US"/>
        </a:p>
      </dgm:t>
    </dgm:pt>
    <dgm:pt modelId="{51A8DADA-0788-4495-8E66-75B1846CB6DE}" type="sibTrans" cxnId="{DFA58CC8-4114-44B5-A50B-F2F75002C529}">
      <dgm:prSet/>
      <dgm:spPr/>
      <dgm:t>
        <a:bodyPr/>
        <a:lstStyle/>
        <a:p>
          <a:pPr>
            <a:lnSpc>
              <a:spcPct val="100000"/>
            </a:lnSpc>
          </a:pPr>
          <a:endParaRPr lang="en-US"/>
        </a:p>
      </dgm:t>
    </dgm:pt>
    <dgm:pt modelId="{01922608-8BA5-48BA-A531-5B7A4FA2EEFB}">
      <dgm:prSet/>
      <dgm:spPr/>
      <dgm:t>
        <a:bodyPr/>
        <a:lstStyle/>
        <a:p>
          <a:pPr>
            <a:lnSpc>
              <a:spcPct val="100000"/>
            </a:lnSpc>
          </a:pPr>
          <a:r>
            <a:rPr lang="en-GB"/>
            <a:t>Query links – Triggers an order or assessment if certain answer is selected on a specific query. </a:t>
          </a:r>
          <a:endParaRPr lang="en-US"/>
        </a:p>
      </dgm:t>
    </dgm:pt>
    <dgm:pt modelId="{EF20FD0E-D573-4205-A3F7-B4F4ABB4985B}" type="parTrans" cxnId="{743FBA1C-9971-4073-9991-B61EB4F66092}">
      <dgm:prSet/>
      <dgm:spPr/>
      <dgm:t>
        <a:bodyPr/>
        <a:lstStyle/>
        <a:p>
          <a:endParaRPr lang="en-US"/>
        </a:p>
      </dgm:t>
    </dgm:pt>
    <dgm:pt modelId="{88074B51-F017-48A9-BC4C-9D2A41C37E3E}" type="sibTrans" cxnId="{743FBA1C-9971-4073-9991-B61EB4F66092}">
      <dgm:prSet/>
      <dgm:spPr/>
      <dgm:t>
        <a:bodyPr/>
        <a:lstStyle/>
        <a:p>
          <a:endParaRPr lang="en-US"/>
        </a:p>
      </dgm:t>
    </dgm:pt>
    <dgm:pt modelId="{29AE356C-55DB-4542-8B36-024F8A5B88EF}" type="pres">
      <dgm:prSet presAssocID="{2EF1CCE2-2093-474D-BFC7-B2776A828CEA}" presName="root" presStyleCnt="0">
        <dgm:presLayoutVars>
          <dgm:dir/>
          <dgm:resizeHandles val="exact"/>
        </dgm:presLayoutVars>
      </dgm:prSet>
      <dgm:spPr/>
    </dgm:pt>
    <dgm:pt modelId="{5D8680A1-386A-409B-8746-109227770AD3}" type="pres">
      <dgm:prSet presAssocID="{2EF1CCE2-2093-474D-BFC7-B2776A828CEA}" presName="container" presStyleCnt="0">
        <dgm:presLayoutVars>
          <dgm:dir/>
          <dgm:resizeHandles val="exact"/>
        </dgm:presLayoutVars>
      </dgm:prSet>
      <dgm:spPr/>
    </dgm:pt>
    <dgm:pt modelId="{37A47AE3-EB57-46CB-9C31-A92294E0D3C7}" type="pres">
      <dgm:prSet presAssocID="{F28BFD74-F2EE-4FBE-B373-10431D208596}" presName="compNode" presStyleCnt="0"/>
      <dgm:spPr/>
    </dgm:pt>
    <dgm:pt modelId="{E8C37904-1B8A-4986-959B-00B07ED186DE}" type="pres">
      <dgm:prSet presAssocID="{F28BFD74-F2EE-4FBE-B373-10431D208596}" presName="iconBgRect" presStyleLbl="bgShp" presStyleIdx="0" presStyleCnt="7"/>
      <dgm:spPr/>
    </dgm:pt>
    <dgm:pt modelId="{71F4FA5D-B238-4184-BE35-09ADBB091297}" type="pres">
      <dgm:prSet presAssocID="{F28BFD74-F2EE-4FBE-B373-10431D20859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List"/>
        </a:ext>
      </dgm:extLst>
    </dgm:pt>
    <dgm:pt modelId="{DFE6A9C8-BD6D-41DC-A3FE-9C52AE53817F}" type="pres">
      <dgm:prSet presAssocID="{F28BFD74-F2EE-4FBE-B373-10431D208596}" presName="spaceRect" presStyleCnt="0"/>
      <dgm:spPr/>
    </dgm:pt>
    <dgm:pt modelId="{2C9E6169-B875-43D0-84AE-4BE72734A627}" type="pres">
      <dgm:prSet presAssocID="{F28BFD74-F2EE-4FBE-B373-10431D208596}" presName="textRect" presStyleLbl="revTx" presStyleIdx="0" presStyleCnt="7">
        <dgm:presLayoutVars>
          <dgm:chMax val="1"/>
          <dgm:chPref val="1"/>
        </dgm:presLayoutVars>
      </dgm:prSet>
      <dgm:spPr/>
    </dgm:pt>
    <dgm:pt modelId="{B8F2EABB-91D5-451A-B6E1-1018FDEC5F20}" type="pres">
      <dgm:prSet presAssocID="{1045494F-3167-412A-942F-728AB6E5343E}" presName="sibTrans" presStyleLbl="sibTrans2D1" presStyleIdx="0" presStyleCnt="0"/>
      <dgm:spPr/>
    </dgm:pt>
    <dgm:pt modelId="{68E2207D-6406-46AF-812F-BD40C321019A}" type="pres">
      <dgm:prSet presAssocID="{BD89997E-BC6F-4B35-B364-39563BF731B3}" presName="compNode" presStyleCnt="0"/>
      <dgm:spPr/>
    </dgm:pt>
    <dgm:pt modelId="{1B9EC7F9-BBBD-4E92-ABBF-0F274A841BD2}" type="pres">
      <dgm:prSet presAssocID="{BD89997E-BC6F-4B35-B364-39563BF731B3}" presName="iconBgRect" presStyleLbl="bgShp" presStyleIdx="1" presStyleCnt="7"/>
      <dgm:spPr/>
    </dgm:pt>
    <dgm:pt modelId="{3DE9D5AD-39F9-4A7F-B766-90834C9DC9C3}" type="pres">
      <dgm:prSet presAssocID="{BD89997E-BC6F-4B35-B364-39563BF731B3}"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Question mark"/>
        </a:ext>
      </dgm:extLst>
    </dgm:pt>
    <dgm:pt modelId="{14754D3D-39EA-4F9C-8880-3577AFFEEF22}" type="pres">
      <dgm:prSet presAssocID="{BD89997E-BC6F-4B35-B364-39563BF731B3}" presName="spaceRect" presStyleCnt="0"/>
      <dgm:spPr/>
    </dgm:pt>
    <dgm:pt modelId="{EA2B0E0A-D5E9-4760-A483-ED45C9FE0664}" type="pres">
      <dgm:prSet presAssocID="{BD89997E-BC6F-4B35-B364-39563BF731B3}" presName="textRect" presStyleLbl="revTx" presStyleIdx="1" presStyleCnt="7">
        <dgm:presLayoutVars>
          <dgm:chMax val="1"/>
          <dgm:chPref val="1"/>
        </dgm:presLayoutVars>
      </dgm:prSet>
      <dgm:spPr/>
    </dgm:pt>
    <dgm:pt modelId="{FFDB5749-50DC-40B5-85A7-EBF1D6960CB6}" type="pres">
      <dgm:prSet presAssocID="{BEDCEC60-7F31-44B3-ACEE-DFFB742E22E3}" presName="sibTrans" presStyleLbl="sibTrans2D1" presStyleIdx="0" presStyleCnt="0"/>
      <dgm:spPr/>
    </dgm:pt>
    <dgm:pt modelId="{E558EC92-491C-422E-8BAB-8E140905386F}" type="pres">
      <dgm:prSet presAssocID="{49C29006-82CC-4496-840D-80A61782ED09}" presName="compNode" presStyleCnt="0"/>
      <dgm:spPr/>
    </dgm:pt>
    <dgm:pt modelId="{6439327A-B82A-4FB5-A28E-4B954AECB017}" type="pres">
      <dgm:prSet presAssocID="{49C29006-82CC-4496-840D-80A61782ED09}" presName="iconBgRect" presStyleLbl="bgShp" presStyleIdx="2" presStyleCnt="7"/>
      <dgm:spPr/>
    </dgm:pt>
    <dgm:pt modelId="{D3367861-41D4-4446-A579-C4F65DAC6C23}" type="pres">
      <dgm:prSet presAssocID="{49C29006-82CC-4496-840D-80A61782ED09}"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8CC22646-52F9-4022-A8D4-AA95C623A07B}" type="pres">
      <dgm:prSet presAssocID="{49C29006-82CC-4496-840D-80A61782ED09}" presName="spaceRect" presStyleCnt="0"/>
      <dgm:spPr/>
    </dgm:pt>
    <dgm:pt modelId="{51F0F8D9-4A53-4221-B72F-FAD7A0E25968}" type="pres">
      <dgm:prSet presAssocID="{49C29006-82CC-4496-840D-80A61782ED09}" presName="textRect" presStyleLbl="revTx" presStyleIdx="2" presStyleCnt="7">
        <dgm:presLayoutVars>
          <dgm:chMax val="1"/>
          <dgm:chPref val="1"/>
        </dgm:presLayoutVars>
      </dgm:prSet>
      <dgm:spPr/>
    </dgm:pt>
    <dgm:pt modelId="{BB607D14-6437-4003-AA76-A059607688CC}" type="pres">
      <dgm:prSet presAssocID="{7436D7D2-737A-4775-BCFE-EAF1DE02FF47}" presName="sibTrans" presStyleLbl="sibTrans2D1" presStyleIdx="0" presStyleCnt="0"/>
      <dgm:spPr/>
    </dgm:pt>
    <dgm:pt modelId="{92F2AA88-8A7B-4355-AB40-C14607940F7D}" type="pres">
      <dgm:prSet presAssocID="{C0B83028-D9C2-48EA-ACD1-6DE493C9F4A2}" presName="compNode" presStyleCnt="0"/>
      <dgm:spPr/>
    </dgm:pt>
    <dgm:pt modelId="{FBA9730C-8D84-4140-A02A-A0248EF647B6}" type="pres">
      <dgm:prSet presAssocID="{C0B83028-D9C2-48EA-ACD1-6DE493C9F4A2}" presName="iconBgRect" presStyleLbl="bgShp" presStyleIdx="3" presStyleCnt="7"/>
      <dgm:spPr/>
    </dgm:pt>
    <dgm:pt modelId="{2CF40E6C-2F5D-4723-9DBF-0A4D611D03A6}" type="pres">
      <dgm:prSet presAssocID="{C0B83028-D9C2-48EA-ACD1-6DE493C9F4A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aper"/>
        </a:ext>
      </dgm:extLst>
    </dgm:pt>
    <dgm:pt modelId="{F4F6AEC5-C885-4770-8A0F-B2CD666378B4}" type="pres">
      <dgm:prSet presAssocID="{C0B83028-D9C2-48EA-ACD1-6DE493C9F4A2}" presName="spaceRect" presStyleCnt="0"/>
      <dgm:spPr/>
    </dgm:pt>
    <dgm:pt modelId="{5290D5DA-447D-4578-ABB4-D843777338AC}" type="pres">
      <dgm:prSet presAssocID="{C0B83028-D9C2-48EA-ACD1-6DE493C9F4A2}" presName="textRect" presStyleLbl="revTx" presStyleIdx="3" presStyleCnt="7">
        <dgm:presLayoutVars>
          <dgm:chMax val="1"/>
          <dgm:chPref val="1"/>
        </dgm:presLayoutVars>
      </dgm:prSet>
      <dgm:spPr/>
    </dgm:pt>
    <dgm:pt modelId="{2DA5967E-DC64-4AA5-82F1-A8AC0B112A0C}" type="pres">
      <dgm:prSet presAssocID="{FA186F5F-FE24-4DF6-BBED-6B038EA0BD5B}" presName="sibTrans" presStyleLbl="sibTrans2D1" presStyleIdx="0" presStyleCnt="0"/>
      <dgm:spPr/>
    </dgm:pt>
    <dgm:pt modelId="{9C14B804-72B6-4445-9DDF-41094293124C}" type="pres">
      <dgm:prSet presAssocID="{4043691B-B2F9-48F3-A82C-0F517C198AA2}" presName="compNode" presStyleCnt="0"/>
      <dgm:spPr/>
    </dgm:pt>
    <dgm:pt modelId="{560E8560-D523-4324-A430-B54E10808A74}" type="pres">
      <dgm:prSet presAssocID="{4043691B-B2F9-48F3-A82C-0F517C198AA2}" presName="iconBgRect" presStyleLbl="bgShp" presStyleIdx="4" presStyleCnt="7"/>
      <dgm:spPr/>
    </dgm:pt>
    <dgm:pt modelId="{9570079B-2C26-4424-97A4-F10FD45175F1}" type="pres">
      <dgm:prSet presAssocID="{4043691B-B2F9-48F3-A82C-0F517C198AA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User"/>
        </a:ext>
      </dgm:extLst>
    </dgm:pt>
    <dgm:pt modelId="{A4A67A8B-C773-43C6-8338-CC9CEB584C30}" type="pres">
      <dgm:prSet presAssocID="{4043691B-B2F9-48F3-A82C-0F517C198AA2}" presName="spaceRect" presStyleCnt="0"/>
      <dgm:spPr/>
    </dgm:pt>
    <dgm:pt modelId="{A71C7B75-E008-4DA7-8265-15B32411589D}" type="pres">
      <dgm:prSet presAssocID="{4043691B-B2F9-48F3-A82C-0F517C198AA2}" presName="textRect" presStyleLbl="revTx" presStyleIdx="4" presStyleCnt="7">
        <dgm:presLayoutVars>
          <dgm:chMax val="1"/>
          <dgm:chPref val="1"/>
        </dgm:presLayoutVars>
      </dgm:prSet>
      <dgm:spPr/>
    </dgm:pt>
    <dgm:pt modelId="{6BF8CD74-E2C0-44BF-9B70-803D52C3D37B}" type="pres">
      <dgm:prSet presAssocID="{D009FD42-7FE8-4A8B-9929-206657C3E1EB}" presName="sibTrans" presStyleLbl="sibTrans2D1" presStyleIdx="0" presStyleCnt="0"/>
      <dgm:spPr/>
    </dgm:pt>
    <dgm:pt modelId="{6CD94D22-316E-4F68-BABF-A9C0BD349B13}" type="pres">
      <dgm:prSet presAssocID="{6AD9AFE7-F652-4D69-809D-A3869AAABA0F}" presName="compNode" presStyleCnt="0"/>
      <dgm:spPr/>
    </dgm:pt>
    <dgm:pt modelId="{831FD3E6-A147-4430-9C5F-357C9B2BFB19}" type="pres">
      <dgm:prSet presAssocID="{6AD9AFE7-F652-4D69-809D-A3869AAABA0F}" presName="iconBgRect" presStyleLbl="bgShp" presStyleIdx="5" presStyleCnt="7"/>
      <dgm:spPr/>
    </dgm:pt>
    <dgm:pt modelId="{6259CF0F-4453-4B7C-8CC1-257F89EEA5C0}" type="pres">
      <dgm:prSet presAssocID="{6AD9AFE7-F652-4D69-809D-A3869AAABA0F}"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Hierarchy"/>
        </a:ext>
      </dgm:extLst>
    </dgm:pt>
    <dgm:pt modelId="{76890B7D-A165-4B04-BD06-6336BEAE9118}" type="pres">
      <dgm:prSet presAssocID="{6AD9AFE7-F652-4D69-809D-A3869AAABA0F}" presName="spaceRect" presStyleCnt="0"/>
      <dgm:spPr/>
    </dgm:pt>
    <dgm:pt modelId="{7B7058B7-5FD8-402B-9FAB-17B94DD8DF90}" type="pres">
      <dgm:prSet presAssocID="{6AD9AFE7-F652-4D69-809D-A3869AAABA0F}" presName="textRect" presStyleLbl="revTx" presStyleIdx="5" presStyleCnt="7">
        <dgm:presLayoutVars>
          <dgm:chMax val="1"/>
          <dgm:chPref val="1"/>
        </dgm:presLayoutVars>
      </dgm:prSet>
      <dgm:spPr/>
    </dgm:pt>
    <dgm:pt modelId="{D2DC0587-7441-4565-BD1B-19795033439E}" type="pres">
      <dgm:prSet presAssocID="{51A8DADA-0788-4495-8E66-75B1846CB6DE}" presName="sibTrans" presStyleLbl="sibTrans2D1" presStyleIdx="0" presStyleCnt="0"/>
      <dgm:spPr/>
    </dgm:pt>
    <dgm:pt modelId="{57C82E5D-61C7-4235-A9D1-CAADFC89E872}" type="pres">
      <dgm:prSet presAssocID="{01922608-8BA5-48BA-A531-5B7A4FA2EEFB}" presName="compNode" presStyleCnt="0"/>
      <dgm:spPr/>
    </dgm:pt>
    <dgm:pt modelId="{8569E2CD-AEF5-4508-BAA4-DAF277E51954}" type="pres">
      <dgm:prSet presAssocID="{01922608-8BA5-48BA-A531-5B7A4FA2EEFB}" presName="iconBgRect" presStyleLbl="bgShp" presStyleIdx="6" presStyleCnt="7"/>
      <dgm:spPr/>
    </dgm:pt>
    <dgm:pt modelId="{A2825689-832C-4532-BE96-75D9CCBA5070}" type="pres">
      <dgm:prSet presAssocID="{01922608-8BA5-48BA-A531-5B7A4FA2EEF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Quotes"/>
        </a:ext>
      </dgm:extLst>
    </dgm:pt>
    <dgm:pt modelId="{0FF5196F-E760-4354-9148-69560D5FAC2D}" type="pres">
      <dgm:prSet presAssocID="{01922608-8BA5-48BA-A531-5B7A4FA2EEFB}" presName="spaceRect" presStyleCnt="0"/>
      <dgm:spPr/>
    </dgm:pt>
    <dgm:pt modelId="{30837EBB-4143-425F-BD11-D35BFCDB7BC8}" type="pres">
      <dgm:prSet presAssocID="{01922608-8BA5-48BA-A531-5B7A4FA2EEFB}" presName="textRect" presStyleLbl="revTx" presStyleIdx="6" presStyleCnt="7">
        <dgm:presLayoutVars>
          <dgm:chMax val="1"/>
          <dgm:chPref val="1"/>
        </dgm:presLayoutVars>
      </dgm:prSet>
      <dgm:spPr/>
    </dgm:pt>
  </dgm:ptLst>
  <dgm:cxnLst>
    <dgm:cxn modelId="{5CDA2117-9F59-42C5-B8E6-97942FB18949}" srcId="{2EF1CCE2-2093-474D-BFC7-B2776A828CEA}" destId="{C0B83028-D9C2-48EA-ACD1-6DE493C9F4A2}" srcOrd="3" destOrd="0" parTransId="{EC57A99A-1A4A-4A22-99D5-9D86EBD0A7E5}" sibTransId="{FA186F5F-FE24-4DF6-BBED-6B038EA0BD5B}"/>
    <dgm:cxn modelId="{E855901C-74E4-4073-9D50-29AAC07A5DDD}" type="presOf" srcId="{01922608-8BA5-48BA-A531-5B7A4FA2EEFB}" destId="{30837EBB-4143-425F-BD11-D35BFCDB7BC8}" srcOrd="0" destOrd="0" presId="urn:microsoft.com/office/officeart/2018/2/layout/IconCircleList"/>
    <dgm:cxn modelId="{743FBA1C-9971-4073-9991-B61EB4F66092}" srcId="{2EF1CCE2-2093-474D-BFC7-B2776A828CEA}" destId="{01922608-8BA5-48BA-A531-5B7A4FA2EEFB}" srcOrd="6" destOrd="0" parTransId="{EF20FD0E-D573-4205-A3F7-B4F4ABB4985B}" sibTransId="{88074B51-F017-48A9-BC4C-9D2A41C37E3E}"/>
    <dgm:cxn modelId="{264D9422-E77E-407C-B3F4-685727941B45}" type="presOf" srcId="{D009FD42-7FE8-4A8B-9929-206657C3E1EB}" destId="{6BF8CD74-E2C0-44BF-9B70-803D52C3D37B}" srcOrd="0" destOrd="0" presId="urn:microsoft.com/office/officeart/2018/2/layout/IconCircleList"/>
    <dgm:cxn modelId="{CE35DF22-0EBA-4E79-AC49-69726F537EF3}" type="presOf" srcId="{F28BFD74-F2EE-4FBE-B373-10431D208596}" destId="{2C9E6169-B875-43D0-84AE-4BE72734A627}" srcOrd="0" destOrd="0" presId="urn:microsoft.com/office/officeart/2018/2/layout/IconCircleList"/>
    <dgm:cxn modelId="{DC8FD73E-0C23-4879-89F6-EA0D97BEFD8D}" type="presOf" srcId="{BD89997E-BC6F-4B35-B364-39563BF731B3}" destId="{EA2B0E0A-D5E9-4760-A483-ED45C9FE0664}" srcOrd="0" destOrd="0" presId="urn:microsoft.com/office/officeart/2018/2/layout/IconCircleList"/>
    <dgm:cxn modelId="{14315E40-97CE-486D-8C67-7B79A3F3ADF6}" type="presOf" srcId="{FA186F5F-FE24-4DF6-BBED-6B038EA0BD5B}" destId="{2DA5967E-DC64-4AA5-82F1-A8AC0B112A0C}" srcOrd="0" destOrd="0" presId="urn:microsoft.com/office/officeart/2018/2/layout/IconCircleList"/>
    <dgm:cxn modelId="{BA132345-912B-4131-86AB-17FC14ACD8B6}" type="presOf" srcId="{C0B83028-D9C2-48EA-ACD1-6DE493C9F4A2}" destId="{5290D5DA-447D-4578-ABB4-D843777338AC}" srcOrd="0" destOrd="0" presId="urn:microsoft.com/office/officeart/2018/2/layout/IconCircleList"/>
    <dgm:cxn modelId="{A6B59688-16F7-4A6E-A8CD-F7747B32FA0D}" srcId="{2EF1CCE2-2093-474D-BFC7-B2776A828CEA}" destId="{F28BFD74-F2EE-4FBE-B373-10431D208596}" srcOrd="0" destOrd="0" parTransId="{53FCCCE6-FF1B-4221-B6D0-516ADBAC554F}" sibTransId="{1045494F-3167-412A-942F-728AB6E5343E}"/>
    <dgm:cxn modelId="{AA386791-A187-4C47-95F0-1C21367A8C76}" srcId="{2EF1CCE2-2093-474D-BFC7-B2776A828CEA}" destId="{BD89997E-BC6F-4B35-B364-39563BF731B3}" srcOrd="1" destOrd="0" parTransId="{F78412D4-CE44-47D6-B07A-24B3777843DC}" sibTransId="{BEDCEC60-7F31-44B3-ACEE-DFFB742E22E3}"/>
    <dgm:cxn modelId="{79CE1E92-C899-4245-81D4-05B17BE5DCF2}" type="presOf" srcId="{49C29006-82CC-4496-840D-80A61782ED09}" destId="{51F0F8D9-4A53-4221-B72F-FAD7A0E25968}" srcOrd="0" destOrd="0" presId="urn:microsoft.com/office/officeart/2018/2/layout/IconCircleList"/>
    <dgm:cxn modelId="{67B6D3AC-6E99-44B4-A2ED-86B8BE7283B0}" type="presOf" srcId="{BEDCEC60-7F31-44B3-ACEE-DFFB742E22E3}" destId="{FFDB5749-50DC-40B5-85A7-EBF1D6960CB6}" srcOrd="0" destOrd="0" presId="urn:microsoft.com/office/officeart/2018/2/layout/IconCircleList"/>
    <dgm:cxn modelId="{98E1EBAD-C147-445E-80D8-3AC38DB73D67}" type="presOf" srcId="{6AD9AFE7-F652-4D69-809D-A3869AAABA0F}" destId="{7B7058B7-5FD8-402B-9FAB-17B94DD8DF90}" srcOrd="0" destOrd="0" presId="urn:microsoft.com/office/officeart/2018/2/layout/IconCircleList"/>
    <dgm:cxn modelId="{917453B6-CCB1-484A-8B0D-7EA51D9BA91C}" type="presOf" srcId="{1045494F-3167-412A-942F-728AB6E5343E}" destId="{B8F2EABB-91D5-451A-B6E1-1018FDEC5F20}" srcOrd="0" destOrd="0" presId="urn:microsoft.com/office/officeart/2018/2/layout/IconCircleList"/>
    <dgm:cxn modelId="{DFA58CC8-4114-44B5-A50B-F2F75002C529}" srcId="{2EF1CCE2-2093-474D-BFC7-B2776A828CEA}" destId="{6AD9AFE7-F652-4D69-809D-A3869AAABA0F}" srcOrd="5" destOrd="0" parTransId="{63BC85D4-2A31-4AF2-898A-57B1B2818800}" sibTransId="{51A8DADA-0788-4495-8E66-75B1846CB6DE}"/>
    <dgm:cxn modelId="{DEC58CDC-DB03-44B9-A165-05930D1E2272}" type="presOf" srcId="{4043691B-B2F9-48F3-A82C-0F517C198AA2}" destId="{A71C7B75-E008-4DA7-8265-15B32411589D}" srcOrd="0" destOrd="0" presId="urn:microsoft.com/office/officeart/2018/2/layout/IconCircleList"/>
    <dgm:cxn modelId="{F4E914DE-D488-4B4A-8C95-96E3A5A5E935}" type="presOf" srcId="{2EF1CCE2-2093-474D-BFC7-B2776A828CEA}" destId="{29AE356C-55DB-4542-8B36-024F8A5B88EF}" srcOrd="0" destOrd="0" presId="urn:microsoft.com/office/officeart/2018/2/layout/IconCircleList"/>
    <dgm:cxn modelId="{69D7BEF3-B569-4F31-B35B-E7448D519322}" srcId="{2EF1CCE2-2093-474D-BFC7-B2776A828CEA}" destId="{4043691B-B2F9-48F3-A82C-0F517C198AA2}" srcOrd="4" destOrd="0" parTransId="{E62D36C7-02F4-4883-BDB0-89820B012B2C}" sibTransId="{D009FD42-7FE8-4A8B-9929-206657C3E1EB}"/>
    <dgm:cxn modelId="{D79DBEF5-83AA-48F4-A427-16615020E658}" srcId="{2EF1CCE2-2093-474D-BFC7-B2776A828CEA}" destId="{49C29006-82CC-4496-840D-80A61782ED09}" srcOrd="2" destOrd="0" parTransId="{DB267BB2-F253-4688-9CE2-CE551FD5781B}" sibTransId="{7436D7D2-737A-4775-BCFE-EAF1DE02FF47}"/>
    <dgm:cxn modelId="{50DDBEF6-E072-4D12-BC46-318773336504}" type="presOf" srcId="{7436D7D2-737A-4775-BCFE-EAF1DE02FF47}" destId="{BB607D14-6437-4003-AA76-A059607688CC}" srcOrd="0" destOrd="0" presId="urn:microsoft.com/office/officeart/2018/2/layout/IconCircleList"/>
    <dgm:cxn modelId="{BEF4F3FB-FE19-4CFD-B6C1-511F1CA2B8A6}" type="presOf" srcId="{51A8DADA-0788-4495-8E66-75B1846CB6DE}" destId="{D2DC0587-7441-4565-BD1B-19795033439E}" srcOrd="0" destOrd="0" presId="urn:microsoft.com/office/officeart/2018/2/layout/IconCircleList"/>
    <dgm:cxn modelId="{6846B291-D24D-45E8-AB3E-E6E01CDFE260}" type="presParOf" srcId="{29AE356C-55DB-4542-8B36-024F8A5B88EF}" destId="{5D8680A1-386A-409B-8746-109227770AD3}" srcOrd="0" destOrd="0" presId="urn:microsoft.com/office/officeart/2018/2/layout/IconCircleList"/>
    <dgm:cxn modelId="{54DC7FB0-1B1C-436A-989B-3DE0AC9EE299}" type="presParOf" srcId="{5D8680A1-386A-409B-8746-109227770AD3}" destId="{37A47AE3-EB57-46CB-9C31-A92294E0D3C7}" srcOrd="0" destOrd="0" presId="urn:microsoft.com/office/officeart/2018/2/layout/IconCircleList"/>
    <dgm:cxn modelId="{D12090E6-1770-4348-B26E-F1C42C31F29A}" type="presParOf" srcId="{37A47AE3-EB57-46CB-9C31-A92294E0D3C7}" destId="{E8C37904-1B8A-4986-959B-00B07ED186DE}" srcOrd="0" destOrd="0" presId="urn:microsoft.com/office/officeart/2018/2/layout/IconCircleList"/>
    <dgm:cxn modelId="{183BE5CF-0B4A-46A8-B463-A2A06B85CD32}" type="presParOf" srcId="{37A47AE3-EB57-46CB-9C31-A92294E0D3C7}" destId="{71F4FA5D-B238-4184-BE35-09ADBB091297}" srcOrd="1" destOrd="0" presId="urn:microsoft.com/office/officeart/2018/2/layout/IconCircleList"/>
    <dgm:cxn modelId="{61045404-7819-4D85-8201-7879B49AC7DB}" type="presParOf" srcId="{37A47AE3-EB57-46CB-9C31-A92294E0D3C7}" destId="{DFE6A9C8-BD6D-41DC-A3FE-9C52AE53817F}" srcOrd="2" destOrd="0" presId="urn:microsoft.com/office/officeart/2018/2/layout/IconCircleList"/>
    <dgm:cxn modelId="{102C53B1-68E4-4091-B88D-4A7570B62F19}" type="presParOf" srcId="{37A47AE3-EB57-46CB-9C31-A92294E0D3C7}" destId="{2C9E6169-B875-43D0-84AE-4BE72734A627}" srcOrd="3" destOrd="0" presId="urn:microsoft.com/office/officeart/2018/2/layout/IconCircleList"/>
    <dgm:cxn modelId="{4A194CE2-E089-4FAB-B9CA-B40CA7551BD7}" type="presParOf" srcId="{5D8680A1-386A-409B-8746-109227770AD3}" destId="{B8F2EABB-91D5-451A-B6E1-1018FDEC5F20}" srcOrd="1" destOrd="0" presId="urn:microsoft.com/office/officeart/2018/2/layout/IconCircleList"/>
    <dgm:cxn modelId="{DE92DDC4-36D4-4DAD-BE33-A6F58FA74DC1}" type="presParOf" srcId="{5D8680A1-386A-409B-8746-109227770AD3}" destId="{68E2207D-6406-46AF-812F-BD40C321019A}" srcOrd="2" destOrd="0" presId="urn:microsoft.com/office/officeart/2018/2/layout/IconCircleList"/>
    <dgm:cxn modelId="{6963AB6B-7B95-4F77-95B5-21A847129FE2}" type="presParOf" srcId="{68E2207D-6406-46AF-812F-BD40C321019A}" destId="{1B9EC7F9-BBBD-4E92-ABBF-0F274A841BD2}" srcOrd="0" destOrd="0" presId="urn:microsoft.com/office/officeart/2018/2/layout/IconCircleList"/>
    <dgm:cxn modelId="{3AC6E8D8-DD2E-49C7-85A4-E3BDE25E813A}" type="presParOf" srcId="{68E2207D-6406-46AF-812F-BD40C321019A}" destId="{3DE9D5AD-39F9-4A7F-B766-90834C9DC9C3}" srcOrd="1" destOrd="0" presId="urn:microsoft.com/office/officeart/2018/2/layout/IconCircleList"/>
    <dgm:cxn modelId="{9979A683-A325-4DA4-A798-0CF02EE2F6F1}" type="presParOf" srcId="{68E2207D-6406-46AF-812F-BD40C321019A}" destId="{14754D3D-39EA-4F9C-8880-3577AFFEEF22}" srcOrd="2" destOrd="0" presId="urn:microsoft.com/office/officeart/2018/2/layout/IconCircleList"/>
    <dgm:cxn modelId="{DE9CB7E6-B93D-4215-B9AF-E1D7432DE5B7}" type="presParOf" srcId="{68E2207D-6406-46AF-812F-BD40C321019A}" destId="{EA2B0E0A-D5E9-4760-A483-ED45C9FE0664}" srcOrd="3" destOrd="0" presId="urn:microsoft.com/office/officeart/2018/2/layout/IconCircleList"/>
    <dgm:cxn modelId="{EA2CAD44-32F2-42AE-8D0E-F49B0CB2C256}" type="presParOf" srcId="{5D8680A1-386A-409B-8746-109227770AD3}" destId="{FFDB5749-50DC-40B5-85A7-EBF1D6960CB6}" srcOrd="3" destOrd="0" presId="urn:microsoft.com/office/officeart/2018/2/layout/IconCircleList"/>
    <dgm:cxn modelId="{CF56259A-FE2F-4BDC-8640-E4707C861445}" type="presParOf" srcId="{5D8680A1-386A-409B-8746-109227770AD3}" destId="{E558EC92-491C-422E-8BAB-8E140905386F}" srcOrd="4" destOrd="0" presId="urn:microsoft.com/office/officeart/2018/2/layout/IconCircleList"/>
    <dgm:cxn modelId="{4DF88C0B-9AA3-4A98-9DFE-8B336C9E11E7}" type="presParOf" srcId="{E558EC92-491C-422E-8BAB-8E140905386F}" destId="{6439327A-B82A-4FB5-A28E-4B954AECB017}" srcOrd="0" destOrd="0" presId="urn:microsoft.com/office/officeart/2018/2/layout/IconCircleList"/>
    <dgm:cxn modelId="{4CAF108C-80E3-4CA2-90AD-BD7EA03BC641}" type="presParOf" srcId="{E558EC92-491C-422E-8BAB-8E140905386F}" destId="{D3367861-41D4-4446-A579-C4F65DAC6C23}" srcOrd="1" destOrd="0" presId="urn:microsoft.com/office/officeart/2018/2/layout/IconCircleList"/>
    <dgm:cxn modelId="{3BC2E837-9C9C-46DA-9360-4C7C464CFEB8}" type="presParOf" srcId="{E558EC92-491C-422E-8BAB-8E140905386F}" destId="{8CC22646-52F9-4022-A8D4-AA95C623A07B}" srcOrd="2" destOrd="0" presId="urn:microsoft.com/office/officeart/2018/2/layout/IconCircleList"/>
    <dgm:cxn modelId="{95759523-90C9-47C0-B06A-61B7DFAE1D11}" type="presParOf" srcId="{E558EC92-491C-422E-8BAB-8E140905386F}" destId="{51F0F8D9-4A53-4221-B72F-FAD7A0E25968}" srcOrd="3" destOrd="0" presId="urn:microsoft.com/office/officeart/2018/2/layout/IconCircleList"/>
    <dgm:cxn modelId="{0118AF92-F5FB-413A-A2BE-60FC0204654C}" type="presParOf" srcId="{5D8680A1-386A-409B-8746-109227770AD3}" destId="{BB607D14-6437-4003-AA76-A059607688CC}" srcOrd="5" destOrd="0" presId="urn:microsoft.com/office/officeart/2018/2/layout/IconCircleList"/>
    <dgm:cxn modelId="{DA6E24E9-C7D3-4626-905B-EE0C08B57B47}" type="presParOf" srcId="{5D8680A1-386A-409B-8746-109227770AD3}" destId="{92F2AA88-8A7B-4355-AB40-C14607940F7D}" srcOrd="6" destOrd="0" presId="urn:microsoft.com/office/officeart/2018/2/layout/IconCircleList"/>
    <dgm:cxn modelId="{0D441269-FC16-4981-A8E0-FF8ED49E012E}" type="presParOf" srcId="{92F2AA88-8A7B-4355-AB40-C14607940F7D}" destId="{FBA9730C-8D84-4140-A02A-A0248EF647B6}" srcOrd="0" destOrd="0" presId="urn:microsoft.com/office/officeart/2018/2/layout/IconCircleList"/>
    <dgm:cxn modelId="{12FA177D-CE8B-439B-8748-8525BA48F5EF}" type="presParOf" srcId="{92F2AA88-8A7B-4355-AB40-C14607940F7D}" destId="{2CF40E6C-2F5D-4723-9DBF-0A4D611D03A6}" srcOrd="1" destOrd="0" presId="urn:microsoft.com/office/officeart/2018/2/layout/IconCircleList"/>
    <dgm:cxn modelId="{BF16EE99-0AAB-4034-9915-92B529A9F8BD}" type="presParOf" srcId="{92F2AA88-8A7B-4355-AB40-C14607940F7D}" destId="{F4F6AEC5-C885-4770-8A0F-B2CD666378B4}" srcOrd="2" destOrd="0" presId="urn:microsoft.com/office/officeart/2018/2/layout/IconCircleList"/>
    <dgm:cxn modelId="{9A143D32-0D8A-4C8C-B361-FE8C089833DA}" type="presParOf" srcId="{92F2AA88-8A7B-4355-AB40-C14607940F7D}" destId="{5290D5DA-447D-4578-ABB4-D843777338AC}" srcOrd="3" destOrd="0" presId="urn:microsoft.com/office/officeart/2018/2/layout/IconCircleList"/>
    <dgm:cxn modelId="{72E08640-E549-4047-9BC7-FD77A4F5DC4C}" type="presParOf" srcId="{5D8680A1-386A-409B-8746-109227770AD3}" destId="{2DA5967E-DC64-4AA5-82F1-A8AC0B112A0C}" srcOrd="7" destOrd="0" presId="urn:microsoft.com/office/officeart/2018/2/layout/IconCircleList"/>
    <dgm:cxn modelId="{A317CF06-7AE3-4BA9-86FD-2089AEF6191B}" type="presParOf" srcId="{5D8680A1-386A-409B-8746-109227770AD3}" destId="{9C14B804-72B6-4445-9DDF-41094293124C}" srcOrd="8" destOrd="0" presId="urn:microsoft.com/office/officeart/2018/2/layout/IconCircleList"/>
    <dgm:cxn modelId="{5E3A2A88-92AA-4B8F-A754-843931E449E9}" type="presParOf" srcId="{9C14B804-72B6-4445-9DDF-41094293124C}" destId="{560E8560-D523-4324-A430-B54E10808A74}" srcOrd="0" destOrd="0" presId="urn:microsoft.com/office/officeart/2018/2/layout/IconCircleList"/>
    <dgm:cxn modelId="{CF032BDC-1A22-4E6B-84ED-36A47B916064}" type="presParOf" srcId="{9C14B804-72B6-4445-9DDF-41094293124C}" destId="{9570079B-2C26-4424-97A4-F10FD45175F1}" srcOrd="1" destOrd="0" presId="urn:microsoft.com/office/officeart/2018/2/layout/IconCircleList"/>
    <dgm:cxn modelId="{AE109D84-B206-4C79-9275-EB195B3CC066}" type="presParOf" srcId="{9C14B804-72B6-4445-9DDF-41094293124C}" destId="{A4A67A8B-C773-43C6-8338-CC9CEB584C30}" srcOrd="2" destOrd="0" presId="urn:microsoft.com/office/officeart/2018/2/layout/IconCircleList"/>
    <dgm:cxn modelId="{F5F8E017-A4CC-40F7-BFAF-070CF5D5D22B}" type="presParOf" srcId="{9C14B804-72B6-4445-9DDF-41094293124C}" destId="{A71C7B75-E008-4DA7-8265-15B32411589D}" srcOrd="3" destOrd="0" presId="urn:microsoft.com/office/officeart/2018/2/layout/IconCircleList"/>
    <dgm:cxn modelId="{8CD7E97F-50F2-4153-86F3-55F33B347B16}" type="presParOf" srcId="{5D8680A1-386A-409B-8746-109227770AD3}" destId="{6BF8CD74-E2C0-44BF-9B70-803D52C3D37B}" srcOrd="9" destOrd="0" presId="urn:microsoft.com/office/officeart/2018/2/layout/IconCircleList"/>
    <dgm:cxn modelId="{3012DB40-1E26-43ED-8473-959CA88EAD27}" type="presParOf" srcId="{5D8680A1-386A-409B-8746-109227770AD3}" destId="{6CD94D22-316E-4F68-BABF-A9C0BD349B13}" srcOrd="10" destOrd="0" presId="urn:microsoft.com/office/officeart/2018/2/layout/IconCircleList"/>
    <dgm:cxn modelId="{39BA9EC9-1B30-4886-A603-B2C9DBD6F98D}" type="presParOf" srcId="{6CD94D22-316E-4F68-BABF-A9C0BD349B13}" destId="{831FD3E6-A147-4430-9C5F-357C9B2BFB19}" srcOrd="0" destOrd="0" presId="urn:microsoft.com/office/officeart/2018/2/layout/IconCircleList"/>
    <dgm:cxn modelId="{55165CD7-CB21-4C35-A024-12DD9CB930EB}" type="presParOf" srcId="{6CD94D22-316E-4F68-BABF-A9C0BD349B13}" destId="{6259CF0F-4453-4B7C-8CC1-257F89EEA5C0}" srcOrd="1" destOrd="0" presId="urn:microsoft.com/office/officeart/2018/2/layout/IconCircleList"/>
    <dgm:cxn modelId="{F6E6E3E3-8ED2-4AF1-8CC4-6C1A0F0EB931}" type="presParOf" srcId="{6CD94D22-316E-4F68-BABF-A9C0BD349B13}" destId="{76890B7D-A165-4B04-BD06-6336BEAE9118}" srcOrd="2" destOrd="0" presId="urn:microsoft.com/office/officeart/2018/2/layout/IconCircleList"/>
    <dgm:cxn modelId="{7C227E00-5C50-4307-B2DB-3A5874B32540}" type="presParOf" srcId="{6CD94D22-316E-4F68-BABF-A9C0BD349B13}" destId="{7B7058B7-5FD8-402B-9FAB-17B94DD8DF90}" srcOrd="3" destOrd="0" presId="urn:microsoft.com/office/officeart/2018/2/layout/IconCircleList"/>
    <dgm:cxn modelId="{2333F747-C759-4D72-A209-85CD05C508EA}" type="presParOf" srcId="{5D8680A1-386A-409B-8746-109227770AD3}" destId="{D2DC0587-7441-4565-BD1B-19795033439E}" srcOrd="11" destOrd="0" presId="urn:microsoft.com/office/officeart/2018/2/layout/IconCircleList"/>
    <dgm:cxn modelId="{2D521530-3373-45E8-86E6-798A987BD3E5}" type="presParOf" srcId="{5D8680A1-386A-409B-8746-109227770AD3}" destId="{57C82E5D-61C7-4235-A9D1-CAADFC89E872}" srcOrd="12" destOrd="0" presId="urn:microsoft.com/office/officeart/2018/2/layout/IconCircleList"/>
    <dgm:cxn modelId="{A6CE924D-B23D-4E41-B8AC-70F7AD1FC2C3}" type="presParOf" srcId="{57C82E5D-61C7-4235-A9D1-CAADFC89E872}" destId="{8569E2CD-AEF5-4508-BAA4-DAF277E51954}" srcOrd="0" destOrd="0" presId="urn:microsoft.com/office/officeart/2018/2/layout/IconCircleList"/>
    <dgm:cxn modelId="{F85EF102-CEA5-4CC5-B697-43AA885D0368}" type="presParOf" srcId="{57C82E5D-61C7-4235-A9D1-CAADFC89E872}" destId="{A2825689-832C-4532-BE96-75D9CCBA5070}" srcOrd="1" destOrd="0" presId="urn:microsoft.com/office/officeart/2018/2/layout/IconCircleList"/>
    <dgm:cxn modelId="{6E86B3B3-4040-443D-8133-CDA9110ED750}" type="presParOf" srcId="{57C82E5D-61C7-4235-A9D1-CAADFC89E872}" destId="{0FF5196F-E760-4354-9148-69560D5FAC2D}" srcOrd="2" destOrd="0" presId="urn:microsoft.com/office/officeart/2018/2/layout/IconCircleList"/>
    <dgm:cxn modelId="{C5C16C2E-F1D7-4862-B6EA-D1986FEB1E56}" type="presParOf" srcId="{57C82E5D-61C7-4235-A9D1-CAADFC89E872}" destId="{30837EBB-4143-425F-BD11-D35BFCDB7BC8}"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3454FC-D8F7-492C-8ABC-CF6F85C9C523}" type="doc">
      <dgm:prSet loTypeId="urn:microsoft.com/office/officeart/2024/3/layout/hArchList1" loCatId="List" qsTypeId="urn:microsoft.com/office/officeart/2005/8/quickstyle/simple1" qsCatId="simple" csTypeId="urn:microsoft.com/office/officeart/2005/8/colors/colorful1" csCatId="colorful" phldr="1"/>
      <dgm:spPr/>
      <dgm:t>
        <a:bodyPr/>
        <a:lstStyle/>
        <a:p>
          <a:endParaRPr lang="en-US"/>
        </a:p>
      </dgm:t>
    </dgm:pt>
    <dgm:pt modelId="{0F8D5853-B271-4C32-B4B5-1CE8A83B3D60}">
      <dgm:prSet custT="1"/>
      <dgm:spPr/>
      <dgm:t>
        <a:bodyPr/>
        <a:lstStyle/>
        <a:p>
          <a:pPr>
            <a:lnSpc>
              <a:spcPct val="100000"/>
            </a:lnSpc>
            <a:defRPr b="1"/>
          </a:pPr>
          <a:r>
            <a:rPr lang="en-GB" sz="2000" dirty="0"/>
            <a:t>Advancement in Reporting</a:t>
          </a:r>
          <a:endParaRPr lang="en-US" sz="2000" dirty="0"/>
        </a:p>
      </dgm:t>
    </dgm:pt>
    <dgm:pt modelId="{07E144F0-C830-4DE8-826F-2CD1C12011C2}" type="parTrans" cxnId="{FDB88C45-DB4A-4CAB-A368-B1310A8E0C91}">
      <dgm:prSet/>
      <dgm:spPr/>
      <dgm:t>
        <a:bodyPr/>
        <a:lstStyle/>
        <a:p>
          <a:endParaRPr lang="en-US"/>
        </a:p>
      </dgm:t>
    </dgm:pt>
    <dgm:pt modelId="{4FF15CFE-20A5-4C60-9E12-874B6F583E61}" type="sibTrans" cxnId="{FDB88C45-DB4A-4CAB-A368-B1310A8E0C91}">
      <dgm:prSet/>
      <dgm:spPr/>
      <dgm:t>
        <a:bodyPr/>
        <a:lstStyle/>
        <a:p>
          <a:pPr>
            <a:lnSpc>
              <a:spcPct val="100000"/>
            </a:lnSpc>
            <a:defRPr b="1"/>
          </a:pPr>
          <a:endParaRPr lang="en-US"/>
        </a:p>
      </dgm:t>
    </dgm:pt>
    <dgm:pt modelId="{A0378F55-33E2-45A2-9FE0-C2507B0F1A61}">
      <dgm:prSet custT="1"/>
      <dgm:spPr/>
      <dgm:t>
        <a:bodyPr/>
        <a:lstStyle/>
        <a:p>
          <a:pPr>
            <a:lnSpc>
              <a:spcPct val="100000"/>
            </a:lnSpc>
          </a:pPr>
          <a:r>
            <a:rPr lang="en-GB" sz="1800" dirty="0"/>
            <a:t>Using the MEDITCH build data in this way allows for Streamlined build processes with multiple specialised staff members.</a:t>
          </a:r>
          <a:endParaRPr lang="en-US" sz="1800" dirty="0"/>
        </a:p>
      </dgm:t>
    </dgm:pt>
    <dgm:pt modelId="{607F021A-8981-4963-854E-01A4DA7B9F73}" type="parTrans" cxnId="{FFD1CF5B-D335-4E64-8C51-6B08E2A6982C}">
      <dgm:prSet/>
      <dgm:spPr/>
      <dgm:t>
        <a:bodyPr/>
        <a:lstStyle/>
        <a:p>
          <a:endParaRPr lang="en-US"/>
        </a:p>
      </dgm:t>
    </dgm:pt>
    <dgm:pt modelId="{F90C8AD7-917D-4E46-87E8-A61B45B2FA90}" type="sibTrans" cxnId="{FFD1CF5B-D335-4E64-8C51-6B08E2A6982C}">
      <dgm:prSet/>
      <dgm:spPr/>
      <dgm:t>
        <a:bodyPr/>
        <a:lstStyle/>
        <a:p>
          <a:endParaRPr lang="en-US"/>
        </a:p>
      </dgm:t>
    </dgm:pt>
    <dgm:pt modelId="{EEB2BA56-4D68-4811-A608-1CC259226535}">
      <dgm:prSet custT="1"/>
      <dgm:spPr/>
      <dgm:t>
        <a:bodyPr/>
        <a:lstStyle/>
        <a:p>
          <a:pPr>
            <a:lnSpc>
              <a:spcPct val="100000"/>
            </a:lnSpc>
            <a:defRPr b="1"/>
          </a:pPr>
          <a:r>
            <a:rPr lang="en-GB" sz="2000" dirty="0"/>
            <a:t>Improved Efficiency</a:t>
          </a:r>
          <a:endParaRPr lang="en-US" sz="2000" dirty="0"/>
        </a:p>
      </dgm:t>
    </dgm:pt>
    <dgm:pt modelId="{76AD9E2F-755A-4A77-915E-2D7E1A920321}" type="parTrans" cxnId="{F9295BD6-7401-4BD5-ACC0-948529387BF2}">
      <dgm:prSet/>
      <dgm:spPr/>
      <dgm:t>
        <a:bodyPr/>
        <a:lstStyle/>
        <a:p>
          <a:endParaRPr lang="en-US"/>
        </a:p>
      </dgm:t>
    </dgm:pt>
    <dgm:pt modelId="{42701070-F3E3-4D5D-9639-12E1F2BEAF0F}" type="sibTrans" cxnId="{F9295BD6-7401-4BD5-ACC0-948529387BF2}">
      <dgm:prSet/>
      <dgm:spPr/>
      <dgm:t>
        <a:bodyPr/>
        <a:lstStyle/>
        <a:p>
          <a:pPr>
            <a:lnSpc>
              <a:spcPct val="100000"/>
            </a:lnSpc>
            <a:defRPr b="1"/>
          </a:pPr>
          <a:endParaRPr lang="en-US"/>
        </a:p>
      </dgm:t>
    </dgm:pt>
    <dgm:pt modelId="{FFB21C1A-E531-48D8-8CDD-375D6A548DF3}">
      <dgm:prSet custT="1"/>
      <dgm:spPr/>
      <dgm:t>
        <a:bodyPr/>
        <a:lstStyle/>
        <a:p>
          <a:pPr>
            <a:lnSpc>
              <a:spcPct val="100000"/>
            </a:lnSpc>
          </a:pPr>
          <a:r>
            <a:rPr lang="en-GB" sz="1800" dirty="0"/>
            <a:t>These reports improve efficiency and streamlines  processes for better service delivery.</a:t>
          </a:r>
          <a:endParaRPr lang="en-US" sz="1800" dirty="0"/>
        </a:p>
      </dgm:t>
    </dgm:pt>
    <dgm:pt modelId="{1997AAE1-846E-45DF-A553-6166AC75DA4A}" type="parTrans" cxnId="{99136B94-4199-47F5-92B8-2F014D482AE9}">
      <dgm:prSet/>
      <dgm:spPr/>
      <dgm:t>
        <a:bodyPr/>
        <a:lstStyle/>
        <a:p>
          <a:endParaRPr lang="en-US"/>
        </a:p>
      </dgm:t>
    </dgm:pt>
    <dgm:pt modelId="{16599974-1716-41A3-BAE5-5EBF3C1347DA}" type="sibTrans" cxnId="{99136B94-4199-47F5-92B8-2F014D482AE9}">
      <dgm:prSet/>
      <dgm:spPr/>
      <dgm:t>
        <a:bodyPr/>
        <a:lstStyle/>
        <a:p>
          <a:endParaRPr lang="en-US"/>
        </a:p>
      </dgm:t>
    </dgm:pt>
    <dgm:pt modelId="{D5809D7A-3A9C-4212-872A-075F092E655C}">
      <dgm:prSet custT="1"/>
      <dgm:spPr/>
      <dgm:t>
        <a:bodyPr/>
        <a:lstStyle/>
        <a:p>
          <a:pPr>
            <a:lnSpc>
              <a:spcPct val="100000"/>
            </a:lnSpc>
            <a:defRPr b="1"/>
          </a:pPr>
          <a:r>
            <a:rPr lang="en-GB" sz="2000" dirty="0"/>
            <a:t>Future Development Benefits</a:t>
          </a:r>
          <a:endParaRPr lang="en-US" sz="2000" dirty="0"/>
        </a:p>
      </dgm:t>
    </dgm:pt>
    <dgm:pt modelId="{B1425E88-3243-472A-B7CA-4F66C3BBD95B}" type="parTrans" cxnId="{AB1CD33C-A868-477A-BE53-F17815A12448}">
      <dgm:prSet/>
      <dgm:spPr/>
      <dgm:t>
        <a:bodyPr/>
        <a:lstStyle/>
        <a:p>
          <a:endParaRPr lang="en-US"/>
        </a:p>
      </dgm:t>
    </dgm:pt>
    <dgm:pt modelId="{BFC5EAEC-9695-479B-9263-738F1591992E}" type="sibTrans" cxnId="{AB1CD33C-A868-477A-BE53-F17815A12448}">
      <dgm:prSet/>
      <dgm:spPr/>
      <dgm:t>
        <a:bodyPr/>
        <a:lstStyle/>
        <a:p>
          <a:endParaRPr lang="en-US"/>
        </a:p>
      </dgm:t>
    </dgm:pt>
    <dgm:pt modelId="{083111B4-0C04-4961-9054-6CC6D6B86492}">
      <dgm:prSet custT="1"/>
      <dgm:spPr/>
      <dgm:t>
        <a:bodyPr/>
        <a:lstStyle/>
        <a:p>
          <a:pPr>
            <a:lnSpc>
              <a:spcPct val="100000"/>
            </a:lnSpc>
          </a:pPr>
          <a:r>
            <a:rPr lang="en-GB" sz="1800" dirty="0"/>
            <a:t>Ongoing development promises further benefits for the management of MEDITECH build and Accounts.</a:t>
          </a:r>
          <a:endParaRPr lang="en-US" sz="1800" dirty="0"/>
        </a:p>
      </dgm:t>
    </dgm:pt>
    <dgm:pt modelId="{BB2D927C-A6B1-4BE9-9E7D-F9A13811C1C3}" type="parTrans" cxnId="{D84FE48A-D860-4A26-81C2-902C4E9B58B0}">
      <dgm:prSet/>
      <dgm:spPr/>
      <dgm:t>
        <a:bodyPr/>
        <a:lstStyle/>
        <a:p>
          <a:endParaRPr lang="en-US"/>
        </a:p>
      </dgm:t>
    </dgm:pt>
    <dgm:pt modelId="{D2B041C7-38FF-402C-BD7B-F8BECBD61AAC}" type="sibTrans" cxnId="{D84FE48A-D860-4A26-81C2-902C4E9B58B0}">
      <dgm:prSet/>
      <dgm:spPr/>
      <dgm:t>
        <a:bodyPr/>
        <a:lstStyle/>
        <a:p>
          <a:endParaRPr lang="en-US"/>
        </a:p>
      </dgm:t>
    </dgm:pt>
    <dgm:pt modelId="{02970A4F-1457-45FC-8C46-DC39F887A48D}" type="pres">
      <dgm:prSet presAssocID="{B13454FC-D8F7-492C-8ABC-CF6F85C9C523}" presName="Name0" presStyleCnt="0">
        <dgm:presLayoutVars>
          <dgm:dir/>
          <dgm:resizeHandles val="exact"/>
        </dgm:presLayoutVars>
      </dgm:prSet>
      <dgm:spPr/>
    </dgm:pt>
    <dgm:pt modelId="{D43D0472-1CEC-45B2-8111-9B098399A716}" type="pres">
      <dgm:prSet presAssocID="{0F8D5853-B271-4C32-B4B5-1CE8A83B3D60}" presName="compNode" presStyleCnt="0"/>
      <dgm:spPr/>
    </dgm:pt>
    <dgm:pt modelId="{C7FEF621-0493-4480-948A-F7CF2B7990A0}" type="pres">
      <dgm:prSet presAssocID="{0F8D5853-B271-4C32-B4B5-1CE8A83B3D60}" presName="pictRect" presStyleLbl="revTx" presStyleIdx="0" presStyleCnt="6">
        <dgm:presLayoutVars>
          <dgm:chMax val="0"/>
          <dgm:bulletEnabled/>
        </dgm:presLayoutVars>
      </dgm:prSet>
      <dgm:spPr/>
    </dgm:pt>
    <dgm:pt modelId="{F6B01E34-F08B-4E55-8989-F9D1C88F2DEB}" type="pres">
      <dgm:prSet presAssocID="{0F8D5853-B271-4C32-B4B5-1CE8A83B3D60}" presName="textRect" presStyleLbl="revTx" presStyleIdx="1" presStyleCnt="6">
        <dgm:presLayoutVars>
          <dgm:bulletEnabled/>
        </dgm:presLayoutVars>
      </dgm:prSet>
      <dgm:spPr/>
    </dgm:pt>
    <dgm:pt modelId="{D94F93DD-BE94-47AF-ABEB-E0B5A9E4EBE2}" type="pres">
      <dgm:prSet presAssocID="{4FF15CFE-20A5-4C60-9E12-874B6F583E61}" presName="sibTrans" presStyleLbl="sibTrans2D1" presStyleIdx="0" presStyleCnt="0"/>
      <dgm:spPr/>
    </dgm:pt>
    <dgm:pt modelId="{2B22161C-CE72-480A-992A-DFCB81D4D116}" type="pres">
      <dgm:prSet presAssocID="{EEB2BA56-4D68-4811-A608-1CC259226535}" presName="compNode" presStyleCnt="0"/>
      <dgm:spPr/>
    </dgm:pt>
    <dgm:pt modelId="{174BA062-8A44-4E57-80BE-7F11EF155700}" type="pres">
      <dgm:prSet presAssocID="{EEB2BA56-4D68-4811-A608-1CC259226535}" presName="pictRect" presStyleLbl="revTx" presStyleIdx="2" presStyleCnt="6">
        <dgm:presLayoutVars>
          <dgm:chMax val="0"/>
          <dgm:bulletEnabled/>
        </dgm:presLayoutVars>
      </dgm:prSet>
      <dgm:spPr/>
    </dgm:pt>
    <dgm:pt modelId="{5DEDE067-BBDC-406C-824C-E42B572E6199}" type="pres">
      <dgm:prSet presAssocID="{EEB2BA56-4D68-4811-A608-1CC259226535}" presName="textRect" presStyleLbl="revTx" presStyleIdx="3" presStyleCnt="6">
        <dgm:presLayoutVars>
          <dgm:bulletEnabled/>
        </dgm:presLayoutVars>
      </dgm:prSet>
      <dgm:spPr/>
    </dgm:pt>
    <dgm:pt modelId="{1AE8A030-A71E-4AF2-8559-A56A64623C6B}" type="pres">
      <dgm:prSet presAssocID="{42701070-F3E3-4D5D-9639-12E1F2BEAF0F}" presName="sibTrans" presStyleLbl="sibTrans2D1" presStyleIdx="0" presStyleCnt="0"/>
      <dgm:spPr/>
    </dgm:pt>
    <dgm:pt modelId="{BCFD15E8-C6A8-41A7-8C2D-2D8E6B581BFD}" type="pres">
      <dgm:prSet presAssocID="{D5809D7A-3A9C-4212-872A-075F092E655C}" presName="compNode" presStyleCnt="0"/>
      <dgm:spPr/>
    </dgm:pt>
    <dgm:pt modelId="{A7064D38-B9CD-43A5-AC14-E14367D75809}" type="pres">
      <dgm:prSet presAssocID="{D5809D7A-3A9C-4212-872A-075F092E655C}" presName="pictRect" presStyleLbl="revTx" presStyleIdx="4" presStyleCnt="6">
        <dgm:presLayoutVars>
          <dgm:chMax val="0"/>
          <dgm:bulletEnabled/>
        </dgm:presLayoutVars>
      </dgm:prSet>
      <dgm:spPr/>
    </dgm:pt>
    <dgm:pt modelId="{F055895E-B1D3-4C52-BEB1-FDA3EA58F277}" type="pres">
      <dgm:prSet presAssocID="{D5809D7A-3A9C-4212-872A-075F092E655C}" presName="textRect" presStyleLbl="revTx" presStyleIdx="5" presStyleCnt="6">
        <dgm:presLayoutVars>
          <dgm:bulletEnabled/>
        </dgm:presLayoutVars>
      </dgm:prSet>
      <dgm:spPr/>
    </dgm:pt>
  </dgm:ptLst>
  <dgm:cxnLst>
    <dgm:cxn modelId="{7AEE8004-5230-46F0-83F8-BA20F857C8FE}" type="presOf" srcId="{B13454FC-D8F7-492C-8ABC-CF6F85C9C523}" destId="{02970A4F-1457-45FC-8C46-DC39F887A48D}" srcOrd="0" destOrd="0" presId="urn:microsoft.com/office/officeart/2024/3/layout/hArchList1"/>
    <dgm:cxn modelId="{D4C06F2F-AFF7-4765-A8B0-03541D11C64C}" type="presOf" srcId="{083111B4-0C04-4961-9054-6CC6D6B86492}" destId="{F055895E-B1D3-4C52-BEB1-FDA3EA58F277}" srcOrd="0" destOrd="0" presId="urn:microsoft.com/office/officeart/2024/3/layout/hArchList1"/>
    <dgm:cxn modelId="{AB1CD33C-A868-477A-BE53-F17815A12448}" srcId="{B13454FC-D8F7-492C-8ABC-CF6F85C9C523}" destId="{D5809D7A-3A9C-4212-872A-075F092E655C}" srcOrd="2" destOrd="0" parTransId="{B1425E88-3243-472A-B7CA-4F66C3BBD95B}" sibTransId="{BFC5EAEC-9695-479B-9263-738F1591992E}"/>
    <dgm:cxn modelId="{C3D8723F-95E6-4F7F-88A0-B80ACC2E02C1}" type="presOf" srcId="{0F8D5853-B271-4C32-B4B5-1CE8A83B3D60}" destId="{C7FEF621-0493-4480-948A-F7CF2B7990A0}" srcOrd="0" destOrd="0" presId="urn:microsoft.com/office/officeart/2024/3/layout/hArchList1"/>
    <dgm:cxn modelId="{FFD1CF5B-D335-4E64-8C51-6B08E2A6982C}" srcId="{0F8D5853-B271-4C32-B4B5-1CE8A83B3D60}" destId="{A0378F55-33E2-45A2-9FE0-C2507B0F1A61}" srcOrd="0" destOrd="0" parTransId="{607F021A-8981-4963-854E-01A4DA7B9F73}" sibTransId="{F90C8AD7-917D-4E46-87E8-A61B45B2FA90}"/>
    <dgm:cxn modelId="{FDB88C45-DB4A-4CAB-A368-B1310A8E0C91}" srcId="{B13454FC-D8F7-492C-8ABC-CF6F85C9C523}" destId="{0F8D5853-B271-4C32-B4B5-1CE8A83B3D60}" srcOrd="0" destOrd="0" parTransId="{07E144F0-C830-4DE8-826F-2CD1C12011C2}" sibTransId="{4FF15CFE-20A5-4C60-9E12-874B6F583E61}"/>
    <dgm:cxn modelId="{122C9452-CF42-44AC-B5FF-6751EE2F9A7D}" type="presOf" srcId="{42701070-F3E3-4D5D-9639-12E1F2BEAF0F}" destId="{1AE8A030-A71E-4AF2-8559-A56A64623C6B}" srcOrd="0" destOrd="0" presId="urn:microsoft.com/office/officeart/2024/3/layout/hArchList1"/>
    <dgm:cxn modelId="{CF861C54-3D09-431C-B78B-1F0EB5CA71A5}" type="presOf" srcId="{FFB21C1A-E531-48D8-8CDD-375D6A548DF3}" destId="{5DEDE067-BBDC-406C-824C-E42B572E6199}" srcOrd="0" destOrd="0" presId="urn:microsoft.com/office/officeart/2024/3/layout/hArchList1"/>
    <dgm:cxn modelId="{D84FE48A-D860-4A26-81C2-902C4E9B58B0}" srcId="{D5809D7A-3A9C-4212-872A-075F092E655C}" destId="{083111B4-0C04-4961-9054-6CC6D6B86492}" srcOrd="0" destOrd="0" parTransId="{BB2D927C-A6B1-4BE9-9E7D-F9A13811C1C3}" sibTransId="{D2B041C7-38FF-402C-BD7B-F8BECBD61AAC}"/>
    <dgm:cxn modelId="{0107118D-8945-4510-8C4A-245F6058C949}" type="presOf" srcId="{A0378F55-33E2-45A2-9FE0-C2507B0F1A61}" destId="{F6B01E34-F08B-4E55-8989-F9D1C88F2DEB}" srcOrd="0" destOrd="0" presId="urn:microsoft.com/office/officeart/2024/3/layout/hArchList1"/>
    <dgm:cxn modelId="{99136B94-4199-47F5-92B8-2F014D482AE9}" srcId="{EEB2BA56-4D68-4811-A608-1CC259226535}" destId="{FFB21C1A-E531-48D8-8CDD-375D6A548DF3}" srcOrd="0" destOrd="0" parTransId="{1997AAE1-846E-45DF-A553-6166AC75DA4A}" sibTransId="{16599974-1716-41A3-BAE5-5EBF3C1347DA}"/>
    <dgm:cxn modelId="{1625C1A1-6AEC-4C7F-ADD7-1CF208FB4F7C}" type="presOf" srcId="{EEB2BA56-4D68-4811-A608-1CC259226535}" destId="{174BA062-8A44-4E57-80BE-7F11EF155700}" srcOrd="0" destOrd="0" presId="urn:microsoft.com/office/officeart/2024/3/layout/hArchList1"/>
    <dgm:cxn modelId="{77705FCB-FE6B-4F87-AE3D-5F64E5D6CC99}" type="presOf" srcId="{4FF15CFE-20A5-4C60-9E12-874B6F583E61}" destId="{D94F93DD-BE94-47AF-ABEB-E0B5A9E4EBE2}" srcOrd="0" destOrd="0" presId="urn:microsoft.com/office/officeart/2024/3/layout/hArchList1"/>
    <dgm:cxn modelId="{F9295BD6-7401-4BD5-ACC0-948529387BF2}" srcId="{B13454FC-D8F7-492C-8ABC-CF6F85C9C523}" destId="{EEB2BA56-4D68-4811-A608-1CC259226535}" srcOrd="1" destOrd="0" parTransId="{76AD9E2F-755A-4A77-915E-2D7E1A920321}" sibTransId="{42701070-F3E3-4D5D-9639-12E1F2BEAF0F}"/>
    <dgm:cxn modelId="{79DAE5F3-8E93-4630-9B8E-E807294E653A}" type="presOf" srcId="{D5809D7A-3A9C-4212-872A-075F092E655C}" destId="{A7064D38-B9CD-43A5-AC14-E14367D75809}" srcOrd="0" destOrd="0" presId="urn:microsoft.com/office/officeart/2024/3/layout/hArchList1"/>
    <dgm:cxn modelId="{B7BC9368-B88F-4F76-BC86-6EAE2BC01D16}" type="presParOf" srcId="{02970A4F-1457-45FC-8C46-DC39F887A48D}" destId="{D43D0472-1CEC-45B2-8111-9B098399A716}" srcOrd="0" destOrd="0" presId="urn:microsoft.com/office/officeart/2024/3/layout/hArchList1"/>
    <dgm:cxn modelId="{26916337-FD88-495C-B182-8FA7086EA5E0}" type="presParOf" srcId="{D43D0472-1CEC-45B2-8111-9B098399A716}" destId="{C7FEF621-0493-4480-948A-F7CF2B7990A0}" srcOrd="0" destOrd="0" presId="urn:microsoft.com/office/officeart/2024/3/layout/hArchList1"/>
    <dgm:cxn modelId="{D32CE22E-0AFC-4E41-A306-8E5AA235AC5A}" type="presParOf" srcId="{D43D0472-1CEC-45B2-8111-9B098399A716}" destId="{F6B01E34-F08B-4E55-8989-F9D1C88F2DEB}" srcOrd="1" destOrd="0" presId="urn:microsoft.com/office/officeart/2024/3/layout/hArchList1"/>
    <dgm:cxn modelId="{FF5BA0F3-CAF1-4E32-BF43-4A8616104B31}" type="presParOf" srcId="{02970A4F-1457-45FC-8C46-DC39F887A48D}" destId="{D94F93DD-BE94-47AF-ABEB-E0B5A9E4EBE2}" srcOrd="1" destOrd="0" presId="urn:microsoft.com/office/officeart/2024/3/layout/hArchList1"/>
    <dgm:cxn modelId="{58D212CB-CCCA-4AEF-A3DA-F63B1D1E531F}" type="presParOf" srcId="{02970A4F-1457-45FC-8C46-DC39F887A48D}" destId="{2B22161C-CE72-480A-992A-DFCB81D4D116}" srcOrd="2" destOrd="0" presId="urn:microsoft.com/office/officeart/2024/3/layout/hArchList1"/>
    <dgm:cxn modelId="{AB5EA2EB-33FF-403A-9609-37E49D781AE4}" type="presParOf" srcId="{2B22161C-CE72-480A-992A-DFCB81D4D116}" destId="{174BA062-8A44-4E57-80BE-7F11EF155700}" srcOrd="0" destOrd="0" presId="urn:microsoft.com/office/officeart/2024/3/layout/hArchList1"/>
    <dgm:cxn modelId="{6CF91632-3A1B-4447-8DFB-3428F7F446AB}" type="presParOf" srcId="{2B22161C-CE72-480A-992A-DFCB81D4D116}" destId="{5DEDE067-BBDC-406C-824C-E42B572E6199}" srcOrd="1" destOrd="0" presId="urn:microsoft.com/office/officeart/2024/3/layout/hArchList1"/>
    <dgm:cxn modelId="{6B839942-ADE2-49EF-A91A-9B885303ECEF}" type="presParOf" srcId="{02970A4F-1457-45FC-8C46-DC39F887A48D}" destId="{1AE8A030-A71E-4AF2-8559-A56A64623C6B}" srcOrd="3" destOrd="0" presId="urn:microsoft.com/office/officeart/2024/3/layout/hArchList1"/>
    <dgm:cxn modelId="{D6F594F7-C5FC-4ED6-8514-C65ED4D5CBB1}" type="presParOf" srcId="{02970A4F-1457-45FC-8C46-DC39F887A48D}" destId="{BCFD15E8-C6A8-41A7-8C2D-2D8E6B581BFD}" srcOrd="4" destOrd="0" presId="urn:microsoft.com/office/officeart/2024/3/layout/hArchList1"/>
    <dgm:cxn modelId="{9023C739-8CD5-41E5-BAC3-549466C69349}" type="presParOf" srcId="{BCFD15E8-C6A8-41A7-8C2D-2D8E6B581BFD}" destId="{A7064D38-B9CD-43A5-AC14-E14367D75809}" srcOrd="0" destOrd="0" presId="urn:microsoft.com/office/officeart/2024/3/layout/hArchList1"/>
    <dgm:cxn modelId="{43A701D8-466C-45AC-8BF7-852482F906C7}" type="presParOf" srcId="{BCFD15E8-C6A8-41A7-8C2D-2D8E6B581BFD}" destId="{F055895E-B1D3-4C52-BEB1-FDA3EA58F277}" srcOrd="1" destOrd="0" presId="urn:microsoft.com/office/officeart/2024/3/layout/hArc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37904-1B8A-4986-959B-00B07ED186DE}">
      <dsp:nvSpPr>
        <dsp:cNvPr id="0" name=""/>
        <dsp:cNvSpPr/>
      </dsp:nvSpPr>
      <dsp:spPr>
        <a:xfrm>
          <a:off x="212965" y="3527"/>
          <a:ext cx="912549" cy="9125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4FA5D-B238-4184-BE35-09ADBB091297}">
      <dsp:nvSpPr>
        <dsp:cNvPr id="0" name=""/>
        <dsp:cNvSpPr/>
      </dsp:nvSpPr>
      <dsp:spPr>
        <a:xfrm>
          <a:off x="404600" y="195162"/>
          <a:ext cx="529278" cy="529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9E6169-B875-43D0-84AE-4BE72734A627}">
      <dsp:nvSpPr>
        <dsp:cNvPr id="0" name=""/>
        <dsp:cNvSpPr/>
      </dsp:nvSpPr>
      <dsp:spPr>
        <a:xfrm>
          <a:off x="1321060" y="3527"/>
          <a:ext cx="2151009" cy="91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Group Response – build pick list answers.</a:t>
          </a:r>
          <a:endParaRPr lang="en-US" sz="1400" kern="1200"/>
        </a:p>
      </dsp:txBody>
      <dsp:txXfrm>
        <a:off x="1321060" y="3527"/>
        <a:ext cx="2151009" cy="912549"/>
      </dsp:txXfrm>
    </dsp:sp>
    <dsp:sp modelId="{1B9EC7F9-BBBD-4E92-ABBF-0F274A841BD2}">
      <dsp:nvSpPr>
        <dsp:cNvPr id="0" name=""/>
        <dsp:cNvSpPr/>
      </dsp:nvSpPr>
      <dsp:spPr>
        <a:xfrm>
          <a:off x="3846867" y="3527"/>
          <a:ext cx="912549" cy="9125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DE9D5AD-39F9-4A7F-B766-90834C9DC9C3}">
      <dsp:nvSpPr>
        <dsp:cNvPr id="0" name=""/>
        <dsp:cNvSpPr/>
      </dsp:nvSpPr>
      <dsp:spPr>
        <a:xfrm>
          <a:off x="4038502" y="195162"/>
          <a:ext cx="529278" cy="529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2B0E0A-D5E9-4760-A483-ED45C9FE0664}">
      <dsp:nvSpPr>
        <dsp:cNvPr id="0" name=""/>
        <dsp:cNvSpPr/>
      </dsp:nvSpPr>
      <dsp:spPr>
        <a:xfrm>
          <a:off x="4954962" y="3527"/>
          <a:ext cx="2151009" cy="91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Query Dictionary - build individual questions.</a:t>
          </a:r>
          <a:endParaRPr lang="en-US" sz="1400" kern="1200"/>
        </a:p>
      </dsp:txBody>
      <dsp:txXfrm>
        <a:off x="4954962" y="3527"/>
        <a:ext cx="2151009" cy="912549"/>
      </dsp:txXfrm>
    </dsp:sp>
    <dsp:sp modelId="{6439327A-B82A-4FB5-A28E-4B954AECB017}">
      <dsp:nvSpPr>
        <dsp:cNvPr id="0" name=""/>
        <dsp:cNvSpPr/>
      </dsp:nvSpPr>
      <dsp:spPr>
        <a:xfrm>
          <a:off x="7480768" y="3527"/>
          <a:ext cx="912549" cy="9125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367861-41D4-4446-A579-C4F65DAC6C23}">
      <dsp:nvSpPr>
        <dsp:cNvPr id="0" name=""/>
        <dsp:cNvSpPr/>
      </dsp:nvSpPr>
      <dsp:spPr>
        <a:xfrm>
          <a:off x="7672404" y="195162"/>
          <a:ext cx="529278" cy="529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0F8D9-4A53-4221-B72F-FAD7A0E25968}">
      <dsp:nvSpPr>
        <dsp:cNvPr id="0" name=""/>
        <dsp:cNvSpPr/>
      </dsp:nvSpPr>
      <dsp:spPr>
        <a:xfrm>
          <a:off x="8588864" y="3527"/>
          <a:ext cx="2151009" cy="91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Document Section – build individual pages.</a:t>
          </a:r>
          <a:endParaRPr lang="en-US" sz="1400" kern="1200"/>
        </a:p>
      </dsp:txBody>
      <dsp:txXfrm>
        <a:off x="8588864" y="3527"/>
        <a:ext cx="2151009" cy="912549"/>
      </dsp:txXfrm>
    </dsp:sp>
    <dsp:sp modelId="{FBA9730C-8D84-4140-A02A-A0248EF647B6}">
      <dsp:nvSpPr>
        <dsp:cNvPr id="0" name=""/>
        <dsp:cNvSpPr/>
      </dsp:nvSpPr>
      <dsp:spPr>
        <a:xfrm>
          <a:off x="212965" y="1623045"/>
          <a:ext cx="912549" cy="9125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CF40E6C-2F5D-4723-9DBF-0A4D611D03A6}">
      <dsp:nvSpPr>
        <dsp:cNvPr id="0" name=""/>
        <dsp:cNvSpPr/>
      </dsp:nvSpPr>
      <dsp:spPr>
        <a:xfrm>
          <a:off x="404600" y="1814680"/>
          <a:ext cx="529278" cy="52927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0D5DA-447D-4578-ABB4-D843777338AC}">
      <dsp:nvSpPr>
        <dsp:cNvPr id="0" name=""/>
        <dsp:cNvSpPr/>
      </dsp:nvSpPr>
      <dsp:spPr>
        <a:xfrm>
          <a:off x="1321060" y="1623045"/>
          <a:ext cx="2151009" cy="91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Document Dictionary – pull all pages into one document.</a:t>
          </a:r>
          <a:endParaRPr lang="en-US" sz="1400" kern="1200"/>
        </a:p>
      </dsp:txBody>
      <dsp:txXfrm>
        <a:off x="1321060" y="1623045"/>
        <a:ext cx="2151009" cy="912549"/>
      </dsp:txXfrm>
    </dsp:sp>
    <dsp:sp modelId="{560E8560-D523-4324-A430-B54E10808A74}">
      <dsp:nvSpPr>
        <dsp:cNvPr id="0" name=""/>
        <dsp:cNvSpPr/>
      </dsp:nvSpPr>
      <dsp:spPr>
        <a:xfrm>
          <a:off x="3846867" y="1623045"/>
          <a:ext cx="912549" cy="9125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70079B-2C26-4424-97A4-F10FD45175F1}">
      <dsp:nvSpPr>
        <dsp:cNvPr id="0" name=""/>
        <dsp:cNvSpPr/>
      </dsp:nvSpPr>
      <dsp:spPr>
        <a:xfrm>
          <a:off x="4038502" y="1814680"/>
          <a:ext cx="529278" cy="529278"/>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1C7B75-E008-4DA7-8265-15B32411589D}">
      <dsp:nvSpPr>
        <dsp:cNvPr id="0" name=""/>
        <dsp:cNvSpPr/>
      </dsp:nvSpPr>
      <dsp:spPr>
        <a:xfrm>
          <a:off x="4954962" y="1623045"/>
          <a:ext cx="2151009" cy="91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Customer Defined Screens – Build order screens.</a:t>
          </a:r>
          <a:endParaRPr lang="en-US" sz="1400" kern="1200"/>
        </a:p>
      </dsp:txBody>
      <dsp:txXfrm>
        <a:off x="4954962" y="1623045"/>
        <a:ext cx="2151009" cy="912549"/>
      </dsp:txXfrm>
    </dsp:sp>
    <dsp:sp modelId="{831FD3E6-A147-4430-9C5F-357C9B2BFB19}">
      <dsp:nvSpPr>
        <dsp:cNvPr id="0" name=""/>
        <dsp:cNvSpPr/>
      </dsp:nvSpPr>
      <dsp:spPr>
        <a:xfrm>
          <a:off x="7480768" y="1623045"/>
          <a:ext cx="912549" cy="9125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59CF0F-4453-4B7C-8CC1-257F89EEA5C0}">
      <dsp:nvSpPr>
        <dsp:cNvPr id="0" name=""/>
        <dsp:cNvSpPr/>
      </dsp:nvSpPr>
      <dsp:spPr>
        <a:xfrm>
          <a:off x="7672404" y="1814680"/>
          <a:ext cx="529278" cy="52927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7058B7-5FD8-402B-9FAB-17B94DD8DF90}">
      <dsp:nvSpPr>
        <dsp:cNvPr id="0" name=""/>
        <dsp:cNvSpPr/>
      </dsp:nvSpPr>
      <dsp:spPr>
        <a:xfrm>
          <a:off x="8588864" y="1623045"/>
          <a:ext cx="2151009" cy="91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Order Dictionary – Build individual orders.</a:t>
          </a:r>
          <a:endParaRPr lang="en-US" sz="1400" kern="1200"/>
        </a:p>
      </dsp:txBody>
      <dsp:txXfrm>
        <a:off x="8588864" y="1623045"/>
        <a:ext cx="2151009" cy="912549"/>
      </dsp:txXfrm>
    </dsp:sp>
    <dsp:sp modelId="{8569E2CD-AEF5-4508-BAA4-DAF277E51954}">
      <dsp:nvSpPr>
        <dsp:cNvPr id="0" name=""/>
        <dsp:cNvSpPr/>
      </dsp:nvSpPr>
      <dsp:spPr>
        <a:xfrm>
          <a:off x="212965" y="3242563"/>
          <a:ext cx="912549" cy="912549"/>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825689-832C-4532-BE96-75D9CCBA5070}">
      <dsp:nvSpPr>
        <dsp:cNvPr id="0" name=""/>
        <dsp:cNvSpPr/>
      </dsp:nvSpPr>
      <dsp:spPr>
        <a:xfrm>
          <a:off x="404600" y="3434198"/>
          <a:ext cx="529278" cy="529278"/>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837EBB-4143-425F-BD11-D35BFCDB7BC8}">
      <dsp:nvSpPr>
        <dsp:cNvPr id="0" name=""/>
        <dsp:cNvSpPr/>
      </dsp:nvSpPr>
      <dsp:spPr>
        <a:xfrm>
          <a:off x="1321060" y="3242563"/>
          <a:ext cx="2151009" cy="912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Query links – Triggers an order or assessment if certain answer is selected on a specific query. </a:t>
          </a:r>
          <a:endParaRPr lang="en-US" sz="1400" kern="1200"/>
        </a:p>
      </dsp:txBody>
      <dsp:txXfrm>
        <a:off x="1321060" y="3242563"/>
        <a:ext cx="2151009" cy="912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EF621-0493-4480-948A-F7CF2B7990A0}">
      <dsp:nvSpPr>
        <dsp:cNvPr id="0" name=""/>
        <dsp:cNvSpPr/>
      </dsp:nvSpPr>
      <dsp:spPr>
        <a:xfrm>
          <a:off x="0" y="0"/>
          <a:ext cx="2373991" cy="94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defRPr b="1"/>
          </a:pPr>
          <a:r>
            <a:rPr lang="en-GB" sz="2000" kern="1200" dirty="0"/>
            <a:t>Advancement in Reporting</a:t>
          </a:r>
          <a:endParaRPr lang="en-US" sz="2000" kern="1200" dirty="0"/>
        </a:p>
      </dsp:txBody>
      <dsp:txXfrm>
        <a:off x="0" y="0"/>
        <a:ext cx="2373991" cy="949596"/>
      </dsp:txXfrm>
    </dsp:sp>
    <dsp:sp modelId="{F6B01E34-F08B-4E55-8989-F9D1C88F2DEB}">
      <dsp:nvSpPr>
        <dsp:cNvPr id="0" name=""/>
        <dsp:cNvSpPr/>
      </dsp:nvSpPr>
      <dsp:spPr>
        <a:xfrm>
          <a:off x="0" y="949596"/>
          <a:ext cx="2373991" cy="40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pPr>
          <a:r>
            <a:rPr lang="en-GB" sz="1800" kern="1200" dirty="0"/>
            <a:t>Using the MEDITCH build data in this way allows for Streamlined build processes with multiple specialised staff members.</a:t>
          </a:r>
          <a:endParaRPr lang="en-US" sz="1800" kern="1200" dirty="0"/>
        </a:p>
      </dsp:txBody>
      <dsp:txXfrm>
        <a:off x="0" y="949596"/>
        <a:ext cx="2373991" cy="4012080"/>
      </dsp:txXfrm>
    </dsp:sp>
    <dsp:sp modelId="{174BA062-8A44-4E57-80BE-7F11EF155700}">
      <dsp:nvSpPr>
        <dsp:cNvPr id="0" name=""/>
        <dsp:cNvSpPr/>
      </dsp:nvSpPr>
      <dsp:spPr>
        <a:xfrm>
          <a:off x="2611390" y="0"/>
          <a:ext cx="2373991" cy="94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defRPr b="1"/>
          </a:pPr>
          <a:r>
            <a:rPr lang="en-GB" sz="2000" kern="1200" dirty="0"/>
            <a:t>Improved Efficiency</a:t>
          </a:r>
          <a:endParaRPr lang="en-US" sz="2000" kern="1200" dirty="0"/>
        </a:p>
      </dsp:txBody>
      <dsp:txXfrm>
        <a:off x="2611390" y="0"/>
        <a:ext cx="2373991" cy="949596"/>
      </dsp:txXfrm>
    </dsp:sp>
    <dsp:sp modelId="{5DEDE067-BBDC-406C-824C-E42B572E6199}">
      <dsp:nvSpPr>
        <dsp:cNvPr id="0" name=""/>
        <dsp:cNvSpPr/>
      </dsp:nvSpPr>
      <dsp:spPr>
        <a:xfrm>
          <a:off x="2611390" y="949596"/>
          <a:ext cx="2373991" cy="40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pPr>
          <a:r>
            <a:rPr lang="en-GB" sz="1800" kern="1200" dirty="0"/>
            <a:t>These reports improve efficiency and streamlines  processes for better service delivery.</a:t>
          </a:r>
          <a:endParaRPr lang="en-US" sz="1800" kern="1200" dirty="0"/>
        </a:p>
      </dsp:txBody>
      <dsp:txXfrm>
        <a:off x="2611390" y="949596"/>
        <a:ext cx="2373991" cy="4012080"/>
      </dsp:txXfrm>
    </dsp:sp>
    <dsp:sp modelId="{A7064D38-B9CD-43A5-AC14-E14367D75809}">
      <dsp:nvSpPr>
        <dsp:cNvPr id="0" name=""/>
        <dsp:cNvSpPr/>
      </dsp:nvSpPr>
      <dsp:spPr>
        <a:xfrm>
          <a:off x="5222781" y="0"/>
          <a:ext cx="2373991" cy="9495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5400" rIns="25400" bIns="25400" numCol="1" spcCol="1270" anchor="t" anchorCtr="0">
          <a:noAutofit/>
        </a:bodyPr>
        <a:lstStyle/>
        <a:p>
          <a:pPr marL="0" lvl="0" indent="0" algn="l" defTabSz="889000">
            <a:lnSpc>
              <a:spcPct val="100000"/>
            </a:lnSpc>
            <a:spcBef>
              <a:spcPct val="0"/>
            </a:spcBef>
            <a:spcAft>
              <a:spcPct val="35000"/>
            </a:spcAft>
            <a:buNone/>
            <a:defRPr b="1"/>
          </a:pPr>
          <a:r>
            <a:rPr lang="en-GB" sz="2000" kern="1200" dirty="0"/>
            <a:t>Future Development Benefits</a:t>
          </a:r>
          <a:endParaRPr lang="en-US" sz="2000" kern="1200" dirty="0"/>
        </a:p>
      </dsp:txBody>
      <dsp:txXfrm>
        <a:off x="5222781" y="0"/>
        <a:ext cx="2373991" cy="949596"/>
      </dsp:txXfrm>
    </dsp:sp>
    <dsp:sp modelId="{F055895E-B1D3-4C52-BEB1-FDA3EA58F277}">
      <dsp:nvSpPr>
        <dsp:cNvPr id="0" name=""/>
        <dsp:cNvSpPr/>
      </dsp:nvSpPr>
      <dsp:spPr>
        <a:xfrm>
          <a:off x="5222781" y="949596"/>
          <a:ext cx="2373991" cy="40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22860" rIns="22860" bIns="22860" numCol="1" spcCol="1270" anchor="t" anchorCtr="0">
          <a:noAutofit/>
        </a:bodyPr>
        <a:lstStyle/>
        <a:p>
          <a:pPr marL="0" lvl="0" indent="0" algn="l" defTabSz="800100">
            <a:lnSpc>
              <a:spcPct val="100000"/>
            </a:lnSpc>
            <a:spcBef>
              <a:spcPct val="0"/>
            </a:spcBef>
            <a:spcAft>
              <a:spcPct val="35000"/>
            </a:spcAft>
            <a:buNone/>
          </a:pPr>
          <a:r>
            <a:rPr lang="en-GB" sz="1800" kern="1200" dirty="0"/>
            <a:t>Ongoing development promises further benefits for the management of MEDITECH build and Accounts.</a:t>
          </a:r>
          <a:endParaRPr lang="en-US" sz="1800" kern="1200" dirty="0"/>
        </a:p>
      </dsp:txBody>
      <dsp:txXfrm>
        <a:off x="5222781" y="949596"/>
        <a:ext cx="2373991" cy="401208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hArchList1">
  <dgm:title val="Horizontal Text Blocks"/>
  <dgm:desc val="Short bits of text with formatted headers. Use as an easier-to-read alternative to a bulleted list."/>
  <dgm:catLst>
    <dgm:cat type="list" pri="100"/>
    <dgm:cat type="timeline" pri="500"/>
    <dgm:cat type="process" pri="6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vertAlign" val="t"/>
          <dgm:param type="horzAlign" val="l"/>
        </dgm:alg>
      </dgm:if>
      <dgm:else name="Name3">
        <dgm:alg type="lin">
          <dgm:param type="vertAlign" val="t"/>
          <dgm:param type="horzAlign" val="r"/>
        </dgm:alg>
      </dgm:else>
    </dgm:choose>
    <dgm:presOf/>
    <dgm:constrLst>
      <dgm:constr type="primFontSz" for="des" forName="pictRect" op="equ" val="18"/>
      <dgm:constr type="primFontSz" for="des" forName="textRect" refType="primFontSz" refFor="des" refForName="pictRect" op="equ" fact="0.77"/>
      <dgm:constr type="w" for="ch" forName="compNode" refType="w"/>
      <dgm:constr type="h" for="ch" forName="compNode" refType="h"/>
      <dgm:constr type="h" for="des" forName="pictRect" op="equ"/>
      <dgm:constr type="h" for="des" forName="pictRect" refType="primFontSz" refFor="des" refForName="pictRect" fact="3"/>
      <dgm:constr type="w" for="ch" ptType="sibTrans" refType="w" refFor="ch" refForName="compNode" op="equ" fact="0.1"/>
      <dgm:constr type="sp" refType="w" refFor="ch" refForName="compNode" op="equ" fact="0.1"/>
    </dgm:constrLst>
    <dgm:ruleLst/>
    <dgm:forEach name="Name4" axis="ch" ptType="node" cnt="20">
      <dgm:layoutNode name="compNode">
        <dgm:alg type="composite"/>
        <dgm:shape xmlns:r="http://schemas.openxmlformats.org/officeDocument/2006/relationships" r:blip="">
          <dgm:adjLst/>
        </dgm:shape>
        <dgm:presOf axis="self"/>
        <dgm:constrLst>
          <dgm:constr type="h" for="ch" forName="pictRect" refType="h" fact="0.1"/>
          <dgm:constr type="l" for="ch" forName="pictRect"/>
          <dgm:constr type="t" for="ch" forName="pictRect"/>
          <dgm:constr type="l" for="ch" forName="textRect"/>
          <dgm:constr type="t" for="ch" forName="textRect" refType="b" refFor="ch" refForName="pictRect"/>
        </dgm:constrLst>
        <dgm:ruleLst/>
        <dgm:layoutNode name="pictRect"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choosePictRectConstraints">
            <dgm:if name="ifPictRectConstraints" func="var" arg="dir" op="equ" val="norm">
              <dgm:constrLst>
                <dgm:constr type="h" refType="w" op="lte" fact="0.4"/>
                <dgm:constr type="lMarg" val="10.8"/>
                <dgm:constr type="rMarg" refType="primFontSz" fact="0.1"/>
                <dgm:constr type="tMarg" refType="primFontSz" fact="0.1"/>
                <dgm:constr type="bMarg" refType="primFontSz" fact="0.1"/>
              </dgm:constrLst>
            </dgm:if>
            <dgm:else name="elsePictRectConstraints">
              <dgm:constrLst>
                <dgm:constr type="lMarg" refType="primFontSz" fact="0.1"/>
                <dgm:constr type="rMarg" val="10.8"/>
                <dgm:constr type="tMarg" refType="primFontSz" fact="0.1"/>
                <dgm:constr type="bMarg" refType="primFontSz" fact="0.1"/>
              </dgm:constrLst>
            </dgm:else>
          </dgm:choose>
          <dgm:ruleLst>
            <dgm:rule type="h" val="INF" fact="NaN" max="NaN"/>
            <dgm:rule type="primFontSz" val="5" fact="NaN" max="NaN"/>
          </dgm:ruleLst>
        </dgm:layoutNode>
        <dgm:layoutNode name="textRect"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chooseTextRectConstraints">
            <dgm:if name="ifTextRectConstraints" func="var" arg="dir" op="equ" val="norm">
              <dgm:constrLst>
                <dgm:constr type="lMarg" val="10.8"/>
                <dgm:constr type="rMarg" refType="primFontSz" fact="0.1"/>
                <dgm:constr type="tMarg" refType="primFontSz" fact="0.1"/>
                <dgm:constr type="bMarg" refType="primFontSz" fact="0.1"/>
              </dgm:constrLst>
            </dgm:if>
            <dgm:else name="elseTextRectConstraints">
              <dgm:constrLst>
                <dgm:constr type="lMarg" refType="primFontSz" fact="0.1"/>
                <dgm:constr type="rMarg" val="10.8"/>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4C6920-8412-4BD6-A273-858893A2300A}" type="datetimeFigureOut">
              <a:rPr lang="en-GB" smtClean="0"/>
              <a:t>23/09/2025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740E47-C809-410F-9CA3-B87647331A17}" type="slidenum">
              <a:rPr lang="en-GB" smtClean="0"/>
              <a:t>‹#›</a:t>
            </a:fld>
            <a:endParaRPr lang="en-GB"/>
          </a:p>
        </p:txBody>
      </p:sp>
    </p:spTree>
    <p:extLst>
      <p:ext uri="{BB962C8B-B14F-4D97-AF65-F5344CB8AC3E}">
        <p14:creationId xmlns:p14="http://schemas.microsoft.com/office/powerpoint/2010/main" val="3915389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3F740E47-C809-410F-9CA3-B87647331A17}" type="slidenum">
              <a:rPr lang="en-GB" smtClean="0"/>
              <a:t>1</a:t>
            </a:fld>
            <a:endParaRPr lang="en-GB"/>
          </a:p>
        </p:txBody>
      </p:sp>
    </p:spTree>
    <p:extLst>
      <p:ext uri="{BB962C8B-B14F-4D97-AF65-F5344CB8AC3E}">
        <p14:creationId xmlns:p14="http://schemas.microsoft.com/office/powerpoint/2010/main" val="3705732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6D878-1705-7BD2-A97E-025230CD85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E121B7-2F76-AE45-ABC7-40425C2487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5860AB-AFE1-F8AE-87C6-0B77B96FE82D}"/>
              </a:ext>
            </a:extLst>
          </p:cNvPr>
          <p:cNvSpPr>
            <a:spLocks noGrp="1"/>
          </p:cNvSpPr>
          <p:nvPr>
            <p:ph type="body" idx="1"/>
          </p:nvPr>
        </p:nvSpPr>
        <p:spPr/>
        <p:txBody>
          <a:bodyPr/>
          <a:lstStyle/>
          <a:p>
            <a:pPr marL="0" indent="0">
              <a:buFont typeface="Arial" panose="020B0604020202020204" pitchFamily="34" charset="0"/>
              <a:buNone/>
            </a:pPr>
            <a:r>
              <a:rPr lang="en-GB" dirty="0"/>
              <a:t>Notes</a:t>
            </a:r>
          </a:p>
          <a:p>
            <a:pPr marL="171450" indent="-171450">
              <a:buFont typeface="Arial" panose="020B0604020202020204" pitchFamily="34" charset="0"/>
              <a:buChar char="•"/>
            </a:pPr>
            <a:r>
              <a:rPr lang="en-GB" dirty="0"/>
              <a:t>
This means when one of the team picks up work another person has built, they are able to get a greater depth of knowledge of what they build does and how many other items it interacts with.  Meaning we are less likely to break connections and uphold standardisation of build.</a:t>
            </a:r>
          </a:p>
        </p:txBody>
      </p:sp>
      <p:sp>
        <p:nvSpPr>
          <p:cNvPr id="4" name="Slide Number Placeholder 3">
            <a:extLst>
              <a:ext uri="{FF2B5EF4-FFF2-40B4-BE49-F238E27FC236}">
                <a16:creationId xmlns:a16="http://schemas.microsoft.com/office/drawing/2014/main" id="{67CC2DCD-6BCA-2279-EEBE-95C58E50E8EC}"/>
              </a:ext>
            </a:extLst>
          </p:cNvPr>
          <p:cNvSpPr>
            <a:spLocks noGrp="1"/>
          </p:cNvSpPr>
          <p:nvPr>
            <p:ph type="sldNum" sz="quarter" idx="5"/>
          </p:nvPr>
        </p:nvSpPr>
        <p:spPr/>
        <p:txBody>
          <a:bodyPr/>
          <a:lstStyle/>
          <a:p>
            <a:fld id="{3F740E47-C809-410F-9CA3-B87647331A17}" type="slidenum">
              <a:rPr lang="en-GB" smtClean="0"/>
              <a:t>10</a:t>
            </a:fld>
            <a:endParaRPr lang="en-GB"/>
          </a:p>
        </p:txBody>
      </p:sp>
    </p:spTree>
    <p:extLst>
      <p:ext uri="{BB962C8B-B14F-4D97-AF65-F5344CB8AC3E}">
        <p14:creationId xmlns:p14="http://schemas.microsoft.com/office/powerpoint/2010/main" val="2970414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000" dirty="0"/>
              <a:t>Notes</a:t>
            </a:r>
          </a:p>
          <a:p>
            <a:pPr marL="171450" indent="-171450">
              <a:buFont typeface="Arial" panose="020B0604020202020204" pitchFamily="34" charset="0"/>
              <a:buChar char="•"/>
            </a:pPr>
            <a:r>
              <a:rPr lang="en-GB" sz="1000" dirty="0"/>
              <a:t>Interface to a third-party lab system.</a:t>
            </a:r>
          </a:p>
          <a:p>
            <a:pPr marL="171450" indent="-171450">
              <a:buFont typeface="Arial" panose="020B0604020202020204" pitchFamily="34" charset="0"/>
              <a:buChar char="•"/>
            </a:pPr>
            <a:r>
              <a:rPr lang="en-GB" sz="1000" dirty="0"/>
              <a:t>Takes a while to pull off both these reports and only can go back 90 days.
Then have to pull both reports into excel delete all unrequired data – compare the required data.</a:t>
            </a:r>
          </a:p>
          <a:p>
            <a:pPr marL="171450" indent="-171450">
              <a:buFont typeface="Arial" panose="020B0604020202020204" pitchFamily="34" charset="0"/>
              <a:buChar char="•"/>
            </a:pPr>
            <a:r>
              <a:rPr lang="en-GB" sz="1000" dirty="0"/>
              <a:t>6-page SOP just to pull the required data prior to fixing</a:t>
            </a:r>
          </a:p>
          <a:p>
            <a:pPr marL="171450" indent="-171450">
              <a:buFont typeface="Arial" panose="020B0604020202020204" pitchFamily="34" charset="0"/>
              <a:buChar char="•"/>
            </a:pPr>
            <a:r>
              <a:rPr lang="en-GB" sz="1000" dirty="0"/>
              <a:t>Process is required as laboratory orders placed don't get sent to our external labs system unless each client is set up to set the LAB status to COLB</a:t>
            </a:r>
          </a:p>
          <a:p>
            <a:pPr marL="171450" indent="-171450">
              <a:buFont typeface="Arial" panose="020B0604020202020204" pitchFamily="34" charset="0"/>
              <a:buChar char="•"/>
            </a:pPr>
            <a:r>
              <a:rPr lang="en-GB" sz="1000" dirty="0"/>
              <a:t>Activity report - shows which clients have been used in the last 90 days</a:t>
            </a:r>
          </a:p>
          <a:p>
            <a:pPr marL="171450" indent="-171450">
              <a:buFont typeface="Arial" panose="020B0604020202020204" pitchFamily="34" charset="0"/>
              <a:buChar char="•"/>
            </a:pPr>
            <a:r>
              <a:rPr lang="en-GB" sz="1000" dirty="0">
                <a:cs typeface="+mn-lt"/>
              </a:rPr>
              <a:t>Client List – Shows which clients have been set up to change status to COLB</a:t>
            </a:r>
            <a:br>
              <a:rPr lang="en-GB" sz="1000" dirty="0">
                <a:cs typeface="+mn-lt"/>
              </a:rPr>
            </a:br>
            <a:r>
              <a:rPr lang="en-GB" sz="1000" dirty="0"/>
              <a:t> </a:t>
            </a:r>
          </a:p>
        </p:txBody>
      </p:sp>
      <p:sp>
        <p:nvSpPr>
          <p:cNvPr id="4" name="Slide Number Placeholder 3"/>
          <p:cNvSpPr>
            <a:spLocks noGrp="1"/>
          </p:cNvSpPr>
          <p:nvPr>
            <p:ph type="sldNum" sz="quarter" idx="5"/>
          </p:nvPr>
        </p:nvSpPr>
        <p:spPr/>
        <p:txBody>
          <a:bodyPr/>
          <a:lstStyle/>
          <a:p>
            <a:fld id="{3F740E47-C809-410F-9CA3-B87647331A17}" type="slidenum">
              <a:rPr lang="en-GB" smtClean="0"/>
              <a:t>11</a:t>
            </a:fld>
            <a:endParaRPr lang="en-GB"/>
          </a:p>
        </p:txBody>
      </p:sp>
    </p:spTree>
    <p:extLst>
      <p:ext uri="{BB962C8B-B14F-4D97-AF65-F5344CB8AC3E}">
        <p14:creationId xmlns:p14="http://schemas.microsoft.com/office/powerpoint/2010/main" val="131034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7F733-CD76-791E-40EB-5089843F4E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9D129-C8A5-7891-AE21-88254567B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15CBC0-E3B2-442F-62DF-947BDDC4ECEA}"/>
              </a:ext>
            </a:extLst>
          </p:cNvPr>
          <p:cNvSpPr>
            <a:spLocks noGrp="1"/>
          </p:cNvSpPr>
          <p:nvPr>
            <p:ph type="body" idx="1"/>
          </p:nvPr>
        </p:nvSpPr>
        <p:spPr/>
        <p:txBody>
          <a:bodyPr/>
          <a:lstStyle/>
          <a:p>
            <a:pPr marL="0" indent="0">
              <a:buFont typeface="Arial" panose="020B0604020202020204" pitchFamily="34" charset="0"/>
              <a:buNone/>
            </a:pPr>
            <a:r>
              <a:rPr lang="en-GB" dirty="0"/>
              <a:t>Notes</a:t>
            </a:r>
          </a:p>
          <a:p>
            <a:pPr marL="171450" indent="-171450">
              <a:buFont typeface="Arial" panose="020B0604020202020204" pitchFamily="34" charset="0"/>
              <a:buChar char="•"/>
            </a:pPr>
            <a:r>
              <a:rPr lang="en-GB" dirty="0"/>
              <a:t>Built a </a:t>
            </a:r>
            <a:r>
              <a:rPr lang="en-GB" dirty="0" err="1"/>
              <a:t>powerBi</a:t>
            </a:r>
            <a:r>
              <a:rPr lang="en-GB" dirty="0"/>
              <a:t> pulling just the required data into the tables.  The multiple lines showing how many times that device is being used to order from.
Date can be manipulated so we can tackle the most recent devices but can go back to the beginning of the data if required. 
Data refreshes daily so removes the restriction of only been able to action the issues monthly.</a:t>
            </a:r>
          </a:p>
          <a:p>
            <a:pPr marL="171450" indent="-171450">
              <a:buFont typeface="Arial" panose="020B0604020202020204" pitchFamily="34" charset="0"/>
              <a:buChar char="•"/>
            </a:pPr>
            <a:r>
              <a:rPr lang="en-GB" dirty="0"/>
              <a:t>Has taken the time to run the report down by 75% as the data is at their fingertips straight away.</a:t>
            </a:r>
          </a:p>
        </p:txBody>
      </p:sp>
      <p:sp>
        <p:nvSpPr>
          <p:cNvPr id="4" name="Slide Number Placeholder 3">
            <a:extLst>
              <a:ext uri="{FF2B5EF4-FFF2-40B4-BE49-F238E27FC236}">
                <a16:creationId xmlns:a16="http://schemas.microsoft.com/office/drawing/2014/main" id="{93611FCF-586B-692F-3185-9EA605DA92E5}"/>
              </a:ext>
            </a:extLst>
          </p:cNvPr>
          <p:cNvSpPr>
            <a:spLocks noGrp="1"/>
          </p:cNvSpPr>
          <p:nvPr>
            <p:ph type="sldNum" sz="quarter" idx="5"/>
          </p:nvPr>
        </p:nvSpPr>
        <p:spPr/>
        <p:txBody>
          <a:bodyPr/>
          <a:lstStyle/>
          <a:p>
            <a:fld id="{3F740E47-C809-410F-9CA3-B87647331A17}" type="slidenum">
              <a:rPr lang="en-GB" smtClean="0"/>
              <a:t>12</a:t>
            </a:fld>
            <a:endParaRPr lang="en-GB"/>
          </a:p>
        </p:txBody>
      </p:sp>
    </p:spTree>
    <p:extLst>
      <p:ext uri="{BB962C8B-B14F-4D97-AF65-F5344CB8AC3E}">
        <p14:creationId xmlns:p14="http://schemas.microsoft.com/office/powerpoint/2010/main" val="1085807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E5923-239F-4AA8-4BA7-2F72771DD8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0072C-8D6D-51C7-F366-4B92679F64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7059D1-E465-18FA-553C-12ABFEC4487F}"/>
              </a:ext>
            </a:extLst>
          </p:cNvPr>
          <p:cNvSpPr>
            <a:spLocks noGrp="1"/>
          </p:cNvSpPr>
          <p:nvPr>
            <p:ph type="body" idx="1"/>
          </p:nvPr>
        </p:nvSpPr>
        <p:spPr/>
        <p:txBody>
          <a:bodyPr/>
          <a:lstStyle/>
          <a:p>
            <a:pPr marL="0" indent="0">
              <a:buFont typeface="Arial" panose="020B0604020202020204" pitchFamily="34" charset="0"/>
              <a:buNone/>
            </a:pPr>
            <a:r>
              <a:rPr lang="en-GB" sz="1000" dirty="0"/>
              <a:t>Notes</a:t>
            </a:r>
          </a:p>
          <a:p>
            <a:pPr marL="171450" indent="-171450">
              <a:buFont typeface="Arial" panose="020B0604020202020204" pitchFamily="34" charset="0"/>
              <a:buChar char="•"/>
            </a:pPr>
            <a:r>
              <a:rPr lang="en-GB" sz="1000" dirty="0"/>
              <a:t>We clear order favourites as part of our account deactivation process.  </a:t>
            </a:r>
          </a:p>
          <a:p>
            <a:pPr marL="171450" indent="-171450">
              <a:buFont typeface="Arial" panose="020B0604020202020204" pitchFamily="34" charset="0"/>
              <a:buChar char="•"/>
            </a:pPr>
            <a:r>
              <a:rPr lang="en-GB" sz="1000" dirty="0"/>
              <a:t>Changes to orders/medication can happen at any time and saved favourites can be an old version of codes, frequencies etc. We found this is especially an issue when clinicians leave and come back.</a:t>
            </a:r>
          </a:p>
          <a:p>
            <a:pPr marL="171450" indent="-171450">
              <a:buFont typeface="Arial" panose="020B0604020202020204" pitchFamily="34" charset="0"/>
              <a:buChar char="•"/>
            </a:pPr>
            <a:r>
              <a:rPr lang="en-GB" sz="1000" dirty="0"/>
              <a:t>This dictionary is very good if you are just wanting to search by specific user. So, for individual deactivation works well. Unable to have a catch all process if this step was accidentally missed.</a:t>
            </a:r>
          </a:p>
          <a:p>
            <a:pPr marL="171450" indent="-171450">
              <a:buFont typeface="Arial" panose="020B0604020202020204" pitchFamily="34" charset="0"/>
              <a:buChar char="•"/>
            </a:pPr>
            <a:r>
              <a:rPr lang="en-GB" sz="1000" dirty="0"/>
              <a:t>Need to change or remove favourites by specific order.  Unable to search by order/medication on this dictionary. We can pull reports but again this involves pulling the data and manipulating in excel which can take a lot of time.</a:t>
            </a:r>
          </a:p>
          <a:p>
            <a:pPr marL="171450" indent="-171450">
              <a:buFont typeface="Arial" panose="020B0604020202020204" pitchFamily="34" charset="0"/>
              <a:buChar char="•"/>
            </a:pPr>
            <a:r>
              <a:rPr lang="en-GB" sz="1000" dirty="0"/>
              <a:t>Searching for favourites by order would be a great help when </a:t>
            </a:r>
            <a:r>
              <a:rPr lang="en-GB" sz="1000" dirty="0" err="1"/>
              <a:t>snomed</a:t>
            </a:r>
            <a:r>
              <a:rPr lang="en-GB" sz="1000" dirty="0"/>
              <a:t> changes are sent through.</a:t>
            </a:r>
          </a:p>
        </p:txBody>
      </p:sp>
      <p:sp>
        <p:nvSpPr>
          <p:cNvPr id="4" name="Slide Number Placeholder 3">
            <a:extLst>
              <a:ext uri="{FF2B5EF4-FFF2-40B4-BE49-F238E27FC236}">
                <a16:creationId xmlns:a16="http://schemas.microsoft.com/office/drawing/2014/main" id="{D532106A-2CD9-11EC-E393-A2AC08B06B08}"/>
              </a:ext>
            </a:extLst>
          </p:cNvPr>
          <p:cNvSpPr>
            <a:spLocks noGrp="1"/>
          </p:cNvSpPr>
          <p:nvPr>
            <p:ph type="sldNum" sz="quarter" idx="5"/>
          </p:nvPr>
        </p:nvSpPr>
        <p:spPr/>
        <p:txBody>
          <a:bodyPr/>
          <a:lstStyle/>
          <a:p>
            <a:fld id="{3F740E47-C809-410F-9CA3-B87647331A17}" type="slidenum">
              <a:rPr lang="en-GB" smtClean="0"/>
              <a:t>13</a:t>
            </a:fld>
            <a:endParaRPr lang="en-GB"/>
          </a:p>
        </p:txBody>
      </p:sp>
    </p:spTree>
    <p:extLst>
      <p:ext uri="{BB962C8B-B14F-4D97-AF65-F5344CB8AC3E}">
        <p14:creationId xmlns:p14="http://schemas.microsoft.com/office/powerpoint/2010/main" val="4278453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FB411-1ECE-C1DD-2FE7-7A061EC183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702EE2-DC91-377F-D363-1AE4E7C5A8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9F924-942E-2397-140C-60E4A7B1D510}"/>
              </a:ext>
            </a:extLst>
          </p:cNvPr>
          <p:cNvSpPr>
            <a:spLocks noGrp="1"/>
          </p:cNvSpPr>
          <p:nvPr>
            <p:ph type="body" idx="1"/>
          </p:nvPr>
        </p:nvSpPr>
        <p:spPr/>
        <p:txBody>
          <a:bodyPr/>
          <a:lstStyle/>
          <a:p>
            <a:pPr marL="0" indent="0">
              <a:buFont typeface="Arial" panose="020B0604020202020204" pitchFamily="34" charset="0"/>
              <a:buNone/>
            </a:pPr>
            <a:r>
              <a:rPr lang="en-GB" dirty="0"/>
              <a:t>Notes</a:t>
            </a:r>
          </a:p>
          <a:p>
            <a:pPr marL="171450" indent="-171450">
              <a:buFont typeface="Arial" panose="020B0604020202020204" pitchFamily="34" charset="0"/>
              <a:buChar char="•"/>
            </a:pPr>
            <a:r>
              <a:rPr lang="en-GB" dirty="0"/>
              <a:t>
</a:t>
            </a:r>
          </a:p>
        </p:txBody>
      </p:sp>
      <p:sp>
        <p:nvSpPr>
          <p:cNvPr id="4" name="Slide Number Placeholder 3">
            <a:extLst>
              <a:ext uri="{FF2B5EF4-FFF2-40B4-BE49-F238E27FC236}">
                <a16:creationId xmlns:a16="http://schemas.microsoft.com/office/drawing/2014/main" id="{CCB7B890-FA75-9B87-73EF-8C56E342A616}"/>
              </a:ext>
            </a:extLst>
          </p:cNvPr>
          <p:cNvSpPr>
            <a:spLocks noGrp="1"/>
          </p:cNvSpPr>
          <p:nvPr>
            <p:ph type="sldNum" sz="quarter" idx="5"/>
          </p:nvPr>
        </p:nvSpPr>
        <p:spPr/>
        <p:txBody>
          <a:bodyPr/>
          <a:lstStyle/>
          <a:p>
            <a:fld id="{3F740E47-C809-410F-9CA3-B87647331A17}" type="slidenum">
              <a:rPr lang="en-GB" smtClean="0"/>
              <a:t>14</a:t>
            </a:fld>
            <a:endParaRPr lang="en-GB"/>
          </a:p>
        </p:txBody>
      </p:sp>
    </p:spTree>
    <p:extLst>
      <p:ext uri="{BB962C8B-B14F-4D97-AF65-F5344CB8AC3E}">
        <p14:creationId xmlns:p14="http://schemas.microsoft.com/office/powerpoint/2010/main" val="21552657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10B9D-65BD-7AA9-04B7-65DBF694EE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7F78AC-986C-7625-20EE-5A977F80D1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4275A44-7952-A947-B0AA-2DCBAF3AA0E5}"/>
              </a:ext>
            </a:extLst>
          </p:cNvPr>
          <p:cNvSpPr>
            <a:spLocks noGrp="1"/>
          </p:cNvSpPr>
          <p:nvPr>
            <p:ph type="body" idx="1"/>
          </p:nvPr>
        </p:nvSpPr>
        <p:spPr/>
        <p:txBody>
          <a:bodyPr/>
          <a:lstStyle/>
          <a:p>
            <a:pPr marL="0" indent="0">
              <a:buFont typeface="Arial" panose="020B0604020202020204" pitchFamily="34" charset="0"/>
              <a:buNone/>
            </a:pPr>
            <a:r>
              <a:rPr lang="en-GB" dirty="0"/>
              <a:t>Notes</a:t>
            </a:r>
          </a:p>
          <a:p>
            <a:pPr marL="171450" indent="-171450">
              <a:buFont typeface="Arial" panose="020B0604020202020204" pitchFamily="34" charset="0"/>
              <a:buChar char="•"/>
            </a:pPr>
            <a:r>
              <a:rPr lang="en-GB" dirty="0"/>
              <a:t>This has been a great help with the last lot of </a:t>
            </a:r>
            <a:r>
              <a:rPr lang="en-GB" dirty="0" err="1"/>
              <a:t>snomed</a:t>
            </a:r>
            <a:r>
              <a:rPr lang="en-GB" dirty="0"/>
              <a:t> changes as we could gather a list of users that have the procedure order saved to their favourites and change the </a:t>
            </a:r>
            <a:r>
              <a:rPr lang="en-GB" dirty="0" err="1"/>
              <a:t>snomed</a:t>
            </a:r>
            <a:r>
              <a:rPr lang="en-GB" dirty="0"/>
              <a:t> procedure if they have saved this too. This was something we couldn’t really do until after the changes were made before.
</a:t>
            </a:r>
          </a:p>
        </p:txBody>
      </p:sp>
      <p:sp>
        <p:nvSpPr>
          <p:cNvPr id="4" name="Slide Number Placeholder 3">
            <a:extLst>
              <a:ext uri="{FF2B5EF4-FFF2-40B4-BE49-F238E27FC236}">
                <a16:creationId xmlns:a16="http://schemas.microsoft.com/office/drawing/2014/main" id="{7FA5265D-FB44-F5B7-AC8A-983B208A6B96}"/>
              </a:ext>
            </a:extLst>
          </p:cNvPr>
          <p:cNvSpPr>
            <a:spLocks noGrp="1"/>
          </p:cNvSpPr>
          <p:nvPr>
            <p:ph type="sldNum" sz="quarter" idx="5"/>
          </p:nvPr>
        </p:nvSpPr>
        <p:spPr/>
        <p:txBody>
          <a:bodyPr/>
          <a:lstStyle/>
          <a:p>
            <a:fld id="{3F740E47-C809-410F-9CA3-B87647331A17}" type="slidenum">
              <a:rPr lang="en-GB" smtClean="0"/>
              <a:t>15</a:t>
            </a:fld>
            <a:endParaRPr lang="en-GB"/>
          </a:p>
        </p:txBody>
      </p:sp>
    </p:spTree>
    <p:extLst>
      <p:ext uri="{BB962C8B-B14F-4D97-AF65-F5344CB8AC3E}">
        <p14:creationId xmlns:p14="http://schemas.microsoft.com/office/powerpoint/2010/main" val="270350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D9ACC7-7369-324F-7192-A136A00FF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06AAF2-EB22-ABD7-7B83-161D1D4E9B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9A17018-27D3-A318-162D-ACAFCBD88CDB}"/>
              </a:ext>
            </a:extLst>
          </p:cNvPr>
          <p:cNvSpPr>
            <a:spLocks noGrp="1"/>
          </p:cNvSpPr>
          <p:nvPr>
            <p:ph type="body" idx="1"/>
          </p:nvPr>
        </p:nvSpPr>
        <p:spPr/>
        <p:txBody>
          <a:bodyPr/>
          <a:lstStyle/>
          <a:p>
            <a:pPr marL="0" indent="0">
              <a:buFont typeface="Arial" panose="020B0604020202020204" pitchFamily="34" charset="0"/>
              <a:buNone/>
            </a:pPr>
            <a:r>
              <a:rPr lang="en-GB" dirty="0"/>
              <a:t>Notes</a:t>
            </a:r>
          </a:p>
          <a:p>
            <a:pPr marL="171450" indent="-171450">
              <a:buFont typeface="Arial" panose="020B0604020202020204" pitchFamily="34" charset="0"/>
              <a:buChar char="•"/>
            </a:pPr>
            <a:r>
              <a:rPr lang="en-GB" dirty="0"/>
              <a:t>Filtering by deactivated accounts allows safety net process and to be able to process historic accounts prior to this process being started.  Meaning accounts favourites are a clean slate what clinician come back ensuring only the current order set ups back be added back into favourite lists.
This report can be filtered in many different ways not just the three way I have shown.  We have used this report multiple times to help us in various different scenarios to help us tidy accounts and update favourite orders/medications as required. </a:t>
            </a:r>
          </a:p>
          <a:p>
            <a:pPr marL="171450" indent="-171450">
              <a:buFont typeface="Arial" panose="020B0604020202020204" pitchFamily="34" charset="0"/>
              <a:buChar char="•"/>
            </a:pPr>
            <a:r>
              <a:rPr lang="en-GB" dirty="0"/>
              <a:t>Further reports can be built as well to help with account build for example, we have another report telling us which clinicians do not have email addresses in the MEDITECH account.
</a:t>
            </a:r>
          </a:p>
        </p:txBody>
      </p:sp>
      <p:sp>
        <p:nvSpPr>
          <p:cNvPr id="4" name="Slide Number Placeholder 3">
            <a:extLst>
              <a:ext uri="{FF2B5EF4-FFF2-40B4-BE49-F238E27FC236}">
                <a16:creationId xmlns:a16="http://schemas.microsoft.com/office/drawing/2014/main" id="{2C692A0F-8911-AB88-FD2A-0AD4368FF02A}"/>
              </a:ext>
            </a:extLst>
          </p:cNvPr>
          <p:cNvSpPr>
            <a:spLocks noGrp="1"/>
          </p:cNvSpPr>
          <p:nvPr>
            <p:ph type="sldNum" sz="quarter" idx="5"/>
          </p:nvPr>
        </p:nvSpPr>
        <p:spPr/>
        <p:txBody>
          <a:bodyPr/>
          <a:lstStyle/>
          <a:p>
            <a:fld id="{3F740E47-C809-410F-9CA3-B87647331A17}" type="slidenum">
              <a:rPr lang="en-GB" smtClean="0"/>
              <a:t>16</a:t>
            </a:fld>
            <a:endParaRPr lang="en-GB"/>
          </a:p>
        </p:txBody>
      </p:sp>
    </p:spTree>
    <p:extLst>
      <p:ext uri="{BB962C8B-B14F-4D97-AF65-F5344CB8AC3E}">
        <p14:creationId xmlns:p14="http://schemas.microsoft.com/office/powerpoint/2010/main" val="2708498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5"/>
          </p:nvPr>
        </p:nvSpPr>
        <p:spPr/>
        <p:txBody>
          <a:bodyPr/>
          <a:lstStyle/>
          <a:p>
            <a:fld id="{3F740E47-C809-410F-9CA3-B87647331A17}" type="slidenum">
              <a:rPr lang="en-GB" smtClean="0"/>
              <a:t>17</a:t>
            </a:fld>
            <a:endParaRPr lang="en-GB"/>
          </a:p>
        </p:txBody>
      </p:sp>
    </p:spTree>
    <p:extLst>
      <p:ext uri="{BB962C8B-B14F-4D97-AF65-F5344CB8AC3E}">
        <p14:creationId xmlns:p14="http://schemas.microsoft.com/office/powerpoint/2010/main" val="3303694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Rotherham specific </a:t>
            </a:r>
            <a:r>
              <a:rPr lang="en-GB" dirty="0" err="1"/>
              <a:t>Snomed</a:t>
            </a:r>
            <a:endParaRPr lang="en-GB" dirty="0"/>
          </a:p>
        </p:txBody>
      </p:sp>
      <p:sp>
        <p:nvSpPr>
          <p:cNvPr id="4" name="Slide Number Placeholder 3"/>
          <p:cNvSpPr>
            <a:spLocks noGrp="1"/>
          </p:cNvSpPr>
          <p:nvPr>
            <p:ph type="sldNum" sz="quarter" idx="5"/>
          </p:nvPr>
        </p:nvSpPr>
        <p:spPr/>
        <p:txBody>
          <a:bodyPr/>
          <a:lstStyle/>
          <a:p>
            <a:fld id="{3F740E47-C809-410F-9CA3-B87647331A17}" type="slidenum">
              <a:rPr lang="en-GB" smtClean="0"/>
              <a:t>18</a:t>
            </a:fld>
            <a:endParaRPr lang="en-GB"/>
          </a:p>
        </p:txBody>
      </p:sp>
    </p:spTree>
    <p:extLst>
      <p:ext uri="{BB962C8B-B14F-4D97-AF65-F5344CB8AC3E}">
        <p14:creationId xmlns:p14="http://schemas.microsoft.com/office/powerpoint/2010/main" val="3655563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body that has standardisation and Risk management issues this </a:t>
            </a:r>
            <a:r>
              <a:rPr lang="en-GB" dirty="0" err="1"/>
              <a:t>powerbi</a:t>
            </a:r>
            <a:r>
              <a:rPr lang="en-GB" dirty="0"/>
              <a:t> model can be used to improve and help your processes.</a:t>
            </a:r>
          </a:p>
        </p:txBody>
      </p:sp>
      <p:sp>
        <p:nvSpPr>
          <p:cNvPr id="4" name="Slide Number Placeholder 3"/>
          <p:cNvSpPr>
            <a:spLocks noGrp="1"/>
          </p:cNvSpPr>
          <p:nvPr>
            <p:ph type="sldNum" sz="quarter" idx="5"/>
          </p:nvPr>
        </p:nvSpPr>
        <p:spPr/>
        <p:txBody>
          <a:bodyPr/>
          <a:lstStyle/>
          <a:p>
            <a:fld id="{3F740E47-C809-410F-9CA3-B87647331A17}" type="slidenum">
              <a:rPr lang="en-GB" smtClean="0"/>
              <a:t>19</a:t>
            </a:fld>
            <a:endParaRPr lang="en-GB"/>
          </a:p>
        </p:txBody>
      </p:sp>
    </p:spTree>
    <p:extLst>
      <p:ext uri="{BB962C8B-B14F-4D97-AF65-F5344CB8AC3E}">
        <p14:creationId xmlns:p14="http://schemas.microsoft.com/office/powerpoint/2010/main" val="1276781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F740E47-C809-410F-9CA3-B87647331A17}" type="slidenum">
              <a:rPr lang="en-GB" smtClean="0"/>
              <a:t>2</a:t>
            </a:fld>
            <a:endParaRPr lang="en-GB"/>
          </a:p>
        </p:txBody>
      </p:sp>
    </p:spTree>
    <p:extLst>
      <p:ext uri="{BB962C8B-B14F-4D97-AF65-F5344CB8AC3E}">
        <p14:creationId xmlns:p14="http://schemas.microsoft.com/office/powerpoint/2010/main" val="2880148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74C2A-12EC-6E51-8D3C-B197F85A26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5F30CF-1CE8-5645-F636-348219E0B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A15A62-4BD0-DFAF-B19C-17785B7195E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DCE28B-81DD-AF49-E33D-BF5F3EC8873D}"/>
              </a:ext>
            </a:extLst>
          </p:cNvPr>
          <p:cNvSpPr>
            <a:spLocks noGrp="1"/>
          </p:cNvSpPr>
          <p:nvPr>
            <p:ph type="sldNum" sz="quarter" idx="5"/>
          </p:nvPr>
        </p:nvSpPr>
        <p:spPr/>
        <p:txBody>
          <a:bodyPr/>
          <a:lstStyle/>
          <a:p>
            <a:fld id="{3F740E47-C809-410F-9CA3-B87647331A17}" type="slidenum">
              <a:rPr lang="en-GB" smtClean="0"/>
              <a:t>20</a:t>
            </a:fld>
            <a:endParaRPr lang="en-GB"/>
          </a:p>
        </p:txBody>
      </p:sp>
    </p:spTree>
    <p:extLst>
      <p:ext uri="{BB962C8B-B14F-4D97-AF65-F5344CB8AC3E}">
        <p14:creationId xmlns:p14="http://schemas.microsoft.com/office/powerpoint/2010/main" val="358390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7AE70-8A82-7FA4-D40C-7780CE3481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003861-840A-E9BB-6011-7D01DAAE5A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708D69-CD85-302D-7F95-9E52095A02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solidFill>
                  <a:srgbClr val="000000"/>
                </a:solidFill>
                <a:effectLst/>
                <a:latin typeface="Bierstadt" panose="020B0004020202020204" pitchFamily="34" charset="0"/>
              </a:rPr>
              <a:t>Notes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solidFill>
                <a:srgbClr val="000000"/>
              </a:solidFill>
              <a:effectLst/>
              <a:latin typeface="Bierstadt"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Bierstadt" panose="020B0004020202020204" pitchFamily="34" charset="0"/>
              </a:rPr>
              <a:t>Knew that data flowed into the Data repository but only recently realised the amount of dictionary and audit that data flowed.  This made us realise how useful this tool could be.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solidFill>
                <a:srgbClr val="000000"/>
              </a:solidFill>
              <a:effectLst/>
              <a:latin typeface="Bierstadt" panose="020B0004020202020204" pitchFamily="34" charset="0"/>
            </a:endParaRP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D199FA84-5689-D33C-B704-4EE7491E1A02}"/>
              </a:ext>
            </a:extLst>
          </p:cNvPr>
          <p:cNvSpPr>
            <a:spLocks noGrp="1"/>
          </p:cNvSpPr>
          <p:nvPr>
            <p:ph type="sldNum" sz="quarter" idx="5"/>
          </p:nvPr>
        </p:nvSpPr>
        <p:spPr/>
        <p:txBody>
          <a:bodyPr/>
          <a:lstStyle/>
          <a:p>
            <a:fld id="{3F740E47-C809-410F-9CA3-B87647331A17}" type="slidenum">
              <a:rPr lang="en-GB" smtClean="0"/>
              <a:t>3</a:t>
            </a:fld>
            <a:endParaRPr lang="en-GB"/>
          </a:p>
        </p:txBody>
      </p:sp>
    </p:spTree>
    <p:extLst>
      <p:ext uri="{BB962C8B-B14F-4D97-AF65-F5344CB8AC3E}">
        <p14:creationId xmlns:p14="http://schemas.microsoft.com/office/powerpoint/2010/main" val="28899726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23B80-1366-80CD-36C1-57ABF05ED9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EBFFE7-833B-FA3F-6574-27C1804A4C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B5CFD-E5B3-4749-9A3C-20C9B520ED4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solidFill>
                  <a:srgbClr val="000000"/>
                </a:solidFill>
                <a:effectLst/>
                <a:latin typeface="Bierstadt" panose="020B0004020202020204" pitchFamily="34" charset="0"/>
              </a:rPr>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rgbClr val="000000"/>
                </a:solidFill>
                <a:effectLst/>
                <a:latin typeface="Bierstadt" panose="020B0004020202020204" pitchFamily="34" charset="0"/>
              </a:rPr>
              <a:t>With multiple system specialists working on various requirements, it can be challenging to keep track of all builds and how they interact with each other.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Bierstadt" panose="020B0004020202020204" pitchFamily="34" charset="0"/>
              </a:rPr>
              <a:t>Knew that data flowed into the Data repository but only recently realised the amount of dictionary and audit that data flowed.  This made us realise how useful this tool could be.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Bierstadt" panose="020B0004020202020204" pitchFamily="34" charset="0"/>
              </a:rPr>
              <a:t>Increased Time Spent on Workarounds - </a:t>
            </a:r>
            <a:r>
              <a:rPr lang="en-GB" sz="1200" b="0" dirty="0">
                <a:latin typeface="Bierstadt" panose="020B0004020202020204" pitchFamily="34" charset="0"/>
              </a:rPr>
              <a:t>Specialists </a:t>
            </a:r>
            <a:r>
              <a:rPr lang="en-GB" sz="1200" b="0" dirty="0">
                <a:effectLst/>
                <a:latin typeface="Bierstadt" panose="020B0004020202020204" pitchFamily="34" charset="0"/>
              </a:rPr>
              <a:t>end up spending additional time manipulating data and developing workarounds.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effectLst/>
                <a:latin typeface="Bierstadt" panose="020B0004020202020204" pitchFamily="34" charset="0"/>
              </a:rPr>
              <a:t>Limitations of Built-in Reports - MEDITECH’s built-in reports are </a:t>
            </a:r>
            <a:r>
              <a:rPr lang="en-GB" sz="1200" b="0" dirty="0">
                <a:latin typeface="Bierstadt" panose="020B0004020202020204" pitchFamily="34" charset="0"/>
              </a:rPr>
              <a:t>individual to each dictionary </a:t>
            </a:r>
            <a:r>
              <a:rPr lang="en-GB" sz="1200" b="0" dirty="0">
                <a:effectLst/>
                <a:latin typeface="Bierstadt" panose="020B0004020202020204" pitchFamily="34" charset="0"/>
              </a:rPr>
              <a:t>and often require exporting multiple reports to Excel to gather all necessary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b="0" dirty="0">
              <a:effectLst/>
              <a:latin typeface="Bierstadt" panose="020B00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rgbClr val="000000"/>
              </a:solidFill>
              <a:latin typeface="Bierstadt"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solidFill>
                <a:srgbClr val="000000"/>
              </a:solidFill>
              <a:effectLst/>
              <a:latin typeface="Bierstadt" panose="020B0004020202020204" pitchFamily="34" charset="0"/>
            </a:endParaRP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5E2D2745-16A0-A856-0B3C-359ED2DE3983}"/>
              </a:ext>
            </a:extLst>
          </p:cNvPr>
          <p:cNvSpPr>
            <a:spLocks noGrp="1"/>
          </p:cNvSpPr>
          <p:nvPr>
            <p:ph type="sldNum" sz="quarter" idx="5"/>
          </p:nvPr>
        </p:nvSpPr>
        <p:spPr/>
        <p:txBody>
          <a:bodyPr/>
          <a:lstStyle/>
          <a:p>
            <a:fld id="{3F740E47-C809-410F-9CA3-B87647331A17}" type="slidenum">
              <a:rPr lang="en-GB" smtClean="0"/>
              <a:t>4</a:t>
            </a:fld>
            <a:endParaRPr lang="en-GB"/>
          </a:p>
        </p:txBody>
      </p:sp>
    </p:spTree>
    <p:extLst>
      <p:ext uri="{BB962C8B-B14F-4D97-AF65-F5344CB8AC3E}">
        <p14:creationId xmlns:p14="http://schemas.microsoft.com/office/powerpoint/2010/main" val="3022588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2B314C-FB08-FF83-0849-C36E18B85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96405-9900-492C-A046-90A55A750A1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691A37-57DF-96A9-7F0F-AE3B2BF240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0" dirty="0">
                <a:solidFill>
                  <a:srgbClr val="000000"/>
                </a:solidFill>
                <a:effectLst/>
                <a:latin typeface="Bierstadt" panose="020B0004020202020204" pitchFamily="34" charset="0"/>
              </a:rPr>
              <a:t>Notes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000000"/>
                </a:solidFill>
                <a:latin typeface="Bierstadt" panose="020B0004020202020204" pitchFamily="34" charset="0"/>
              </a:rPr>
              <a:t>Knew that data flowed into the Data repository but only recently realised the amount of dictionary and audit that data flowed.  This made us realise how useful this tool could be.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0" dirty="0">
              <a:solidFill>
                <a:srgbClr val="000000"/>
              </a:solidFill>
              <a:effectLst/>
              <a:latin typeface="Bierstadt" panose="020B0004020202020204" pitchFamily="34" charset="0"/>
            </a:endParaRPr>
          </a:p>
          <a:p>
            <a:pPr marL="171450" indent="-171450">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1FDE4951-3E8D-4B5C-3565-1C2FFC335276}"/>
              </a:ext>
            </a:extLst>
          </p:cNvPr>
          <p:cNvSpPr>
            <a:spLocks noGrp="1"/>
          </p:cNvSpPr>
          <p:nvPr>
            <p:ph type="sldNum" sz="quarter" idx="5"/>
          </p:nvPr>
        </p:nvSpPr>
        <p:spPr/>
        <p:txBody>
          <a:bodyPr/>
          <a:lstStyle/>
          <a:p>
            <a:fld id="{3F740E47-C809-410F-9CA3-B87647331A17}" type="slidenum">
              <a:rPr lang="en-GB" smtClean="0"/>
              <a:t>5</a:t>
            </a:fld>
            <a:endParaRPr lang="en-GB"/>
          </a:p>
        </p:txBody>
      </p:sp>
    </p:spTree>
    <p:extLst>
      <p:ext uri="{BB962C8B-B14F-4D97-AF65-F5344CB8AC3E}">
        <p14:creationId xmlns:p14="http://schemas.microsoft.com/office/powerpoint/2010/main" val="7882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319032-F45F-75A5-2459-00A76A3C5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D55DD1-40B9-E3C2-3D8E-5D93DEF30B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F1301B-2B81-C699-E938-46124DDE0EA1}"/>
              </a:ext>
            </a:extLst>
          </p:cNvPr>
          <p:cNvSpPr>
            <a:spLocks noGrp="1"/>
          </p:cNvSpPr>
          <p:nvPr>
            <p:ph type="body" idx="1"/>
          </p:nvPr>
        </p:nvSpPr>
        <p:spPr/>
        <p:txBody>
          <a:bodyPr/>
          <a:lstStyle/>
          <a:p>
            <a:pPr marL="0" indent="0">
              <a:buFont typeface="Arial" panose="020B0604020202020204" pitchFamily="34" charset="0"/>
              <a:buNone/>
            </a:pPr>
            <a:r>
              <a:rPr lang="en-GB" sz="1000" dirty="0"/>
              <a:t>Notes</a:t>
            </a:r>
          </a:p>
          <a:p>
            <a:pPr marL="171450" indent="-171450">
              <a:buFont typeface="Arial" panose="020B0604020202020204" pitchFamily="34" charset="0"/>
              <a:buChar char="•"/>
            </a:pPr>
            <a:endParaRPr lang="en-GB" sz="1000" dirty="0"/>
          </a:p>
        </p:txBody>
      </p:sp>
      <p:sp>
        <p:nvSpPr>
          <p:cNvPr id="4" name="Slide Number Placeholder 3">
            <a:extLst>
              <a:ext uri="{FF2B5EF4-FFF2-40B4-BE49-F238E27FC236}">
                <a16:creationId xmlns:a16="http://schemas.microsoft.com/office/drawing/2014/main" id="{4369CF44-27A0-C550-E881-BCA1F26D9455}"/>
              </a:ext>
            </a:extLst>
          </p:cNvPr>
          <p:cNvSpPr>
            <a:spLocks noGrp="1"/>
          </p:cNvSpPr>
          <p:nvPr>
            <p:ph type="sldNum" sz="quarter" idx="5"/>
          </p:nvPr>
        </p:nvSpPr>
        <p:spPr/>
        <p:txBody>
          <a:bodyPr/>
          <a:lstStyle/>
          <a:p>
            <a:fld id="{3F740E47-C809-410F-9CA3-B87647331A17}" type="slidenum">
              <a:rPr lang="en-GB" smtClean="0"/>
              <a:t>6</a:t>
            </a:fld>
            <a:endParaRPr lang="en-GB"/>
          </a:p>
        </p:txBody>
      </p:sp>
    </p:spTree>
    <p:extLst>
      <p:ext uri="{BB962C8B-B14F-4D97-AF65-F5344CB8AC3E}">
        <p14:creationId xmlns:p14="http://schemas.microsoft.com/office/powerpoint/2010/main" val="1395211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DCAC1-993B-0834-44F7-FDC462A61C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68A491-70C3-173E-37CF-555487832B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18109-49D4-EFD2-994E-12E4302D3288}"/>
              </a:ext>
            </a:extLst>
          </p:cNvPr>
          <p:cNvSpPr>
            <a:spLocks noGrp="1"/>
          </p:cNvSpPr>
          <p:nvPr>
            <p:ph type="body" idx="1"/>
          </p:nvPr>
        </p:nvSpPr>
        <p:spPr/>
        <p:txBody>
          <a:bodyPr/>
          <a:lstStyle/>
          <a:p>
            <a:pPr marL="0" indent="0">
              <a:buFont typeface="Arial" panose="020B0604020202020204" pitchFamily="34" charset="0"/>
              <a:buNone/>
            </a:pPr>
            <a:r>
              <a:rPr lang="en-GB" sz="1000" dirty="0"/>
              <a:t>Notes</a:t>
            </a:r>
          </a:p>
          <a:p>
            <a:pPr marL="171450" indent="-171450">
              <a:buFont typeface="Arial" panose="020B0604020202020204" pitchFamily="34" charset="0"/>
              <a:buChar char="•"/>
            </a:pPr>
            <a:r>
              <a:rPr lang="en-GB" sz="1000" dirty="0"/>
              <a:t>Query links link a query to an order or Intervention so they these are automatically tiggered if a specific answer is selected on that query. I.E. would you like to refer to district nurses Yes/No.</a:t>
            </a:r>
          </a:p>
          <a:p>
            <a:pPr marL="171450" indent="-171450">
              <a:buFont typeface="Arial" panose="020B0604020202020204" pitchFamily="34" charset="0"/>
              <a:buChar char="•"/>
            </a:pPr>
            <a:r>
              <a:rPr lang="en-GB" sz="1000" dirty="0"/>
              <a:t>Multiple system specialists all building within MEDITECH.  We generally end up picking up each others work.  When looking into a document or assessment it can be very difficult to identify if any queries trigger a query link unless you add every query into the dictionary to investigate.</a:t>
            </a:r>
          </a:p>
          <a:p>
            <a:pPr marL="171450" indent="-171450">
              <a:buFont typeface="Arial" panose="020B0604020202020204" pitchFamily="34" charset="0"/>
              <a:buChar char="•"/>
            </a:pPr>
            <a:endParaRPr lang="en-GB" sz="1000" dirty="0"/>
          </a:p>
        </p:txBody>
      </p:sp>
      <p:sp>
        <p:nvSpPr>
          <p:cNvPr id="4" name="Slide Number Placeholder 3">
            <a:extLst>
              <a:ext uri="{FF2B5EF4-FFF2-40B4-BE49-F238E27FC236}">
                <a16:creationId xmlns:a16="http://schemas.microsoft.com/office/drawing/2014/main" id="{867A088A-6059-4420-CCA6-AA06BB9BA643}"/>
              </a:ext>
            </a:extLst>
          </p:cNvPr>
          <p:cNvSpPr>
            <a:spLocks noGrp="1"/>
          </p:cNvSpPr>
          <p:nvPr>
            <p:ph type="sldNum" sz="quarter" idx="5"/>
          </p:nvPr>
        </p:nvSpPr>
        <p:spPr/>
        <p:txBody>
          <a:bodyPr/>
          <a:lstStyle/>
          <a:p>
            <a:fld id="{3F740E47-C809-410F-9CA3-B87647331A17}" type="slidenum">
              <a:rPr lang="en-GB" smtClean="0"/>
              <a:t>7</a:t>
            </a:fld>
            <a:endParaRPr lang="en-GB"/>
          </a:p>
        </p:txBody>
      </p:sp>
    </p:spTree>
    <p:extLst>
      <p:ext uri="{BB962C8B-B14F-4D97-AF65-F5344CB8AC3E}">
        <p14:creationId xmlns:p14="http://schemas.microsoft.com/office/powerpoint/2010/main" val="7201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34C9C0-DCB1-5377-E8F9-03B0493A6D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8B69C0-3112-C675-A234-08B162E6C2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614890-DEA1-0C2E-930F-020B22C06AF2}"/>
              </a:ext>
            </a:extLst>
          </p:cNvPr>
          <p:cNvSpPr>
            <a:spLocks noGrp="1"/>
          </p:cNvSpPr>
          <p:nvPr>
            <p:ph type="body" idx="1"/>
          </p:nvPr>
        </p:nvSpPr>
        <p:spPr/>
        <p:txBody>
          <a:bodyPr/>
          <a:lstStyle/>
          <a:p>
            <a:pPr marL="0" indent="0">
              <a:buFont typeface="Arial" panose="020B0604020202020204" pitchFamily="34" charset="0"/>
              <a:buNone/>
            </a:pPr>
            <a:r>
              <a:rPr lang="en-GB" dirty="0"/>
              <a:t>Notes</a:t>
            </a:r>
          </a:p>
          <a:p>
            <a:pPr marL="171450" indent="-171450">
              <a:buFont typeface="Arial" panose="020B0604020202020204" pitchFamily="34" charset="0"/>
              <a:buChar char="•"/>
            </a:pPr>
            <a:r>
              <a:rPr lang="en-GB" dirty="0"/>
              <a:t>
</a:t>
            </a:r>
          </a:p>
        </p:txBody>
      </p:sp>
      <p:sp>
        <p:nvSpPr>
          <p:cNvPr id="4" name="Slide Number Placeholder 3">
            <a:extLst>
              <a:ext uri="{FF2B5EF4-FFF2-40B4-BE49-F238E27FC236}">
                <a16:creationId xmlns:a16="http://schemas.microsoft.com/office/drawing/2014/main" id="{F31032A5-AD53-D839-B405-EAB3AEEB8171}"/>
              </a:ext>
            </a:extLst>
          </p:cNvPr>
          <p:cNvSpPr>
            <a:spLocks noGrp="1"/>
          </p:cNvSpPr>
          <p:nvPr>
            <p:ph type="sldNum" sz="quarter" idx="5"/>
          </p:nvPr>
        </p:nvSpPr>
        <p:spPr/>
        <p:txBody>
          <a:bodyPr/>
          <a:lstStyle/>
          <a:p>
            <a:fld id="{3F740E47-C809-410F-9CA3-B87647331A17}" type="slidenum">
              <a:rPr lang="en-GB" smtClean="0"/>
              <a:t>8</a:t>
            </a:fld>
            <a:endParaRPr lang="en-GB"/>
          </a:p>
        </p:txBody>
      </p:sp>
    </p:spTree>
    <p:extLst>
      <p:ext uri="{BB962C8B-B14F-4D97-AF65-F5344CB8AC3E}">
        <p14:creationId xmlns:p14="http://schemas.microsoft.com/office/powerpoint/2010/main" val="806083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40DDA-C961-5FD3-42F4-63DA706585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78C9CE-8186-03CF-5E08-638AC3194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9BFD7-8B56-46D7-B357-E30717A14773}"/>
              </a:ext>
            </a:extLst>
          </p:cNvPr>
          <p:cNvSpPr>
            <a:spLocks noGrp="1"/>
          </p:cNvSpPr>
          <p:nvPr>
            <p:ph type="body" idx="1"/>
          </p:nvPr>
        </p:nvSpPr>
        <p:spPr/>
        <p:txBody>
          <a:bodyPr/>
          <a:lstStyle/>
          <a:p>
            <a:pPr marL="0" indent="0">
              <a:buFont typeface="Arial" panose="020B0604020202020204" pitchFamily="34" charset="0"/>
              <a:buNone/>
            </a:pPr>
            <a:r>
              <a:rPr lang="en-GB" dirty="0"/>
              <a:t>Notes</a:t>
            </a:r>
          </a:p>
          <a:p>
            <a:pPr marL="171450" indent="-171450">
              <a:buFont typeface="Arial" panose="020B0604020202020204" pitchFamily="34" charset="0"/>
              <a:buChar char="•"/>
            </a:pPr>
            <a:r>
              <a:rPr lang="en-GB" dirty="0"/>
              <a:t>
</a:t>
            </a:r>
          </a:p>
        </p:txBody>
      </p:sp>
      <p:sp>
        <p:nvSpPr>
          <p:cNvPr id="4" name="Slide Number Placeholder 3">
            <a:extLst>
              <a:ext uri="{FF2B5EF4-FFF2-40B4-BE49-F238E27FC236}">
                <a16:creationId xmlns:a16="http://schemas.microsoft.com/office/drawing/2014/main" id="{BDEDCBF5-762F-6A25-1A47-A21BDF8E8A18}"/>
              </a:ext>
            </a:extLst>
          </p:cNvPr>
          <p:cNvSpPr>
            <a:spLocks noGrp="1"/>
          </p:cNvSpPr>
          <p:nvPr>
            <p:ph type="sldNum" sz="quarter" idx="5"/>
          </p:nvPr>
        </p:nvSpPr>
        <p:spPr/>
        <p:txBody>
          <a:bodyPr/>
          <a:lstStyle/>
          <a:p>
            <a:fld id="{3F740E47-C809-410F-9CA3-B87647331A17}" type="slidenum">
              <a:rPr lang="en-GB" smtClean="0"/>
              <a:t>9</a:t>
            </a:fld>
            <a:endParaRPr lang="en-GB"/>
          </a:p>
        </p:txBody>
      </p:sp>
    </p:spTree>
    <p:extLst>
      <p:ext uri="{BB962C8B-B14F-4D97-AF65-F5344CB8AC3E}">
        <p14:creationId xmlns:p14="http://schemas.microsoft.com/office/powerpoint/2010/main" val="159755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09215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798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1105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95868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9/23/2025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4466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57864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9/23/2025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69036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9/23/2025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7957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9/23/2025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6007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2431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9/23/2025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90157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64DE79-268F-4C1A-8933-263129D2AF90}" type="datetimeFigureOut">
              <a:rPr lang="en-US" dirty="0"/>
              <a:t>9/23/2025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703036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sv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AD688D-0AC8-1653-09E8-45186CD9EFEE}"/>
              </a:ext>
            </a:extLst>
          </p:cNvPr>
          <p:cNvSpPr>
            <a:spLocks noGrp="1"/>
          </p:cNvSpPr>
          <p:nvPr>
            <p:ph type="ctrTitle"/>
          </p:nvPr>
        </p:nvSpPr>
        <p:spPr>
          <a:xfrm>
            <a:off x="1127208" y="857251"/>
            <a:ext cx="4747280" cy="3098061"/>
          </a:xfrm>
        </p:spPr>
        <p:txBody>
          <a:bodyPr anchor="b">
            <a:normAutofit/>
          </a:bodyPr>
          <a:lstStyle/>
          <a:p>
            <a:pPr algn="l"/>
            <a:r>
              <a:rPr lang="en-GB" sz="4100">
                <a:solidFill>
                  <a:srgbClr val="FFFFFF"/>
                </a:solidFill>
              </a:rPr>
              <a:t>Optimising MEDITECH Build and Configuration Using Data-Driven Power BI Solutions</a:t>
            </a:r>
          </a:p>
        </p:txBody>
      </p:sp>
      <p:sp>
        <p:nvSpPr>
          <p:cNvPr id="22" name="Rectangle 21">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9C30070A-8455-E487-60FA-07AA7D1089C8}"/>
              </a:ext>
            </a:extLst>
          </p:cNvPr>
          <p:cNvSpPr>
            <a:spLocks noGrp="1"/>
          </p:cNvSpPr>
          <p:nvPr>
            <p:ph type="subTitle" idx="1"/>
          </p:nvPr>
        </p:nvSpPr>
        <p:spPr>
          <a:xfrm>
            <a:off x="1127208" y="4756265"/>
            <a:ext cx="4393278" cy="1244483"/>
          </a:xfrm>
        </p:spPr>
        <p:txBody>
          <a:bodyPr anchor="t">
            <a:normAutofit/>
          </a:bodyPr>
          <a:lstStyle/>
          <a:p>
            <a:pPr algn="l"/>
            <a:r>
              <a:rPr lang="en-GB" sz="2200" dirty="0">
                <a:solidFill>
                  <a:srgbClr val="FFFFFF"/>
                </a:solidFill>
              </a:rPr>
              <a:t>Kelly Wright – Lead Application Specialist</a:t>
            </a:r>
          </a:p>
        </p:txBody>
      </p:sp>
      <p:sp>
        <p:nvSpPr>
          <p:cNvPr id="24" name="Oval 23">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80161CB-825C-40F4-95D7-2C8D66BC9332}"/>
              </a:ext>
            </a:extLst>
          </p:cNvPr>
          <p:cNvPicPr>
            <a:picLocks noChangeAspect="1"/>
          </p:cNvPicPr>
          <p:nvPr/>
        </p:nvPicPr>
        <p:blipFill>
          <a:blip r:embed="rId3"/>
          <a:stretch>
            <a:fillRect/>
          </a:stretch>
        </p:blipFill>
        <p:spPr>
          <a:xfrm>
            <a:off x="6920559" y="2553239"/>
            <a:ext cx="3737164" cy="1765809"/>
          </a:xfrm>
          <a:prstGeom prst="rect">
            <a:avLst/>
          </a:prstGeom>
        </p:spPr>
      </p:pic>
    </p:spTree>
    <p:extLst>
      <p:ext uri="{BB962C8B-B14F-4D97-AF65-F5344CB8AC3E}">
        <p14:creationId xmlns:p14="http://schemas.microsoft.com/office/powerpoint/2010/main" val="357953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par>
                                <p:cTn id="11" presetID="10" presetClass="entr" presetSubtype="0" fill="hold" grpId="1" nodeType="withEffect">
                                  <p:stCondLst>
                                    <p:cond delay="250"/>
                                  </p:stCondLst>
                                  <p:iterate type="lt">
                                    <p:tmPct val="10000"/>
                                  </p:iterate>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9856A-8186-C088-A8FC-435CF0D4FE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D3B426-3A19-D8D2-8B83-AF262331C18C}"/>
              </a:ext>
            </a:extLst>
          </p:cNvPr>
          <p:cNvSpPr>
            <a:spLocks noGrp="1"/>
          </p:cNvSpPr>
          <p:nvPr>
            <p:ph type="title"/>
          </p:nvPr>
        </p:nvSpPr>
        <p:spPr>
          <a:xfrm>
            <a:off x="521208" y="978408"/>
            <a:ext cx="11164824" cy="836324"/>
          </a:xfrm>
        </p:spPr>
        <p:txBody>
          <a:bodyPr vert="horz" lIns="91440" tIns="45720" rIns="91440" bIns="45720" rtlCol="0" anchor="t">
            <a:normAutofit fontScale="90000"/>
          </a:bodyPr>
          <a:lstStyle/>
          <a:p>
            <a:pPr>
              <a:lnSpc>
                <a:spcPct val="90000"/>
              </a:lnSpc>
            </a:pPr>
            <a:r>
              <a:rPr lang="en-US" sz="3700" b="1" kern="1200" dirty="0" err="1">
                <a:solidFill>
                  <a:schemeClr val="tx1"/>
                </a:solidFill>
                <a:latin typeface="+mj-lt"/>
                <a:ea typeface="+mj-ea"/>
                <a:cs typeface="+mj-cs"/>
              </a:rPr>
              <a:t>PowerBi</a:t>
            </a:r>
            <a:r>
              <a:rPr lang="en-US" sz="3700" b="1" kern="1200" dirty="0">
                <a:solidFill>
                  <a:schemeClr val="tx1"/>
                </a:solidFill>
                <a:latin typeface="+mj-lt"/>
                <a:ea typeface="+mj-ea"/>
                <a:cs typeface="+mj-cs"/>
              </a:rPr>
              <a:t> – Query and Dictionary build</a:t>
            </a:r>
            <a:br>
              <a:rPr lang="en-US" sz="3700" b="1" kern="1200" dirty="0">
                <a:solidFill>
                  <a:schemeClr val="tx1"/>
                </a:solidFill>
                <a:latin typeface="+mj-lt"/>
                <a:ea typeface="+mj-ea"/>
                <a:cs typeface="+mj-cs"/>
              </a:rPr>
            </a:br>
            <a:r>
              <a:rPr lang="en-US" sz="2700" dirty="0"/>
              <a:t>Query Links</a:t>
            </a:r>
            <a:br>
              <a:rPr lang="en-US" sz="3700" b="1" kern="1200" dirty="0">
                <a:solidFill>
                  <a:schemeClr val="tx1"/>
                </a:solidFill>
                <a:latin typeface="+mj-lt"/>
                <a:ea typeface="+mj-ea"/>
                <a:cs typeface="+mj-cs"/>
              </a:rPr>
            </a:br>
            <a:endParaRPr lang="en-US" sz="1600" dirty="0">
              <a:latin typeface="+mn-lt"/>
              <a:ea typeface="+mn-ea"/>
              <a:cs typeface="+mn-cs"/>
            </a:endParaRPr>
          </a:p>
        </p:txBody>
      </p:sp>
      <p:sp>
        <p:nvSpPr>
          <p:cNvPr id="5" name="Content Placeholder 4">
            <a:extLst>
              <a:ext uri="{FF2B5EF4-FFF2-40B4-BE49-F238E27FC236}">
                <a16:creationId xmlns:a16="http://schemas.microsoft.com/office/drawing/2014/main" id="{405B2170-2D32-ADCE-EBFE-CF8F864DD88B}"/>
              </a:ext>
            </a:extLst>
          </p:cNvPr>
          <p:cNvSpPr>
            <a:spLocks noGrp="1"/>
          </p:cNvSpPr>
          <p:nvPr>
            <p:ph sz="half" idx="2"/>
          </p:nvPr>
        </p:nvSpPr>
        <p:spPr>
          <a:xfrm>
            <a:off x="8029604" y="1926572"/>
            <a:ext cx="3656428" cy="3953020"/>
          </a:xfrm>
        </p:spPr>
        <p:txBody>
          <a:bodyPr vert="horz" lIns="91440" tIns="45720" rIns="91440" bIns="45720" rtlCol="0" anchor="t">
            <a:normAutofit/>
          </a:bodyPr>
          <a:lstStyle/>
          <a:p>
            <a:pPr marL="0" indent="0">
              <a:buNone/>
            </a:pPr>
            <a:r>
              <a:rPr lang="en-GB" sz="2000" b="1" dirty="0"/>
              <a:t>Intervention</a:t>
            </a:r>
          </a:p>
          <a:p>
            <a:r>
              <a:rPr lang="en-GB" sz="2000" dirty="0"/>
              <a:t>Shows all queries that has that intervention is attached.</a:t>
            </a:r>
          </a:p>
          <a:p>
            <a:r>
              <a:rPr lang="en-GB" sz="2000" dirty="0"/>
              <a:t>Shows which document section that query sits on.</a:t>
            </a:r>
          </a:p>
          <a:p>
            <a:pPr marL="0" indent="0">
              <a:buNone/>
            </a:pPr>
            <a:endParaRPr lang="en-GB" dirty="0"/>
          </a:p>
        </p:txBody>
      </p:sp>
      <p:pic>
        <p:nvPicPr>
          <p:cNvPr id="9" name="Picture 8">
            <a:extLst>
              <a:ext uri="{FF2B5EF4-FFF2-40B4-BE49-F238E27FC236}">
                <a16:creationId xmlns:a16="http://schemas.microsoft.com/office/drawing/2014/main" id="{1B129A2C-D22E-0C2F-08B9-DD933B50A936}"/>
              </a:ext>
            </a:extLst>
          </p:cNvPr>
          <p:cNvPicPr>
            <a:picLocks noChangeAspect="1"/>
          </p:cNvPicPr>
          <p:nvPr/>
        </p:nvPicPr>
        <p:blipFill>
          <a:blip r:embed="rId3"/>
          <a:stretch>
            <a:fillRect/>
          </a:stretch>
        </p:blipFill>
        <p:spPr>
          <a:xfrm>
            <a:off x="505968" y="1926572"/>
            <a:ext cx="6115904" cy="4020111"/>
          </a:xfrm>
          <a:prstGeom prst="rect">
            <a:avLst/>
          </a:prstGeom>
        </p:spPr>
      </p:pic>
      <p:pic>
        <p:nvPicPr>
          <p:cNvPr id="3" name="Picture 2">
            <a:extLst>
              <a:ext uri="{FF2B5EF4-FFF2-40B4-BE49-F238E27FC236}">
                <a16:creationId xmlns:a16="http://schemas.microsoft.com/office/drawing/2014/main" id="{4B53D8ED-795D-86EE-0561-6EE7928BB93A}"/>
              </a:ext>
            </a:extLst>
          </p:cNvPr>
          <p:cNvPicPr>
            <a:picLocks noChangeAspect="1"/>
          </p:cNvPicPr>
          <p:nvPr/>
        </p:nvPicPr>
        <p:blipFill>
          <a:blip r:embed="rId4"/>
          <a:stretch>
            <a:fillRect/>
          </a:stretch>
        </p:blipFill>
        <p:spPr>
          <a:xfrm>
            <a:off x="12915" y="-5262"/>
            <a:ext cx="12192000" cy="436728"/>
          </a:xfrm>
          <a:prstGeom prst="rect">
            <a:avLst/>
          </a:prstGeom>
        </p:spPr>
      </p:pic>
    </p:spTree>
    <p:extLst>
      <p:ext uri="{BB962C8B-B14F-4D97-AF65-F5344CB8AC3E}">
        <p14:creationId xmlns:p14="http://schemas.microsoft.com/office/powerpoint/2010/main" val="33957923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AF34D-8E9D-26E6-2ECB-3B0E8905C009}"/>
              </a:ext>
            </a:extLst>
          </p:cNvPr>
          <p:cNvSpPr>
            <a:spLocks noGrp="1"/>
          </p:cNvSpPr>
          <p:nvPr>
            <p:ph type="title"/>
          </p:nvPr>
        </p:nvSpPr>
        <p:spPr>
          <a:xfrm>
            <a:off x="515001" y="637894"/>
            <a:ext cx="10515600" cy="1325563"/>
          </a:xfrm>
        </p:spPr>
        <p:txBody>
          <a:bodyPr vert="horz" lIns="91440" tIns="45720" rIns="91440" bIns="45720" rtlCol="0" anchor="t">
            <a:normAutofit/>
          </a:bodyPr>
          <a:lstStyle/>
          <a:p>
            <a:pPr>
              <a:lnSpc>
                <a:spcPct val="90000"/>
              </a:lnSpc>
            </a:pPr>
            <a:r>
              <a:rPr lang="en-US" sz="3700" b="1" kern="1200" dirty="0">
                <a:solidFill>
                  <a:schemeClr val="tx1"/>
                </a:solidFill>
                <a:latin typeface="+mj-lt"/>
                <a:ea typeface="+mj-ea"/>
                <a:cs typeface="+mj-cs"/>
              </a:rPr>
              <a:t>MEDITECH – Monthly Reports</a:t>
            </a:r>
            <a:br>
              <a:rPr lang="en-US" sz="3700" b="1" kern="1200" dirty="0">
                <a:solidFill>
                  <a:schemeClr val="tx1"/>
                </a:solidFill>
                <a:latin typeface="+mj-lt"/>
                <a:ea typeface="+mj-ea"/>
                <a:cs typeface="+mj-cs"/>
              </a:rPr>
            </a:br>
            <a:r>
              <a:rPr lang="en-US" sz="2400" b="1" kern="1200" dirty="0">
                <a:solidFill>
                  <a:schemeClr val="tx1"/>
                </a:solidFill>
                <a:latin typeface="+mj-lt"/>
                <a:ea typeface="+mj-ea"/>
                <a:cs typeface="+mj-cs"/>
              </a:rPr>
              <a:t>LAB Client Report</a:t>
            </a:r>
            <a:br>
              <a:rPr lang="en-US" sz="3700" b="1" kern="1200" dirty="0">
                <a:solidFill>
                  <a:schemeClr val="tx1"/>
                </a:solidFill>
                <a:latin typeface="+mj-lt"/>
                <a:ea typeface="+mj-ea"/>
                <a:cs typeface="+mj-cs"/>
              </a:rPr>
            </a:br>
            <a:r>
              <a:rPr lang="en-US" sz="1600" dirty="0">
                <a:latin typeface="+mn-lt"/>
                <a:ea typeface="+mn-ea"/>
                <a:cs typeface="+mn-cs"/>
              </a:rPr>
              <a:t>Identifies devices that are used to order and if they are not set up to flow correctly to Labs.</a:t>
            </a:r>
          </a:p>
        </p:txBody>
      </p:sp>
      <p:sp>
        <p:nvSpPr>
          <p:cNvPr id="4" name="Content Placeholder 3">
            <a:extLst>
              <a:ext uri="{FF2B5EF4-FFF2-40B4-BE49-F238E27FC236}">
                <a16:creationId xmlns:a16="http://schemas.microsoft.com/office/drawing/2014/main" id="{0E154B5C-909B-D543-D166-A652F89B4BE0}"/>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208" y="2341257"/>
            <a:ext cx="5166360" cy="382278"/>
          </a:xfrm>
        </p:spPr>
        <p:txBody>
          <a:bodyPr>
            <a:normAutofit/>
          </a:bodyPr>
          <a:lstStyle/>
          <a:p>
            <a:pPr marL="0" indent="0">
              <a:spcBef>
                <a:spcPts val="2500"/>
              </a:spcBef>
              <a:buNone/>
            </a:pPr>
            <a:r>
              <a:rPr lang="en-GB" sz="1400" b="1" dirty="0"/>
              <a:t>Activity Report</a:t>
            </a:r>
          </a:p>
        </p:txBody>
      </p:sp>
      <p:sp>
        <p:nvSpPr>
          <p:cNvPr id="9" name="Content Placeholder 8">
            <a:extLst>
              <a:ext uri="{FF2B5EF4-FFF2-40B4-BE49-F238E27FC236}">
                <a16:creationId xmlns:a16="http://schemas.microsoft.com/office/drawing/2014/main" id="{4BB9E343-AC78-C50C-FFE7-1E05373A224C}"/>
              </a:ext>
            </a:extLst>
          </p:cNvPr>
          <p:cNvSpPr>
            <a:spLocks noGrp="1"/>
          </p:cNvSpPr>
          <p:nvPr>
            <p:ph sz="quarter" idx="4"/>
          </p:nvPr>
        </p:nvSpPr>
        <p:spPr>
          <a:xfrm>
            <a:off x="521208" y="4161208"/>
            <a:ext cx="5166360" cy="1087741"/>
          </a:xfrm>
        </p:spPr>
        <p:txBody>
          <a:bodyPr/>
          <a:lstStyle/>
          <a:p>
            <a:pPr marL="0" indent="0">
              <a:spcBef>
                <a:spcPts val="2500"/>
              </a:spcBef>
              <a:buNone/>
            </a:pPr>
            <a:r>
              <a:rPr lang="en-GB" sz="1400" b="1" dirty="0"/>
              <a:t>Excel</a:t>
            </a:r>
          </a:p>
          <a:p>
            <a:pPr marL="0" lvl="1" indent="0">
              <a:buNone/>
            </a:pPr>
            <a:r>
              <a:rPr lang="en-GB" sz="1400" dirty="0"/>
              <a:t>Excel comparison to compare the two reports to find the devices that appear in one and not the other.</a:t>
            </a:r>
          </a:p>
          <a:p>
            <a:endParaRPr lang="en-GB" dirty="0"/>
          </a:p>
        </p:txBody>
      </p:sp>
      <p:pic>
        <p:nvPicPr>
          <p:cNvPr id="1026" name="Picture 2">
            <a:extLst>
              <a:ext uri="{FF2B5EF4-FFF2-40B4-BE49-F238E27FC236}">
                <a16:creationId xmlns:a16="http://schemas.microsoft.com/office/drawing/2014/main" id="{CC028F1E-6C95-02CF-0733-B4190787E2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208" y="2670048"/>
            <a:ext cx="5734050" cy="14911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C76425-792F-AFCF-6CD6-22EBB71398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827" y="2670047"/>
            <a:ext cx="5734050" cy="1491161"/>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3">
            <a:extLst>
              <a:ext uri="{FF2B5EF4-FFF2-40B4-BE49-F238E27FC236}">
                <a16:creationId xmlns:a16="http://schemas.microsoft.com/office/drawing/2014/main" id="{4A95C6A3-B202-14FE-1A7F-22DAA68776F3}"/>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235827" y="2314514"/>
            <a:ext cx="5166360" cy="38227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GB" sz="1400" b="1" dirty="0"/>
              <a:t>Client List</a:t>
            </a:r>
          </a:p>
        </p:txBody>
      </p:sp>
      <p:pic>
        <p:nvPicPr>
          <p:cNvPr id="17" name="Picture 16">
            <a:extLst>
              <a:ext uri="{FF2B5EF4-FFF2-40B4-BE49-F238E27FC236}">
                <a16:creationId xmlns:a16="http://schemas.microsoft.com/office/drawing/2014/main" id="{0EA85667-951D-CE9C-DC19-FAEE5E76B101}"/>
              </a:ext>
            </a:extLst>
          </p:cNvPr>
          <p:cNvPicPr>
            <a:picLocks noChangeAspect="1"/>
          </p:cNvPicPr>
          <p:nvPr/>
        </p:nvPicPr>
        <p:blipFill>
          <a:blip r:embed="rId5"/>
          <a:stretch>
            <a:fillRect/>
          </a:stretch>
        </p:blipFill>
        <p:spPr>
          <a:xfrm>
            <a:off x="6235827" y="5052955"/>
            <a:ext cx="3619686" cy="1225613"/>
          </a:xfrm>
          <a:prstGeom prst="rect">
            <a:avLst/>
          </a:prstGeom>
        </p:spPr>
      </p:pic>
      <p:pic>
        <p:nvPicPr>
          <p:cNvPr id="19" name="Picture 18">
            <a:extLst>
              <a:ext uri="{FF2B5EF4-FFF2-40B4-BE49-F238E27FC236}">
                <a16:creationId xmlns:a16="http://schemas.microsoft.com/office/drawing/2014/main" id="{E41EC050-2329-6EAD-B87D-4FBF99851DF5}"/>
              </a:ext>
            </a:extLst>
          </p:cNvPr>
          <p:cNvPicPr>
            <a:picLocks noChangeAspect="1"/>
          </p:cNvPicPr>
          <p:nvPr/>
        </p:nvPicPr>
        <p:blipFill>
          <a:blip r:embed="rId6"/>
          <a:stretch>
            <a:fillRect/>
          </a:stretch>
        </p:blipFill>
        <p:spPr>
          <a:xfrm>
            <a:off x="521208" y="5052955"/>
            <a:ext cx="3778444" cy="1491161"/>
          </a:xfrm>
          <a:prstGeom prst="rect">
            <a:avLst/>
          </a:prstGeom>
        </p:spPr>
      </p:pic>
      <p:pic>
        <p:nvPicPr>
          <p:cNvPr id="6" name="Picture 5">
            <a:extLst>
              <a:ext uri="{FF2B5EF4-FFF2-40B4-BE49-F238E27FC236}">
                <a16:creationId xmlns:a16="http://schemas.microsoft.com/office/drawing/2014/main" id="{EA3D6A49-F3B0-0EA7-091E-87134F45B844}"/>
              </a:ext>
            </a:extLst>
          </p:cNvPr>
          <p:cNvPicPr>
            <a:picLocks noChangeAspect="1"/>
          </p:cNvPicPr>
          <p:nvPr/>
        </p:nvPicPr>
        <p:blipFill>
          <a:blip r:embed="rId7"/>
          <a:stretch>
            <a:fillRect/>
          </a:stretch>
        </p:blipFill>
        <p:spPr>
          <a:xfrm>
            <a:off x="0" y="-5262"/>
            <a:ext cx="12192000" cy="436728"/>
          </a:xfrm>
          <a:prstGeom prst="rect">
            <a:avLst/>
          </a:prstGeom>
        </p:spPr>
      </p:pic>
    </p:spTree>
    <p:extLst>
      <p:ext uri="{BB962C8B-B14F-4D97-AF65-F5344CB8AC3E}">
        <p14:creationId xmlns:p14="http://schemas.microsoft.com/office/powerpoint/2010/main" val="414666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250"/>
                                  </p:stCondLst>
                                  <p:iterate>
                                    <p:tmPct val="10000"/>
                                  </p:iterate>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1FD26-74AF-0E7F-5113-B681D6AAF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500F55-DBC2-9ECD-1155-1070E7AA6687}"/>
              </a:ext>
            </a:extLst>
          </p:cNvPr>
          <p:cNvSpPr>
            <a:spLocks noGrp="1"/>
          </p:cNvSpPr>
          <p:nvPr>
            <p:ph type="title"/>
          </p:nvPr>
        </p:nvSpPr>
        <p:spPr>
          <a:xfrm>
            <a:off x="521208" y="616146"/>
            <a:ext cx="11164824" cy="921153"/>
          </a:xfrm>
        </p:spPr>
        <p:txBody>
          <a:bodyPr vert="horz" lIns="91440" tIns="45720" rIns="91440" bIns="45720" rtlCol="0" anchor="t">
            <a:normAutofit fontScale="90000"/>
          </a:bodyPr>
          <a:lstStyle/>
          <a:p>
            <a:pPr>
              <a:lnSpc>
                <a:spcPct val="90000"/>
              </a:lnSpc>
            </a:pPr>
            <a:r>
              <a:rPr lang="en-US" sz="3700" b="1" kern="1200" dirty="0" err="1">
                <a:solidFill>
                  <a:schemeClr val="tx1"/>
                </a:solidFill>
                <a:latin typeface="+mj-lt"/>
                <a:ea typeface="+mj-ea"/>
                <a:cs typeface="+mj-cs"/>
              </a:rPr>
              <a:t>PowerBi</a:t>
            </a:r>
            <a:r>
              <a:rPr lang="en-US" sz="3700" b="1" kern="1200" dirty="0">
                <a:solidFill>
                  <a:schemeClr val="tx1"/>
                </a:solidFill>
                <a:latin typeface="+mj-lt"/>
                <a:ea typeface="+mj-ea"/>
                <a:cs typeface="+mj-cs"/>
              </a:rPr>
              <a:t> – Monthly Reports</a:t>
            </a:r>
            <a:br>
              <a:rPr lang="en-US" sz="3700" b="1" kern="1200" dirty="0">
                <a:solidFill>
                  <a:schemeClr val="tx1"/>
                </a:solidFill>
                <a:latin typeface="+mj-lt"/>
                <a:ea typeface="+mj-ea"/>
                <a:cs typeface="+mj-cs"/>
              </a:rPr>
            </a:br>
            <a:r>
              <a:rPr lang="en-US" sz="2700" dirty="0"/>
              <a:t>LAB Client Report</a:t>
            </a:r>
            <a:br>
              <a:rPr lang="en-US" sz="3700" b="1" kern="1200" dirty="0">
                <a:solidFill>
                  <a:schemeClr val="tx1"/>
                </a:solidFill>
                <a:latin typeface="+mj-lt"/>
                <a:ea typeface="+mj-ea"/>
                <a:cs typeface="+mj-cs"/>
              </a:rPr>
            </a:br>
            <a:endParaRPr lang="en-US" sz="1600" dirty="0">
              <a:latin typeface="+mn-lt"/>
              <a:ea typeface="+mn-ea"/>
              <a:cs typeface="+mn-cs"/>
            </a:endParaRPr>
          </a:p>
        </p:txBody>
      </p:sp>
      <p:pic>
        <p:nvPicPr>
          <p:cNvPr id="5" name="Picture 4">
            <a:extLst>
              <a:ext uri="{FF2B5EF4-FFF2-40B4-BE49-F238E27FC236}">
                <a16:creationId xmlns:a16="http://schemas.microsoft.com/office/drawing/2014/main" id="{E72A3C72-4AA2-0253-F49A-D7B2274372EE}"/>
              </a:ext>
            </a:extLst>
          </p:cNvPr>
          <p:cNvPicPr>
            <a:picLocks noChangeAspect="1"/>
          </p:cNvPicPr>
          <p:nvPr/>
        </p:nvPicPr>
        <p:blipFill>
          <a:blip r:embed="rId3"/>
          <a:stretch>
            <a:fillRect/>
          </a:stretch>
        </p:blipFill>
        <p:spPr>
          <a:xfrm>
            <a:off x="2865429" y="1955833"/>
            <a:ext cx="8820603" cy="4426177"/>
          </a:xfrm>
          <a:prstGeom prst="rect">
            <a:avLst/>
          </a:prstGeom>
        </p:spPr>
      </p:pic>
      <p:sp>
        <p:nvSpPr>
          <p:cNvPr id="11" name="Content Placeholder 8">
            <a:extLst>
              <a:ext uri="{FF2B5EF4-FFF2-40B4-BE49-F238E27FC236}">
                <a16:creationId xmlns:a16="http://schemas.microsoft.com/office/drawing/2014/main" id="{290978F8-8290-2B7F-2493-9A092CC61F4F}"/>
              </a:ext>
            </a:extLst>
          </p:cNvPr>
          <p:cNvSpPr txBox="1">
            <a:spLocks/>
          </p:cNvSpPr>
          <p:nvPr/>
        </p:nvSpPr>
        <p:spPr>
          <a:xfrm>
            <a:off x="521208" y="1955833"/>
            <a:ext cx="2344221" cy="431835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2500"/>
              </a:spcBef>
            </a:pPr>
            <a:r>
              <a:rPr lang="en-GB" sz="1400" dirty="0"/>
              <a:t>Data requirements have already been written into the report.</a:t>
            </a:r>
          </a:p>
          <a:p>
            <a:pPr>
              <a:spcBef>
                <a:spcPts val="2500"/>
              </a:spcBef>
            </a:pPr>
            <a:r>
              <a:rPr lang="en-GB" sz="1400" dirty="0"/>
              <a:t>Data goes back as far as required (when the data started flowing into the Data repository.</a:t>
            </a:r>
          </a:p>
          <a:p>
            <a:pPr>
              <a:spcBef>
                <a:spcPts val="2500"/>
              </a:spcBef>
            </a:pPr>
            <a:r>
              <a:rPr lang="en-GB" sz="1400" dirty="0"/>
              <a:t>This data refreshes every day so action the report daily rather than restricted to monthly.</a:t>
            </a:r>
          </a:p>
          <a:p>
            <a:endParaRPr lang="en-GB" dirty="0"/>
          </a:p>
        </p:txBody>
      </p:sp>
      <p:pic>
        <p:nvPicPr>
          <p:cNvPr id="3" name="Picture 2">
            <a:extLst>
              <a:ext uri="{FF2B5EF4-FFF2-40B4-BE49-F238E27FC236}">
                <a16:creationId xmlns:a16="http://schemas.microsoft.com/office/drawing/2014/main" id="{17B531F9-3FBD-0637-4681-188B5A0EDB4B}"/>
              </a:ext>
            </a:extLst>
          </p:cNvPr>
          <p:cNvPicPr>
            <a:picLocks noChangeAspect="1"/>
          </p:cNvPicPr>
          <p:nvPr/>
        </p:nvPicPr>
        <p:blipFill>
          <a:blip r:embed="rId4"/>
          <a:stretch>
            <a:fillRect/>
          </a:stretch>
        </p:blipFill>
        <p:spPr>
          <a:xfrm>
            <a:off x="12915" y="-5262"/>
            <a:ext cx="12192000" cy="436728"/>
          </a:xfrm>
          <a:prstGeom prst="rect">
            <a:avLst/>
          </a:prstGeom>
        </p:spPr>
      </p:pic>
    </p:spTree>
    <p:extLst>
      <p:ext uri="{BB962C8B-B14F-4D97-AF65-F5344CB8AC3E}">
        <p14:creationId xmlns:p14="http://schemas.microsoft.com/office/powerpoint/2010/main" val="16281587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96E784-4288-25D8-4070-2601AC8C37A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527E73-D479-76A6-8D7E-C584B05240DF}"/>
              </a:ext>
            </a:extLst>
          </p:cNvPr>
          <p:cNvSpPr>
            <a:spLocks noGrp="1"/>
          </p:cNvSpPr>
          <p:nvPr>
            <p:ph type="title"/>
          </p:nvPr>
        </p:nvSpPr>
        <p:spPr>
          <a:xfrm>
            <a:off x="515001" y="614961"/>
            <a:ext cx="10515600" cy="1325563"/>
          </a:xfrm>
        </p:spPr>
        <p:txBody>
          <a:bodyPr vert="horz" lIns="91440" tIns="45720" rIns="91440" bIns="45720" rtlCol="0" anchor="t">
            <a:normAutofit/>
          </a:bodyPr>
          <a:lstStyle/>
          <a:p>
            <a:pPr>
              <a:lnSpc>
                <a:spcPct val="90000"/>
              </a:lnSpc>
            </a:pPr>
            <a:r>
              <a:rPr lang="en-US" sz="3700" b="1" kern="1200" dirty="0">
                <a:solidFill>
                  <a:schemeClr val="tx1"/>
                </a:solidFill>
                <a:latin typeface="+mj-lt"/>
                <a:ea typeface="+mj-ea"/>
                <a:cs typeface="+mj-cs"/>
              </a:rPr>
              <a:t>MEDITECH – Account Management</a:t>
            </a:r>
            <a:br>
              <a:rPr lang="en-US" sz="3700" b="1" kern="1200" dirty="0">
                <a:solidFill>
                  <a:schemeClr val="tx1"/>
                </a:solidFill>
                <a:latin typeface="+mj-lt"/>
                <a:ea typeface="+mj-ea"/>
                <a:cs typeface="+mj-cs"/>
              </a:rPr>
            </a:br>
            <a:r>
              <a:rPr lang="en-US" sz="2400" dirty="0"/>
              <a:t>Order Favorites</a:t>
            </a:r>
          </a:p>
        </p:txBody>
      </p:sp>
      <p:sp>
        <p:nvSpPr>
          <p:cNvPr id="5" name="Content Placeholder 4">
            <a:extLst>
              <a:ext uri="{FF2B5EF4-FFF2-40B4-BE49-F238E27FC236}">
                <a16:creationId xmlns:a16="http://schemas.microsoft.com/office/drawing/2014/main" id="{457068EF-E64B-C45F-D2B1-33DAECA62AFD}"/>
              </a:ext>
            </a:extLst>
          </p:cNvPr>
          <p:cNvSpPr>
            <a:spLocks noGrp="1"/>
          </p:cNvSpPr>
          <p:nvPr>
            <p:ph sz="half" idx="2"/>
          </p:nvPr>
        </p:nvSpPr>
        <p:spPr>
          <a:xfrm>
            <a:off x="6372197" y="2647534"/>
            <a:ext cx="5166360" cy="2758674"/>
          </a:xfrm>
        </p:spPr>
        <p:txBody>
          <a:bodyPr vert="horz" lIns="91440" tIns="45720" rIns="91440" bIns="45720" rtlCol="0" anchor="t">
            <a:normAutofit/>
          </a:bodyPr>
          <a:lstStyle/>
          <a:p>
            <a:r>
              <a:rPr lang="en-GB" sz="2000" dirty="0"/>
              <a:t>Must know clinician Mnemonic.</a:t>
            </a:r>
          </a:p>
          <a:p>
            <a:r>
              <a:rPr lang="en-GB" sz="2000" dirty="0"/>
              <a:t>No way of telling if the removal of these order favourites have been missed prior to deactivation.</a:t>
            </a:r>
          </a:p>
          <a:p>
            <a:r>
              <a:rPr lang="en-GB" sz="2000" dirty="0"/>
              <a:t>Cannot search by specific orders/medication.</a:t>
            </a:r>
          </a:p>
          <a:p>
            <a:pPr marL="0" indent="0">
              <a:buNone/>
            </a:pPr>
            <a:endParaRPr lang="en-GB" dirty="0"/>
          </a:p>
        </p:txBody>
      </p:sp>
      <p:pic>
        <p:nvPicPr>
          <p:cNvPr id="12" name="Content Placeholder 11">
            <a:extLst>
              <a:ext uri="{FF2B5EF4-FFF2-40B4-BE49-F238E27FC236}">
                <a16:creationId xmlns:a16="http://schemas.microsoft.com/office/drawing/2014/main" id="{06BC69C4-8C05-EE88-5B5E-D35E2F83A9FB}"/>
              </a:ext>
            </a:extLst>
          </p:cNvPr>
          <p:cNvPicPr>
            <a:picLocks noGrp="1" noChangeAspect="1"/>
          </p:cNvPicPr>
          <p:nvPr>
            <p:ph sz="quarter" idx="4"/>
          </p:nvPr>
        </p:nvPicPr>
        <p:blipFill>
          <a:blip r:embed="rId3"/>
          <a:stretch>
            <a:fillRect/>
          </a:stretch>
        </p:blipFill>
        <p:spPr>
          <a:xfrm>
            <a:off x="521208" y="2194560"/>
            <a:ext cx="5165725" cy="3937343"/>
          </a:xfrm>
        </p:spPr>
      </p:pic>
      <p:pic>
        <p:nvPicPr>
          <p:cNvPr id="3" name="Picture 2">
            <a:extLst>
              <a:ext uri="{FF2B5EF4-FFF2-40B4-BE49-F238E27FC236}">
                <a16:creationId xmlns:a16="http://schemas.microsoft.com/office/drawing/2014/main" id="{A7990834-6569-EC73-FD3F-9C128F7B42BC}"/>
              </a:ext>
            </a:extLst>
          </p:cNvPr>
          <p:cNvPicPr>
            <a:picLocks noChangeAspect="1"/>
          </p:cNvPicPr>
          <p:nvPr/>
        </p:nvPicPr>
        <p:blipFill>
          <a:blip r:embed="rId4"/>
          <a:stretch>
            <a:fillRect/>
          </a:stretch>
        </p:blipFill>
        <p:spPr>
          <a:xfrm>
            <a:off x="0" y="-5262"/>
            <a:ext cx="12192000" cy="436728"/>
          </a:xfrm>
          <a:prstGeom prst="rect">
            <a:avLst/>
          </a:prstGeom>
        </p:spPr>
      </p:pic>
    </p:spTree>
    <p:extLst>
      <p:ext uri="{BB962C8B-B14F-4D97-AF65-F5344CB8AC3E}">
        <p14:creationId xmlns:p14="http://schemas.microsoft.com/office/powerpoint/2010/main" val="4280060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FE13D-7029-0BD8-12CB-F20152D0C3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749291-1B7F-FD06-B58D-E99DE965E329}"/>
              </a:ext>
            </a:extLst>
          </p:cNvPr>
          <p:cNvSpPr>
            <a:spLocks noGrp="1"/>
          </p:cNvSpPr>
          <p:nvPr>
            <p:ph type="title"/>
          </p:nvPr>
        </p:nvSpPr>
        <p:spPr>
          <a:xfrm>
            <a:off x="521208" y="753556"/>
            <a:ext cx="11164824" cy="847948"/>
          </a:xfrm>
        </p:spPr>
        <p:txBody>
          <a:bodyPr vert="horz" lIns="91440" tIns="45720" rIns="91440" bIns="45720" rtlCol="0" anchor="t">
            <a:normAutofit fontScale="90000"/>
          </a:bodyPr>
          <a:lstStyle/>
          <a:p>
            <a:pPr>
              <a:lnSpc>
                <a:spcPct val="90000"/>
              </a:lnSpc>
            </a:pPr>
            <a:r>
              <a:rPr lang="en-US" sz="3700" b="1" kern="1200" err="1">
                <a:latin typeface="+mj-lt"/>
                <a:ea typeface="+mj-ea"/>
                <a:cs typeface="+mj-cs"/>
              </a:rPr>
              <a:t>PowerBi</a:t>
            </a:r>
            <a:r>
              <a:rPr lang="en-US" sz="3700" b="1" kern="1200" dirty="0">
                <a:latin typeface="+mj-lt"/>
                <a:ea typeface="+mj-ea"/>
                <a:cs typeface="+mj-cs"/>
              </a:rPr>
              <a:t> – Account Management</a:t>
            </a:r>
            <a:br>
              <a:rPr lang="en-US" sz="3700" b="1" kern="1200" dirty="0">
                <a:solidFill>
                  <a:schemeClr val="tx1"/>
                </a:solidFill>
                <a:latin typeface="+mj-lt"/>
                <a:ea typeface="+mj-ea"/>
                <a:cs typeface="+mj-cs"/>
              </a:rPr>
            </a:br>
            <a:r>
              <a:rPr lang="en-US" sz="2700"/>
              <a:t>Order Favourites</a:t>
            </a:r>
            <a:br>
              <a:rPr lang="en-US" sz="3700" b="1" kern="1200" dirty="0">
                <a:solidFill>
                  <a:schemeClr val="tx1"/>
                </a:solidFill>
                <a:latin typeface="+mj-lt"/>
                <a:ea typeface="+mj-ea"/>
                <a:cs typeface="+mj-cs"/>
              </a:rPr>
            </a:br>
            <a:endParaRPr lang="en-US" sz="1600" dirty="0">
              <a:latin typeface="+mn-lt"/>
              <a:ea typeface="+mn-ea"/>
              <a:cs typeface="+mn-cs"/>
            </a:endParaRPr>
          </a:p>
        </p:txBody>
      </p:sp>
      <p:sp>
        <p:nvSpPr>
          <p:cNvPr id="7" name="Content Placeholder 4">
            <a:extLst>
              <a:ext uri="{FF2B5EF4-FFF2-40B4-BE49-F238E27FC236}">
                <a16:creationId xmlns:a16="http://schemas.microsoft.com/office/drawing/2014/main" id="{8D1477D9-5A40-8279-FB41-DC9A7DFB8112}"/>
              </a:ext>
            </a:extLst>
          </p:cNvPr>
          <p:cNvSpPr>
            <a:spLocks noGrp="1"/>
          </p:cNvSpPr>
          <p:nvPr>
            <p:ph sz="half" idx="2"/>
          </p:nvPr>
        </p:nvSpPr>
        <p:spPr>
          <a:xfrm>
            <a:off x="1018018" y="5339736"/>
            <a:ext cx="10163081" cy="1337849"/>
          </a:xfrm>
        </p:spPr>
        <p:txBody>
          <a:bodyPr vert="horz" lIns="91440" tIns="45720" rIns="91440" bIns="45720" rtlCol="0" anchor="t">
            <a:normAutofit/>
          </a:bodyPr>
          <a:lstStyle/>
          <a:p>
            <a:r>
              <a:rPr lang="en-GB" sz="2000" dirty="0"/>
              <a:t>Can still search for order favourites by individual or multiple staff member.</a:t>
            </a:r>
          </a:p>
          <a:p>
            <a:pPr marL="0" indent="0">
              <a:buNone/>
            </a:pPr>
            <a:endParaRPr lang="en-GB" dirty="0"/>
          </a:p>
        </p:txBody>
      </p:sp>
      <p:pic>
        <p:nvPicPr>
          <p:cNvPr id="4" name="Picture 3">
            <a:extLst>
              <a:ext uri="{FF2B5EF4-FFF2-40B4-BE49-F238E27FC236}">
                <a16:creationId xmlns:a16="http://schemas.microsoft.com/office/drawing/2014/main" id="{E808EFB6-FD99-2D96-F164-296834ACDA57}"/>
              </a:ext>
            </a:extLst>
          </p:cNvPr>
          <p:cNvPicPr>
            <a:picLocks noChangeAspect="1"/>
          </p:cNvPicPr>
          <p:nvPr/>
        </p:nvPicPr>
        <p:blipFill>
          <a:blip r:embed="rId3"/>
          <a:stretch>
            <a:fillRect/>
          </a:stretch>
        </p:blipFill>
        <p:spPr>
          <a:xfrm>
            <a:off x="0" y="3117174"/>
            <a:ext cx="12192000" cy="2010631"/>
          </a:xfrm>
          <a:prstGeom prst="rect">
            <a:avLst/>
          </a:prstGeom>
        </p:spPr>
      </p:pic>
      <p:sp>
        <p:nvSpPr>
          <p:cNvPr id="8" name="Content Placeholder 4">
            <a:extLst>
              <a:ext uri="{FF2B5EF4-FFF2-40B4-BE49-F238E27FC236}">
                <a16:creationId xmlns:a16="http://schemas.microsoft.com/office/drawing/2014/main" id="{D3DF2A0F-6CF4-4246-41F8-92E24EA84898}"/>
              </a:ext>
            </a:extLst>
          </p:cNvPr>
          <p:cNvSpPr txBox="1">
            <a:spLocks/>
          </p:cNvSpPr>
          <p:nvPr/>
        </p:nvSpPr>
        <p:spPr>
          <a:xfrm>
            <a:off x="446548" y="2070025"/>
            <a:ext cx="11292604" cy="847948"/>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Building the order favourites via </a:t>
            </a:r>
            <a:r>
              <a:rPr lang="en-GB" dirty="0" err="1"/>
              <a:t>PowerBi</a:t>
            </a:r>
            <a:r>
              <a:rPr lang="en-GB" dirty="0"/>
              <a:t> meant that we could pull User details, Active, Order Category / Name and Medication details all into one report.</a:t>
            </a:r>
          </a:p>
        </p:txBody>
      </p:sp>
      <p:pic>
        <p:nvPicPr>
          <p:cNvPr id="3" name="Picture 2">
            <a:extLst>
              <a:ext uri="{FF2B5EF4-FFF2-40B4-BE49-F238E27FC236}">
                <a16:creationId xmlns:a16="http://schemas.microsoft.com/office/drawing/2014/main" id="{3C3B29B3-E7A0-B87E-55F5-501758FC4351}"/>
              </a:ext>
            </a:extLst>
          </p:cNvPr>
          <p:cNvPicPr>
            <a:picLocks noChangeAspect="1"/>
          </p:cNvPicPr>
          <p:nvPr/>
        </p:nvPicPr>
        <p:blipFill>
          <a:blip r:embed="rId4"/>
          <a:stretch>
            <a:fillRect/>
          </a:stretch>
        </p:blipFill>
        <p:spPr>
          <a:xfrm>
            <a:off x="12915" y="-5262"/>
            <a:ext cx="12192000" cy="436728"/>
          </a:xfrm>
          <a:prstGeom prst="rect">
            <a:avLst/>
          </a:prstGeom>
        </p:spPr>
      </p:pic>
    </p:spTree>
    <p:extLst>
      <p:ext uri="{BB962C8B-B14F-4D97-AF65-F5344CB8AC3E}">
        <p14:creationId xmlns:p14="http://schemas.microsoft.com/office/powerpoint/2010/main" val="1779533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EA39D-B564-AE26-CBB2-2180BCCB7C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60B97A-E152-47EE-F701-182096A8F9B6}"/>
              </a:ext>
            </a:extLst>
          </p:cNvPr>
          <p:cNvSpPr>
            <a:spLocks noGrp="1"/>
          </p:cNvSpPr>
          <p:nvPr>
            <p:ph type="title"/>
          </p:nvPr>
        </p:nvSpPr>
        <p:spPr>
          <a:xfrm>
            <a:off x="396290" y="729630"/>
            <a:ext cx="11164824" cy="878527"/>
          </a:xfrm>
        </p:spPr>
        <p:txBody>
          <a:bodyPr vert="horz" lIns="91440" tIns="45720" rIns="91440" bIns="45720" rtlCol="0" anchor="t">
            <a:normAutofit fontScale="90000"/>
          </a:bodyPr>
          <a:lstStyle/>
          <a:p>
            <a:pPr>
              <a:lnSpc>
                <a:spcPct val="90000"/>
              </a:lnSpc>
            </a:pPr>
            <a:r>
              <a:rPr lang="en-US" sz="3700" b="1"/>
              <a:t>PowerBi – Account Management</a:t>
            </a:r>
            <a:br>
              <a:rPr lang="en-US" sz="3700" b="1" dirty="0"/>
            </a:br>
            <a:r>
              <a:rPr lang="en-US" sz="2400"/>
              <a:t>Order Favourites</a:t>
            </a:r>
            <a:br>
              <a:rPr lang="en-US" sz="3700" b="1" kern="1200" dirty="0">
                <a:solidFill>
                  <a:schemeClr val="tx1"/>
                </a:solidFill>
                <a:latin typeface="+mj-lt"/>
                <a:ea typeface="+mj-ea"/>
                <a:cs typeface="+mj-cs"/>
              </a:rPr>
            </a:br>
            <a:endParaRPr lang="en-US" sz="1600">
              <a:latin typeface="+mn-lt"/>
              <a:ea typeface="+mn-ea"/>
              <a:cs typeface="+mn-cs"/>
            </a:endParaRPr>
          </a:p>
        </p:txBody>
      </p:sp>
      <p:sp>
        <p:nvSpPr>
          <p:cNvPr id="7" name="Content Placeholder 4">
            <a:extLst>
              <a:ext uri="{FF2B5EF4-FFF2-40B4-BE49-F238E27FC236}">
                <a16:creationId xmlns:a16="http://schemas.microsoft.com/office/drawing/2014/main" id="{9638709A-34CA-C59E-6434-6F519167C99F}"/>
              </a:ext>
            </a:extLst>
          </p:cNvPr>
          <p:cNvSpPr>
            <a:spLocks noGrp="1"/>
          </p:cNvSpPr>
          <p:nvPr>
            <p:ph sz="half" idx="2"/>
          </p:nvPr>
        </p:nvSpPr>
        <p:spPr>
          <a:xfrm>
            <a:off x="393428" y="5339736"/>
            <a:ext cx="11443173" cy="1337849"/>
          </a:xfrm>
        </p:spPr>
        <p:txBody>
          <a:bodyPr vert="horz" lIns="91440" tIns="45720" rIns="91440" bIns="45720" rtlCol="0" anchor="t">
            <a:normAutofit/>
          </a:bodyPr>
          <a:lstStyle/>
          <a:p>
            <a:r>
              <a:rPr lang="en-GB" sz="2000" dirty="0"/>
              <a:t>Can also search by individual order or medication order.</a:t>
            </a:r>
          </a:p>
          <a:p>
            <a:r>
              <a:rPr lang="en-GB" sz="2000" dirty="0"/>
              <a:t>Enabling the identification of individual staff accounts that have this favourite saved.</a:t>
            </a:r>
          </a:p>
          <a:p>
            <a:pPr marL="0" indent="0">
              <a:buNone/>
            </a:pPr>
            <a:endParaRPr lang="en-GB" dirty="0"/>
          </a:p>
        </p:txBody>
      </p:sp>
      <p:pic>
        <p:nvPicPr>
          <p:cNvPr id="6" name="Picture 5">
            <a:extLst>
              <a:ext uri="{FF2B5EF4-FFF2-40B4-BE49-F238E27FC236}">
                <a16:creationId xmlns:a16="http://schemas.microsoft.com/office/drawing/2014/main" id="{9E444153-2DD9-2C46-5F00-26313D02F790}"/>
              </a:ext>
            </a:extLst>
          </p:cNvPr>
          <p:cNvPicPr>
            <a:picLocks noChangeAspect="1"/>
          </p:cNvPicPr>
          <p:nvPr/>
        </p:nvPicPr>
        <p:blipFill>
          <a:blip r:embed="rId3"/>
          <a:srcRect l="106" t="2335" r="-209"/>
          <a:stretch>
            <a:fillRect/>
          </a:stretch>
        </p:blipFill>
        <p:spPr>
          <a:xfrm>
            <a:off x="12915" y="1931886"/>
            <a:ext cx="12204522" cy="3136701"/>
          </a:xfrm>
          <a:prstGeom prst="rect">
            <a:avLst/>
          </a:prstGeom>
        </p:spPr>
      </p:pic>
      <p:pic>
        <p:nvPicPr>
          <p:cNvPr id="3" name="Picture 2">
            <a:extLst>
              <a:ext uri="{FF2B5EF4-FFF2-40B4-BE49-F238E27FC236}">
                <a16:creationId xmlns:a16="http://schemas.microsoft.com/office/drawing/2014/main" id="{25925D98-AFA2-BBB2-E3B4-3EFC046CC209}"/>
              </a:ext>
            </a:extLst>
          </p:cNvPr>
          <p:cNvPicPr>
            <a:picLocks noChangeAspect="1"/>
          </p:cNvPicPr>
          <p:nvPr/>
        </p:nvPicPr>
        <p:blipFill>
          <a:blip r:embed="rId4"/>
          <a:stretch>
            <a:fillRect/>
          </a:stretch>
        </p:blipFill>
        <p:spPr>
          <a:xfrm>
            <a:off x="12915" y="-5262"/>
            <a:ext cx="12192000" cy="436728"/>
          </a:xfrm>
          <a:prstGeom prst="rect">
            <a:avLst/>
          </a:prstGeom>
        </p:spPr>
      </p:pic>
    </p:spTree>
    <p:extLst>
      <p:ext uri="{BB962C8B-B14F-4D97-AF65-F5344CB8AC3E}">
        <p14:creationId xmlns:p14="http://schemas.microsoft.com/office/powerpoint/2010/main" val="1469413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7D4D2-95C0-C332-20AE-E1DCBDFB61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C09B37-FA94-D028-5782-48C42CFD9027}"/>
              </a:ext>
            </a:extLst>
          </p:cNvPr>
          <p:cNvSpPr>
            <a:spLocks noGrp="1"/>
          </p:cNvSpPr>
          <p:nvPr>
            <p:ph type="title"/>
          </p:nvPr>
        </p:nvSpPr>
        <p:spPr>
          <a:xfrm>
            <a:off x="408782" y="703589"/>
            <a:ext cx="11164824" cy="906663"/>
          </a:xfrm>
        </p:spPr>
        <p:txBody>
          <a:bodyPr vert="horz" lIns="91440" tIns="45720" rIns="91440" bIns="45720" rtlCol="0" anchor="t">
            <a:normAutofit fontScale="90000"/>
          </a:bodyPr>
          <a:lstStyle/>
          <a:p>
            <a:pPr>
              <a:lnSpc>
                <a:spcPct val="90000"/>
              </a:lnSpc>
            </a:pPr>
            <a:r>
              <a:rPr lang="en-US" sz="3700" b="1" err="1"/>
              <a:t>PowerBi</a:t>
            </a:r>
            <a:r>
              <a:rPr lang="en-US" sz="3700" b="1" dirty="0"/>
              <a:t> – Account Management</a:t>
            </a:r>
            <a:br>
              <a:rPr lang="en-US" sz="3700" b="1" dirty="0"/>
            </a:br>
            <a:r>
              <a:rPr lang="en-US" sz="2400" dirty="0"/>
              <a:t>Order </a:t>
            </a:r>
            <a:r>
              <a:rPr lang="en-US" sz="2400" err="1"/>
              <a:t>Favourites</a:t>
            </a:r>
            <a:br>
              <a:rPr lang="en-US" sz="3700" b="1" kern="1200" dirty="0">
                <a:solidFill>
                  <a:schemeClr val="tx1"/>
                </a:solidFill>
                <a:latin typeface="+mj-lt"/>
                <a:ea typeface="+mj-ea"/>
                <a:cs typeface="+mj-cs"/>
              </a:rPr>
            </a:br>
            <a:endParaRPr lang="en-US" sz="1600" dirty="0">
              <a:latin typeface="+mn-lt"/>
              <a:ea typeface="+mn-ea"/>
              <a:cs typeface="+mn-cs"/>
            </a:endParaRPr>
          </a:p>
        </p:txBody>
      </p:sp>
      <p:sp>
        <p:nvSpPr>
          <p:cNvPr id="7" name="Content Placeholder 4">
            <a:extLst>
              <a:ext uri="{FF2B5EF4-FFF2-40B4-BE49-F238E27FC236}">
                <a16:creationId xmlns:a16="http://schemas.microsoft.com/office/drawing/2014/main" id="{6E19BA78-A56A-0590-1A7F-3E337A485B38}"/>
              </a:ext>
            </a:extLst>
          </p:cNvPr>
          <p:cNvSpPr>
            <a:spLocks noGrp="1"/>
          </p:cNvSpPr>
          <p:nvPr>
            <p:ph sz="half" idx="2"/>
          </p:nvPr>
        </p:nvSpPr>
        <p:spPr>
          <a:xfrm>
            <a:off x="393428" y="5339736"/>
            <a:ext cx="11162425" cy="1337849"/>
          </a:xfrm>
        </p:spPr>
        <p:txBody>
          <a:bodyPr vert="horz" lIns="91440" tIns="45720" rIns="91440" bIns="45720" rtlCol="0" anchor="t">
            <a:normAutofit/>
          </a:bodyPr>
          <a:lstStyle/>
          <a:p>
            <a:r>
              <a:rPr lang="en-GB" sz="2000" dirty="0"/>
              <a:t>Can also filter by inactive user accounts.</a:t>
            </a:r>
          </a:p>
          <a:p>
            <a:r>
              <a:rPr lang="en-GB" sz="2000" dirty="0"/>
              <a:t>Allowing a catch all process in case deactivation was not followed fully and tidy up account prior to this process going live.</a:t>
            </a:r>
          </a:p>
          <a:p>
            <a:pPr marL="0" indent="0">
              <a:buNone/>
            </a:pPr>
            <a:endParaRPr lang="en-GB" dirty="0"/>
          </a:p>
        </p:txBody>
      </p:sp>
      <p:pic>
        <p:nvPicPr>
          <p:cNvPr id="5" name="Picture 4">
            <a:extLst>
              <a:ext uri="{FF2B5EF4-FFF2-40B4-BE49-F238E27FC236}">
                <a16:creationId xmlns:a16="http://schemas.microsoft.com/office/drawing/2014/main" id="{B602578D-33BA-DE3D-C35C-F500920DBFC9}"/>
              </a:ext>
            </a:extLst>
          </p:cNvPr>
          <p:cNvPicPr>
            <a:picLocks noChangeAspect="1"/>
          </p:cNvPicPr>
          <p:nvPr/>
        </p:nvPicPr>
        <p:blipFill>
          <a:blip r:embed="rId3"/>
          <a:srcRect b="19556"/>
          <a:stretch>
            <a:fillRect/>
          </a:stretch>
        </p:blipFill>
        <p:spPr>
          <a:xfrm>
            <a:off x="7620" y="1885071"/>
            <a:ext cx="12192000" cy="3087859"/>
          </a:xfrm>
          <a:prstGeom prst="rect">
            <a:avLst/>
          </a:prstGeom>
        </p:spPr>
      </p:pic>
      <p:pic>
        <p:nvPicPr>
          <p:cNvPr id="3" name="Picture 2">
            <a:extLst>
              <a:ext uri="{FF2B5EF4-FFF2-40B4-BE49-F238E27FC236}">
                <a16:creationId xmlns:a16="http://schemas.microsoft.com/office/drawing/2014/main" id="{169D82D2-2A27-D036-65B0-744A7A128E8E}"/>
              </a:ext>
            </a:extLst>
          </p:cNvPr>
          <p:cNvPicPr>
            <a:picLocks noChangeAspect="1"/>
          </p:cNvPicPr>
          <p:nvPr/>
        </p:nvPicPr>
        <p:blipFill>
          <a:blip r:embed="rId4"/>
          <a:stretch>
            <a:fillRect/>
          </a:stretch>
        </p:blipFill>
        <p:spPr>
          <a:xfrm>
            <a:off x="12492" y="243"/>
            <a:ext cx="12192000" cy="436728"/>
          </a:xfrm>
          <a:prstGeom prst="rect">
            <a:avLst/>
          </a:prstGeom>
        </p:spPr>
      </p:pic>
    </p:spTree>
    <p:extLst>
      <p:ext uri="{BB962C8B-B14F-4D97-AF65-F5344CB8AC3E}">
        <p14:creationId xmlns:p14="http://schemas.microsoft.com/office/powerpoint/2010/main" val="1751787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D327-A07C-8A0D-AFF5-636E10EAC7CE}"/>
              </a:ext>
            </a:extLst>
          </p:cNvPr>
          <p:cNvSpPr>
            <a:spLocks noGrp="1"/>
          </p:cNvSpPr>
          <p:nvPr>
            <p:ph type="title"/>
          </p:nvPr>
        </p:nvSpPr>
        <p:spPr>
          <a:xfrm>
            <a:off x="5431536" y="978408"/>
            <a:ext cx="6236208" cy="1463040"/>
          </a:xfrm>
        </p:spPr>
        <p:txBody>
          <a:bodyPr vert="horz" lIns="91440" tIns="45720" rIns="91440" bIns="45720" rtlCol="0" anchor="t">
            <a:normAutofit/>
          </a:bodyPr>
          <a:lstStyle/>
          <a:p>
            <a:r>
              <a:rPr lang="en-GB" dirty="0"/>
              <a:t>Improvements Achieved and Benefits</a:t>
            </a:r>
          </a:p>
        </p:txBody>
      </p:sp>
      <p:sp>
        <p:nvSpPr>
          <p:cNvPr id="4" name="Content Placeholder 3">
            <a:extLst>
              <a:ext uri="{FF2B5EF4-FFF2-40B4-BE49-F238E27FC236}">
                <a16:creationId xmlns:a16="http://schemas.microsoft.com/office/drawing/2014/main" id="{D994F3A6-8E02-D91E-1417-EF3D014F6661}"/>
              </a:ext>
            </a:extLst>
          </p:cNvPr>
          <p:cNvSpPr>
            <a:spLocks noGrp="1"/>
          </p:cNvSpPr>
          <p:nvPr>
            <p:ph sz="half"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431536" y="2578608"/>
            <a:ext cx="6236208" cy="3767328"/>
          </a:xfrm>
        </p:spPr>
        <p:txBody>
          <a:bodyPr>
            <a:normAutofit/>
          </a:bodyPr>
          <a:lstStyle/>
          <a:p>
            <a:pPr marL="0" indent="0">
              <a:spcBef>
                <a:spcPts val="2500"/>
              </a:spcBef>
              <a:buNone/>
            </a:pPr>
            <a:r>
              <a:rPr lang="en-GB" sz="1400" b="1" dirty="0"/>
              <a:t>Streamlined Issue Detection</a:t>
            </a:r>
          </a:p>
          <a:p>
            <a:pPr marL="0" lvl="1" indent="0">
              <a:buNone/>
            </a:pPr>
            <a:r>
              <a:rPr lang="en-GB" sz="1400" dirty="0"/>
              <a:t>Power BI dashboards provide a clear view of build and configuration issues, enabling faster problem identification.</a:t>
            </a:r>
          </a:p>
          <a:p>
            <a:pPr marL="0" indent="0">
              <a:spcBef>
                <a:spcPts val="2500"/>
              </a:spcBef>
              <a:buNone/>
            </a:pPr>
            <a:r>
              <a:rPr lang="en-GB" sz="1400" b="1" dirty="0"/>
              <a:t>Reduction in Manual Analysis</a:t>
            </a:r>
          </a:p>
          <a:p>
            <a:pPr marL="0" lvl="1" indent="0">
              <a:buNone/>
            </a:pPr>
            <a:r>
              <a:rPr lang="en-GB" sz="1400" dirty="0"/>
              <a:t>Automated data visualization decreases time spent on manual review, improving productivity and accuracy.</a:t>
            </a:r>
          </a:p>
          <a:p>
            <a:pPr marL="0" indent="0">
              <a:spcBef>
                <a:spcPts val="2500"/>
              </a:spcBef>
              <a:buNone/>
            </a:pPr>
            <a:r>
              <a:rPr lang="en-GB" sz="1400" b="1" dirty="0"/>
              <a:t>Enhanced Compliance Standards</a:t>
            </a:r>
          </a:p>
          <a:p>
            <a:pPr marL="0" lvl="1" indent="0">
              <a:buNone/>
            </a:pPr>
            <a:r>
              <a:rPr lang="en-GB" sz="1400" dirty="0"/>
              <a:t>Timely actions support adherence to compliance standards, ensuring safer and higher quality patient care.</a:t>
            </a:r>
          </a:p>
        </p:txBody>
      </p:sp>
      <p:pic>
        <p:nvPicPr>
          <p:cNvPr id="7" name="Picture 6" descr="A toy rocket flying out of the computer">
            <a:extLst>
              <a:ext uri="{FF2B5EF4-FFF2-40B4-BE49-F238E27FC236}">
                <a16:creationId xmlns:a16="http://schemas.microsoft.com/office/drawing/2014/main" id="{FBFA7F43-7C3C-A445-5009-B744BBCCD9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69" y="1709924"/>
            <a:ext cx="4800994" cy="3438145"/>
          </a:xfrm>
          <a:prstGeom prst="rect">
            <a:avLst/>
          </a:prstGeom>
        </p:spPr>
      </p:pic>
      <p:pic>
        <p:nvPicPr>
          <p:cNvPr id="3" name="Picture 2">
            <a:extLst>
              <a:ext uri="{FF2B5EF4-FFF2-40B4-BE49-F238E27FC236}">
                <a16:creationId xmlns:a16="http://schemas.microsoft.com/office/drawing/2014/main" id="{F0965DF2-B6A5-9BD1-AA9E-80B0E5E91F53}"/>
              </a:ext>
            </a:extLst>
          </p:cNvPr>
          <p:cNvPicPr>
            <a:picLocks noChangeAspect="1"/>
          </p:cNvPicPr>
          <p:nvPr/>
        </p:nvPicPr>
        <p:blipFill>
          <a:blip r:embed="rId4"/>
          <a:stretch>
            <a:fillRect/>
          </a:stretch>
        </p:blipFill>
        <p:spPr>
          <a:xfrm>
            <a:off x="0" y="-5262"/>
            <a:ext cx="12192000" cy="436728"/>
          </a:xfrm>
          <a:prstGeom prst="rect">
            <a:avLst/>
          </a:prstGeom>
        </p:spPr>
      </p:pic>
    </p:spTree>
    <p:extLst>
      <p:ext uri="{BB962C8B-B14F-4D97-AF65-F5344CB8AC3E}">
        <p14:creationId xmlns:p14="http://schemas.microsoft.com/office/powerpoint/2010/main" val="30418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11C5C-DB78-84FB-BDC5-FF0556C654B9}"/>
              </a:ext>
            </a:extLst>
          </p:cNvPr>
          <p:cNvSpPr>
            <a:spLocks noGrp="1"/>
          </p:cNvSpPr>
          <p:nvPr>
            <p:ph type="title"/>
          </p:nvPr>
        </p:nvSpPr>
        <p:spPr>
          <a:xfrm>
            <a:off x="521208" y="978408"/>
            <a:ext cx="5020056" cy="583106"/>
          </a:xfrm>
        </p:spPr>
        <p:txBody>
          <a:bodyPr vert="horz" lIns="91440" tIns="45720" rIns="91440" bIns="45720" rtlCol="0" anchor="t">
            <a:normAutofit fontScale="90000"/>
          </a:bodyPr>
          <a:lstStyle/>
          <a:p>
            <a:pPr>
              <a:lnSpc>
                <a:spcPct val="90000"/>
              </a:lnSpc>
            </a:pPr>
            <a:r>
              <a:rPr lang="en-US" sz="3700" b="1" kern="1200" dirty="0">
                <a:solidFill>
                  <a:schemeClr val="tx1"/>
                </a:solidFill>
                <a:latin typeface="+mj-lt"/>
                <a:ea typeface="+mj-ea"/>
                <a:cs typeface="+mj-cs"/>
              </a:rPr>
              <a:t>Future Plans</a:t>
            </a:r>
          </a:p>
        </p:txBody>
      </p:sp>
      <p:pic>
        <p:nvPicPr>
          <p:cNvPr id="5" name="Content Placeholder 4" descr="Healthcare And Medicine. Unrecognizable medical worker in lab coat touching digital display with various medical icons and holding digital tablet. Its photo containing digitally generated image. It is perfect for using it in commercial and advertising photography, reports, books, presentation.">
            <a:extLst>
              <a:ext uri="{FF2B5EF4-FFF2-40B4-BE49-F238E27FC236}">
                <a16:creationId xmlns:a16="http://schemas.microsoft.com/office/drawing/2014/main" id="{1B54D0F4-2AE3-4835-9187-A84B23891E8C}"/>
              </a:ext>
            </a:extLst>
          </p:cNvPr>
          <p:cNvPicPr>
            <a:picLocks noGrp="1" noChangeAspect="1"/>
          </p:cNvPicPr>
          <p:nvPr>
            <p:ph sz="half" idx="1"/>
          </p:nvPr>
        </p:nvPicPr>
        <p:blipFill>
          <a:blip r:embed="rId3"/>
          <a:srcRect r="-1" b="433"/>
          <a:stretch>
            <a:fillRect/>
          </a:stretch>
        </p:blipFill>
        <p:spPr>
          <a:xfrm>
            <a:off x="517867" y="1906524"/>
            <a:ext cx="5020056" cy="3511296"/>
          </a:xfrm>
          <a:prstGeom prst="rect">
            <a:avLst/>
          </a:prstGeom>
        </p:spPr>
      </p:pic>
      <p:sp>
        <p:nvSpPr>
          <p:cNvPr id="4" name="Content Placeholder 3">
            <a:extLst>
              <a:ext uri="{FF2B5EF4-FFF2-40B4-BE49-F238E27FC236}">
                <a16:creationId xmlns:a16="http://schemas.microsoft.com/office/drawing/2014/main" id="{59BC0283-282C-D6D2-7166-7D45F897459E}"/>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63056" y="978408"/>
            <a:ext cx="5504688" cy="5367528"/>
          </a:xfrm>
        </p:spPr>
        <p:txBody>
          <a:bodyPr vert="horz" lIns="91440" tIns="45720" rIns="91440" bIns="45720" rtlCol="0" anchor="t">
            <a:normAutofit/>
          </a:bodyPr>
          <a:lstStyle/>
          <a:p>
            <a:pPr marL="0" indent="0">
              <a:spcBef>
                <a:spcPts val="2500"/>
              </a:spcBef>
              <a:buNone/>
            </a:pPr>
            <a:r>
              <a:rPr lang="en-GB" sz="1400" b="1" dirty="0" err="1"/>
              <a:t>Snomed</a:t>
            </a:r>
            <a:r>
              <a:rPr lang="en-GB" sz="1400" b="1" dirty="0"/>
              <a:t> Favourites</a:t>
            </a:r>
          </a:p>
          <a:p>
            <a:pPr marL="0" lvl="1" indent="0">
              <a:buNone/>
            </a:pPr>
            <a:r>
              <a:rPr lang="en-GB" sz="1400" dirty="0"/>
              <a:t>Working with MEDITECH to get </a:t>
            </a:r>
            <a:r>
              <a:rPr lang="en-GB" sz="1400" err="1"/>
              <a:t>Snomed</a:t>
            </a:r>
            <a:r>
              <a:rPr lang="en-GB" sz="1400" dirty="0"/>
              <a:t> favourites into the data tables so we can have similar processes to the order favourites.</a:t>
            </a:r>
          </a:p>
          <a:p>
            <a:pPr marL="0" indent="0">
              <a:spcBef>
                <a:spcPts val="2500"/>
              </a:spcBef>
              <a:buNone/>
            </a:pPr>
            <a:r>
              <a:rPr lang="en-GB" sz="1400" b="1" dirty="0"/>
              <a:t>Keep streamlining processes</a:t>
            </a:r>
          </a:p>
          <a:p>
            <a:pPr marL="0" lvl="1" indent="0">
              <a:buNone/>
            </a:pPr>
            <a:r>
              <a:rPr lang="en-GB" sz="1400" dirty="0"/>
              <a:t>Will keep identifying processes we can streamline with this method.</a:t>
            </a:r>
          </a:p>
          <a:p>
            <a:pPr marL="0" indent="0">
              <a:spcBef>
                <a:spcPts val="2500"/>
              </a:spcBef>
              <a:buNone/>
            </a:pPr>
            <a:r>
              <a:rPr lang="en-GB" sz="1400" b="1"/>
              <a:t>Investigate Datix/Risk Register</a:t>
            </a:r>
          </a:p>
          <a:p>
            <a:pPr marL="0" lvl="1" indent="0">
              <a:buNone/>
            </a:pPr>
            <a:r>
              <a:rPr lang="en-GB" sz="1400" dirty="0"/>
              <a:t>Some of these processes have been created on back of a Datix </a:t>
            </a:r>
            <a:r>
              <a:rPr lang="en-GB" sz="1400"/>
              <a:t>being raised,  so will continue to review Datix reports and create </a:t>
            </a:r>
            <a:r>
              <a:rPr lang="en-GB" sz="1400" dirty="0"/>
              <a:t>processes where required.</a:t>
            </a:r>
          </a:p>
          <a:p>
            <a:pPr marL="0" lvl="1" indent="0">
              <a:buNone/>
            </a:pPr>
            <a:endParaRPr lang="en-GB" sz="1400" dirty="0"/>
          </a:p>
          <a:p>
            <a:pPr marL="0" lvl="1" indent="0">
              <a:buNone/>
            </a:pPr>
            <a:r>
              <a:rPr lang="en-GB" sz="1400" b="1" dirty="0"/>
              <a:t>Further efficiency for the service delivery</a:t>
            </a:r>
          </a:p>
          <a:p>
            <a:pPr marL="0" lvl="1" indent="0">
              <a:buNone/>
            </a:pPr>
            <a:r>
              <a:rPr lang="en-GB" sz="1400" dirty="0"/>
              <a:t>As we continue to streamline the processes this will allow us to tackle our routine reports sooner allowing less passing of time for errors to occur.</a:t>
            </a:r>
          </a:p>
        </p:txBody>
      </p:sp>
      <p:pic>
        <p:nvPicPr>
          <p:cNvPr id="3" name="Picture 2">
            <a:extLst>
              <a:ext uri="{FF2B5EF4-FFF2-40B4-BE49-F238E27FC236}">
                <a16:creationId xmlns:a16="http://schemas.microsoft.com/office/drawing/2014/main" id="{BCBAC0CE-0AC3-CBEB-CDEE-4D8D29002931}"/>
              </a:ext>
            </a:extLst>
          </p:cNvPr>
          <p:cNvPicPr>
            <a:picLocks noChangeAspect="1"/>
          </p:cNvPicPr>
          <p:nvPr/>
        </p:nvPicPr>
        <p:blipFill>
          <a:blip r:embed="rId4"/>
          <a:stretch>
            <a:fillRect/>
          </a:stretch>
        </p:blipFill>
        <p:spPr>
          <a:xfrm>
            <a:off x="0" y="-5262"/>
            <a:ext cx="12192000" cy="436728"/>
          </a:xfrm>
          <a:prstGeom prst="rect">
            <a:avLst/>
          </a:prstGeom>
        </p:spPr>
      </p:pic>
    </p:spTree>
    <p:extLst>
      <p:ext uri="{BB962C8B-B14F-4D97-AF65-F5344CB8AC3E}">
        <p14:creationId xmlns:p14="http://schemas.microsoft.com/office/powerpoint/2010/main" val="27084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CF56EDA-DC23-0512-756E-55C6BA7C55C4}"/>
              </a:ext>
            </a:extLst>
          </p:cNvPr>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Conclusion</a:t>
            </a:r>
          </a:p>
        </p:txBody>
      </p:sp>
      <p:graphicFrame>
        <p:nvGraphicFramePr>
          <p:cNvPr id="11" name="Content Placeholder 2">
            <a:extLst>
              <a:ext uri="{FF2B5EF4-FFF2-40B4-BE49-F238E27FC236}">
                <a16:creationId xmlns:a16="http://schemas.microsoft.com/office/drawing/2014/main" id="{2705F8D7-B8C4-08FA-56C5-BEE1C43ADE90}"/>
              </a:ext>
            </a:extLst>
          </p:cNvPr>
          <p:cNvGraphicFramePr>
            <a:graphicFrameLocks noGrp="1"/>
          </p:cNvGraphicFramePr>
          <p:nvPr>
            <p:ph idx="1"/>
            <p:extLst>
              <p:ext uri="{D42A27DB-BD31-4B8C-83A1-F6EECF244321}">
                <p14:modId xmlns:p14="http://schemas.microsoft.com/office/powerpoint/2010/main" val="3153087743"/>
              </p:ext>
              <p:ext uri="{E7BDC344-281C-4309-B0C6-D0EE65EED2A8}">
                <p202:designPr xmlns:p202="http://schemas.microsoft.com/office/powerpoint/2020/02/main">
                  <p202:designTagLst>
                    <p202:designTag name="ARCH:1:CLS" val="InformationBlock"/>
                    <p202:designTag name="ARCH:1:VSVAR" val="TitledTextBox"/>
                  </p202:designTagLst>
                </p202:designPr>
              </p:ext>
            </p:extLst>
          </p:nvPr>
        </p:nvGraphicFramePr>
        <p:xfrm>
          <a:off x="4031825" y="1813508"/>
          <a:ext cx="7604199" cy="4962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837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6D8707F-83BB-C6C4-45C1-BA9DA00A2894}"/>
              </a:ext>
            </a:extLst>
          </p:cNvPr>
          <p:cNvSpPr>
            <a:spLocks noGrp="1"/>
          </p:cNvSpPr>
          <p:nvPr>
            <p:ph type="title"/>
          </p:nvPr>
        </p:nvSpPr>
        <p:spPr>
          <a:xfrm>
            <a:off x="826396" y="586855"/>
            <a:ext cx="4230100" cy="3387497"/>
          </a:xfrm>
        </p:spPr>
        <p:txBody>
          <a:bodyPr anchor="b">
            <a:normAutofit/>
          </a:bodyPr>
          <a:lstStyle/>
          <a:p>
            <a:pPr algn="r"/>
            <a:r>
              <a:rPr lang="en-GB" sz="4000">
                <a:solidFill>
                  <a:srgbClr val="FFFFFF"/>
                </a:solidFill>
              </a:rPr>
              <a:t>Presentation Overview</a:t>
            </a:r>
          </a:p>
        </p:txBody>
      </p:sp>
      <p:sp>
        <p:nvSpPr>
          <p:cNvPr id="3" name="Content Placeholder 2">
            <a:extLst>
              <a:ext uri="{FF2B5EF4-FFF2-40B4-BE49-F238E27FC236}">
                <a16:creationId xmlns:a16="http://schemas.microsoft.com/office/drawing/2014/main" id="{D6FF05E0-37BE-612A-DF87-88EE58C37714}"/>
              </a:ext>
            </a:extLst>
          </p:cNvPr>
          <p:cNvSpPr>
            <a:spLocks noGrp="1"/>
          </p:cNvSpPr>
          <p:nvPr>
            <p:ph idx="1"/>
            <p:extLst>
              <p:ext uri="{E7BDC344-281C-4309-B0C6-D0EE65EED2A8}">
                <p202:designPr xmlns:p202="http://schemas.microsoft.com/office/powerpoint/2020/02/main">
                  <p202:designTagLst>
                    <p202:designTag name="ARCH:1:CLS" val="BulletedText"/>
                  </p202:designTagLst>
                </p202:designPr>
              </p:ext>
            </p:extLst>
          </p:nvPr>
        </p:nvSpPr>
        <p:spPr>
          <a:xfrm>
            <a:off x="6503158" y="649480"/>
            <a:ext cx="4862447" cy="5546047"/>
          </a:xfrm>
        </p:spPr>
        <p:txBody>
          <a:bodyPr anchor="ctr">
            <a:normAutofit/>
          </a:bodyPr>
          <a:lstStyle/>
          <a:p>
            <a:r>
              <a:rPr lang="en-GB" sz="2000" dirty="0"/>
              <a:t>Background</a:t>
            </a:r>
          </a:p>
          <a:p>
            <a:r>
              <a:rPr lang="en-GB" sz="2000" dirty="0"/>
              <a:t>MEDITECH to </a:t>
            </a:r>
            <a:r>
              <a:rPr lang="en-GB" sz="2000" dirty="0" err="1"/>
              <a:t>PowerBi</a:t>
            </a:r>
            <a:endParaRPr lang="en-GB" sz="2000" dirty="0"/>
          </a:p>
          <a:p>
            <a:pPr lvl="1"/>
            <a:r>
              <a:rPr lang="en-GB" sz="2000" dirty="0"/>
              <a:t>Query and Dictionary Build</a:t>
            </a:r>
          </a:p>
          <a:p>
            <a:pPr lvl="1"/>
            <a:r>
              <a:rPr lang="en-GB" sz="2000" dirty="0"/>
              <a:t>Monthly Reports</a:t>
            </a:r>
          </a:p>
          <a:p>
            <a:pPr lvl="1"/>
            <a:r>
              <a:rPr lang="en-GB" sz="2000" dirty="0"/>
              <a:t>Account Management</a:t>
            </a:r>
          </a:p>
          <a:p>
            <a:r>
              <a:rPr lang="en-GB" sz="2000" dirty="0"/>
              <a:t>Improvements Achieved and Benefits</a:t>
            </a:r>
          </a:p>
          <a:p>
            <a:r>
              <a:rPr lang="en-GB" sz="2000" dirty="0"/>
              <a:t>Future Plans</a:t>
            </a:r>
          </a:p>
        </p:txBody>
      </p:sp>
    </p:spTree>
    <p:extLst>
      <p:ext uri="{BB962C8B-B14F-4D97-AF65-F5344CB8AC3E}">
        <p14:creationId xmlns:p14="http://schemas.microsoft.com/office/powerpoint/2010/main" val="386814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9383EF6-088E-1DBA-0240-C47602D33A1C}"/>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B58BA2-ACAA-C044-1BDE-39ED877ABEA5}"/>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a:solidFill>
                  <a:srgbClr val="FFFFFF"/>
                </a:solidFill>
                <a:latin typeface="+mj-lt"/>
                <a:ea typeface="+mj-ea"/>
                <a:cs typeface="+mj-cs"/>
              </a:rPr>
              <a:t>Any Questions?</a:t>
            </a:r>
          </a:p>
        </p:txBody>
      </p:sp>
      <p:sp>
        <p:nvSpPr>
          <p:cNvPr id="21" name="Rectangle 20">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descr="Help">
            <a:extLst>
              <a:ext uri="{FF2B5EF4-FFF2-40B4-BE49-F238E27FC236}">
                <a16:creationId xmlns:a16="http://schemas.microsoft.com/office/drawing/2014/main" id="{42C8DD81-668F-9A29-8E27-A0D8EACCED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61874" y="2108877"/>
            <a:ext cx="2654533" cy="2654533"/>
          </a:xfrm>
          <a:prstGeom prst="rect">
            <a:avLst/>
          </a:prstGeom>
        </p:spPr>
      </p:pic>
    </p:spTree>
    <p:extLst>
      <p:ext uri="{BB962C8B-B14F-4D97-AF65-F5344CB8AC3E}">
        <p14:creationId xmlns:p14="http://schemas.microsoft.com/office/powerpoint/2010/main" val="1550779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55181C-B80A-7479-2832-3D358DC4EF93}"/>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37B2035-1FCB-439A-B421-095E136C7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28"/>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76D6CDF-C512-4739-B158-55EE955E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3" y="436727"/>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00736E-B7AC-B302-FCB0-51ECBD781B85}"/>
              </a:ext>
            </a:extLst>
          </p:cNvPr>
          <p:cNvSpPr>
            <a:spLocks noGrp="1"/>
          </p:cNvSpPr>
          <p:nvPr>
            <p:ph type="title"/>
          </p:nvPr>
        </p:nvSpPr>
        <p:spPr>
          <a:xfrm>
            <a:off x="1137033" y="1107287"/>
            <a:ext cx="4683321" cy="2148841"/>
          </a:xfrm>
        </p:spPr>
        <p:txBody>
          <a:bodyPr vert="horz" lIns="91440" tIns="45720" rIns="91440" bIns="45720" rtlCol="0" anchor="t">
            <a:normAutofit/>
          </a:bodyPr>
          <a:lstStyle/>
          <a:p>
            <a:r>
              <a:rPr lang="en-US" b="1"/>
              <a:t>Background</a:t>
            </a:r>
          </a:p>
        </p:txBody>
      </p:sp>
      <p:pic>
        <p:nvPicPr>
          <p:cNvPr id="5" name="Content Placeholder 4" descr="Time for Body Check Close-up of a Clock Drawing and Stethoscope on Doctors Medical Report Clipboard.">
            <a:extLst>
              <a:ext uri="{FF2B5EF4-FFF2-40B4-BE49-F238E27FC236}">
                <a16:creationId xmlns:a16="http://schemas.microsoft.com/office/drawing/2014/main" id="{3A27ADC8-0724-2231-E5CF-C1F4AB528BBA}"/>
              </a:ext>
            </a:extLst>
          </p:cNvPr>
          <p:cNvPicPr>
            <a:picLocks noGrp="1" noChangeAspect="1"/>
          </p:cNvPicPr>
          <p:nvPr>
            <p:ph sz="half" idx="1"/>
          </p:nvPr>
        </p:nvPicPr>
        <p:blipFill>
          <a:blip r:embed="rId3"/>
          <a:srcRect t="6406" b="6406"/>
          <a:stretch>
            <a:fillRect/>
          </a:stretch>
        </p:blipFill>
        <p:spPr>
          <a:xfrm>
            <a:off x="1" y="3541879"/>
            <a:ext cx="6448424" cy="3752849"/>
          </a:xfrm>
          <a:custGeom>
            <a:avLst/>
            <a:gdLst/>
            <a:ahLst/>
            <a:cxnLst/>
            <a:rect l="l" t="t" r="r" b="b"/>
            <a:pathLst>
              <a:path w="6448424" h="3752849">
                <a:moveTo>
                  <a:pt x="0" y="0"/>
                </a:moveTo>
                <a:lnTo>
                  <a:pt x="137978" y="22215"/>
                </a:lnTo>
                <a:cubicBezTo>
                  <a:pt x="196046" y="32277"/>
                  <a:pt x="252469" y="42437"/>
                  <a:pt x="295660" y="49771"/>
                </a:cubicBezTo>
                <a:cubicBezTo>
                  <a:pt x="364885" y="66610"/>
                  <a:pt x="403214" y="32071"/>
                  <a:pt x="456941" y="65635"/>
                </a:cubicBezTo>
                <a:cubicBezTo>
                  <a:pt x="529612" y="69090"/>
                  <a:pt x="662508" y="71245"/>
                  <a:pt x="731691" y="70501"/>
                </a:cubicBezTo>
                <a:cubicBezTo>
                  <a:pt x="768741" y="62400"/>
                  <a:pt x="808263" y="64633"/>
                  <a:pt x="841820" y="61171"/>
                </a:cubicBezTo>
                <a:cubicBezTo>
                  <a:pt x="958973" y="43639"/>
                  <a:pt x="1009730" y="45863"/>
                  <a:pt x="1068219" y="39136"/>
                </a:cubicBezTo>
                <a:cubicBezTo>
                  <a:pt x="1104329" y="33447"/>
                  <a:pt x="1156536" y="44203"/>
                  <a:pt x="1174190" y="38808"/>
                </a:cubicBezTo>
                <a:cubicBezTo>
                  <a:pt x="1188943" y="36385"/>
                  <a:pt x="1213832" y="14880"/>
                  <a:pt x="1225923" y="34507"/>
                </a:cubicBezTo>
                <a:cubicBezTo>
                  <a:pt x="1305283" y="8501"/>
                  <a:pt x="1319617" y="30839"/>
                  <a:pt x="1385617" y="18003"/>
                </a:cubicBezTo>
                <a:cubicBezTo>
                  <a:pt x="1461876" y="-26747"/>
                  <a:pt x="1519510" y="56342"/>
                  <a:pt x="1563967" y="4638"/>
                </a:cubicBezTo>
                <a:lnTo>
                  <a:pt x="1676634" y="10582"/>
                </a:lnTo>
                <a:lnTo>
                  <a:pt x="1769429" y="20265"/>
                </a:lnTo>
                <a:cubicBezTo>
                  <a:pt x="1790625" y="23534"/>
                  <a:pt x="1880369" y="18448"/>
                  <a:pt x="1900584" y="27732"/>
                </a:cubicBezTo>
                <a:cubicBezTo>
                  <a:pt x="2072430" y="22762"/>
                  <a:pt x="2014935" y="5831"/>
                  <a:pt x="2127041" y="22101"/>
                </a:cubicBezTo>
                <a:cubicBezTo>
                  <a:pt x="2168847" y="65820"/>
                  <a:pt x="2153052" y="28773"/>
                  <a:pt x="2211644" y="44507"/>
                </a:cubicBezTo>
                <a:cubicBezTo>
                  <a:pt x="2211201" y="9921"/>
                  <a:pt x="2277596" y="73686"/>
                  <a:pt x="2299605" y="38004"/>
                </a:cubicBezTo>
                <a:cubicBezTo>
                  <a:pt x="2309570" y="41997"/>
                  <a:pt x="2318531" y="46991"/>
                  <a:pt x="2327359" y="52270"/>
                </a:cubicBezTo>
                <a:lnTo>
                  <a:pt x="2331995" y="55017"/>
                </a:lnTo>
                <a:lnTo>
                  <a:pt x="2353777" y="59755"/>
                </a:lnTo>
                <a:lnTo>
                  <a:pt x="2355893" y="68914"/>
                </a:lnTo>
                <a:lnTo>
                  <a:pt x="2385794" y="81650"/>
                </a:lnTo>
                <a:cubicBezTo>
                  <a:pt x="2397613" y="85211"/>
                  <a:pt x="2411061" y="87627"/>
                  <a:pt x="2427010" y="88184"/>
                </a:cubicBezTo>
                <a:cubicBezTo>
                  <a:pt x="2486314" y="76422"/>
                  <a:pt x="2553170" y="126870"/>
                  <a:pt x="2627153" y="110451"/>
                </a:cubicBezTo>
                <a:cubicBezTo>
                  <a:pt x="2653722" y="107383"/>
                  <a:pt x="2732043" y="116068"/>
                  <a:pt x="2744462" y="128780"/>
                </a:cubicBezTo>
                <a:cubicBezTo>
                  <a:pt x="2760299" y="132873"/>
                  <a:pt x="2780248" y="130843"/>
                  <a:pt x="2785202" y="143610"/>
                </a:cubicBezTo>
                <a:cubicBezTo>
                  <a:pt x="2794558" y="159316"/>
                  <a:pt x="2856498" y="142821"/>
                  <a:pt x="2844667" y="159029"/>
                </a:cubicBezTo>
                <a:cubicBezTo>
                  <a:pt x="2888530" y="147871"/>
                  <a:pt x="2914187" y="181391"/>
                  <a:pt x="2946649" y="192330"/>
                </a:cubicBezTo>
                <a:cubicBezTo>
                  <a:pt x="2981872" y="180417"/>
                  <a:pt x="3015239" y="215115"/>
                  <a:pt x="3088812" y="226485"/>
                </a:cubicBezTo>
                <a:cubicBezTo>
                  <a:pt x="3127734" y="212524"/>
                  <a:pt x="3138301" y="234381"/>
                  <a:pt x="3208669" y="217774"/>
                </a:cubicBezTo>
                <a:cubicBezTo>
                  <a:pt x="3242208" y="219284"/>
                  <a:pt x="3229623" y="233297"/>
                  <a:pt x="3290045" y="235553"/>
                </a:cubicBezTo>
                <a:cubicBezTo>
                  <a:pt x="3399655" y="215239"/>
                  <a:pt x="3444518" y="245862"/>
                  <a:pt x="3529335" y="249571"/>
                </a:cubicBezTo>
                <a:cubicBezTo>
                  <a:pt x="3623697" y="257405"/>
                  <a:pt x="3587652" y="268832"/>
                  <a:pt x="3716766" y="252690"/>
                </a:cubicBezTo>
                <a:cubicBezTo>
                  <a:pt x="3723469" y="267318"/>
                  <a:pt x="3737863" y="269842"/>
                  <a:pt x="3765333" y="266823"/>
                </a:cubicBezTo>
                <a:cubicBezTo>
                  <a:pt x="3810754" y="271601"/>
                  <a:pt x="3792745" y="303866"/>
                  <a:pt x="3846897" y="290090"/>
                </a:cubicBezTo>
                <a:cubicBezTo>
                  <a:pt x="3830941" y="306608"/>
                  <a:pt x="3929114" y="308026"/>
                  <a:pt x="3900217" y="323590"/>
                </a:cubicBezTo>
                <a:cubicBezTo>
                  <a:pt x="3922367" y="343425"/>
                  <a:pt x="3948574" y="318948"/>
                  <a:pt x="3971444" y="336662"/>
                </a:cubicBezTo>
                <a:cubicBezTo>
                  <a:pt x="4002781" y="344193"/>
                  <a:pt x="3960997" y="315419"/>
                  <a:pt x="3997868" y="318867"/>
                </a:cubicBezTo>
                <a:cubicBezTo>
                  <a:pt x="4041159" y="326219"/>
                  <a:pt x="4055435" y="293981"/>
                  <a:pt x="4070852" y="339615"/>
                </a:cubicBezTo>
                <a:cubicBezTo>
                  <a:pt x="4121286" y="335828"/>
                  <a:pt x="4121920" y="355506"/>
                  <a:pt x="4180483" y="373369"/>
                </a:cubicBezTo>
                <a:cubicBezTo>
                  <a:pt x="4211379" y="366707"/>
                  <a:pt x="4230171" y="374664"/>
                  <a:pt x="4246264" y="387458"/>
                </a:cubicBezTo>
                <a:cubicBezTo>
                  <a:pt x="4308508" y="393310"/>
                  <a:pt x="4357326" y="416142"/>
                  <a:pt x="4423169" y="431783"/>
                </a:cubicBezTo>
                <a:lnTo>
                  <a:pt x="4446752" y="435383"/>
                </a:lnTo>
                <a:lnTo>
                  <a:pt x="4446954" y="435566"/>
                </a:lnTo>
                <a:cubicBezTo>
                  <a:pt x="4508528" y="480137"/>
                  <a:pt x="4617740" y="529869"/>
                  <a:pt x="4662523" y="553169"/>
                </a:cubicBezTo>
                <a:cubicBezTo>
                  <a:pt x="4720320" y="547046"/>
                  <a:pt x="4678644" y="560102"/>
                  <a:pt x="4715641" y="575354"/>
                </a:cubicBezTo>
                <a:cubicBezTo>
                  <a:pt x="4682056" y="593278"/>
                  <a:pt x="4768370" y="586520"/>
                  <a:pt x="4742071" y="614016"/>
                </a:cubicBezTo>
                <a:cubicBezTo>
                  <a:pt x="4749637" y="615922"/>
                  <a:pt x="4757797" y="616899"/>
                  <a:pt x="4766183" y="617675"/>
                </a:cubicBezTo>
                <a:lnTo>
                  <a:pt x="4770562" y="618094"/>
                </a:lnTo>
                <a:lnTo>
                  <a:pt x="4783240" y="624350"/>
                </a:lnTo>
                <a:lnTo>
                  <a:pt x="4792882" y="620401"/>
                </a:lnTo>
                <a:lnTo>
                  <a:pt x="4816310" y="625721"/>
                </a:lnTo>
                <a:cubicBezTo>
                  <a:pt x="4824144" y="628595"/>
                  <a:pt x="4831482" y="632720"/>
                  <a:pt x="4837953" y="638824"/>
                </a:cubicBezTo>
                <a:cubicBezTo>
                  <a:pt x="4848645" y="668753"/>
                  <a:pt x="4922266" y="669148"/>
                  <a:pt x="4933914" y="707398"/>
                </a:cubicBezTo>
                <a:cubicBezTo>
                  <a:pt x="4940833" y="719653"/>
                  <a:pt x="4978358" y="746502"/>
                  <a:pt x="4995259" y="744825"/>
                </a:cubicBezTo>
                <a:cubicBezTo>
                  <a:pt x="5005107" y="749034"/>
                  <a:pt x="5010567" y="758092"/>
                  <a:pt x="5024744" y="753396"/>
                </a:cubicBezTo>
                <a:cubicBezTo>
                  <a:pt x="5047511" y="761361"/>
                  <a:pt x="5109162" y="783016"/>
                  <a:pt x="5131877" y="792613"/>
                </a:cubicBezTo>
                <a:cubicBezTo>
                  <a:pt x="5132671" y="802792"/>
                  <a:pt x="5144554" y="806683"/>
                  <a:pt x="5161031" y="810975"/>
                </a:cubicBezTo>
                <a:lnTo>
                  <a:pt x="5176815" y="815342"/>
                </a:lnTo>
                <a:lnTo>
                  <a:pt x="5180064" y="831233"/>
                </a:lnTo>
                <a:cubicBezTo>
                  <a:pt x="5202966" y="819270"/>
                  <a:pt x="5188976" y="863361"/>
                  <a:pt x="5215059" y="865080"/>
                </a:cubicBezTo>
                <a:cubicBezTo>
                  <a:pt x="5235765" y="864786"/>
                  <a:pt x="5236347" y="878098"/>
                  <a:pt x="5245643" y="887119"/>
                </a:cubicBezTo>
                <a:cubicBezTo>
                  <a:pt x="5267660" y="891609"/>
                  <a:pt x="5295742" y="939348"/>
                  <a:pt x="5295952" y="957174"/>
                </a:cubicBezTo>
                <a:cubicBezTo>
                  <a:pt x="5284322" y="1008946"/>
                  <a:pt x="5374979" y="1038019"/>
                  <a:pt x="5367826" y="1079140"/>
                </a:cubicBezTo>
                <a:cubicBezTo>
                  <a:pt x="5371668" y="1089190"/>
                  <a:pt x="5377921" y="1097135"/>
                  <a:pt x="5385646" y="1103730"/>
                </a:cubicBezTo>
                <a:lnTo>
                  <a:pt x="5410965" y="1119397"/>
                </a:lnTo>
                <a:lnTo>
                  <a:pt x="5436960" y="1130910"/>
                </a:lnTo>
                <a:lnTo>
                  <a:pt x="5442083" y="1133134"/>
                </a:lnTo>
                <a:cubicBezTo>
                  <a:pt x="5451910" y="1137346"/>
                  <a:pt x="5457170" y="1169188"/>
                  <a:pt x="5465219" y="1174479"/>
                </a:cubicBezTo>
                <a:cubicBezTo>
                  <a:pt x="5488744" y="1195184"/>
                  <a:pt x="5467141" y="1223401"/>
                  <a:pt x="5488171" y="1238604"/>
                </a:cubicBezTo>
                <a:cubicBezTo>
                  <a:pt x="5523491" y="1271811"/>
                  <a:pt x="5486623" y="1305961"/>
                  <a:pt x="5562172" y="1320840"/>
                </a:cubicBezTo>
                <a:cubicBezTo>
                  <a:pt x="5601634" y="1385316"/>
                  <a:pt x="5636528" y="1453139"/>
                  <a:pt x="5686905" y="1512529"/>
                </a:cubicBezTo>
                <a:cubicBezTo>
                  <a:pt x="5729049" y="1575678"/>
                  <a:pt x="5699691" y="1553768"/>
                  <a:pt x="5748726" y="1623716"/>
                </a:cubicBezTo>
                <a:cubicBezTo>
                  <a:pt x="5783098" y="1689734"/>
                  <a:pt x="5789710" y="1639740"/>
                  <a:pt x="5842593" y="1726595"/>
                </a:cubicBezTo>
                <a:cubicBezTo>
                  <a:pt x="5837824" y="1733043"/>
                  <a:pt x="5862023" y="1845188"/>
                  <a:pt x="5861042" y="1851837"/>
                </a:cubicBezTo>
                <a:cubicBezTo>
                  <a:pt x="5874156" y="1887981"/>
                  <a:pt x="5901790" y="1919218"/>
                  <a:pt x="5921290" y="1943460"/>
                </a:cubicBezTo>
                <a:lnTo>
                  <a:pt x="5978046" y="1997284"/>
                </a:lnTo>
                <a:lnTo>
                  <a:pt x="5992479" y="2056720"/>
                </a:lnTo>
                <a:cubicBezTo>
                  <a:pt x="6011078" y="2079033"/>
                  <a:pt x="6072687" y="2117397"/>
                  <a:pt x="6089639" y="2131171"/>
                </a:cubicBezTo>
                <a:lnTo>
                  <a:pt x="6094199" y="2139379"/>
                </a:lnTo>
                <a:lnTo>
                  <a:pt x="6094822" y="2139386"/>
                </a:lnTo>
                <a:cubicBezTo>
                  <a:pt x="6096947" y="2140841"/>
                  <a:pt x="6098876" y="2143416"/>
                  <a:pt x="6100692" y="2147736"/>
                </a:cubicBezTo>
                <a:lnTo>
                  <a:pt x="6102516" y="2154343"/>
                </a:lnTo>
                <a:lnTo>
                  <a:pt x="6111361" y="2170264"/>
                </a:lnTo>
                <a:lnTo>
                  <a:pt x="6215475" y="2270153"/>
                </a:lnTo>
                <a:lnTo>
                  <a:pt x="6255966" y="2335401"/>
                </a:lnTo>
                <a:lnTo>
                  <a:pt x="6272711" y="2385144"/>
                </a:lnTo>
                <a:cubicBezTo>
                  <a:pt x="6282320" y="2406495"/>
                  <a:pt x="6299066" y="2405139"/>
                  <a:pt x="6304347" y="2439388"/>
                </a:cubicBezTo>
                <a:cubicBezTo>
                  <a:pt x="6297131" y="2486231"/>
                  <a:pt x="6325530" y="2500962"/>
                  <a:pt x="6326729" y="2549400"/>
                </a:cubicBezTo>
                <a:cubicBezTo>
                  <a:pt x="6325926" y="2572066"/>
                  <a:pt x="6339111" y="2599957"/>
                  <a:pt x="6344663" y="2628839"/>
                </a:cubicBezTo>
                <a:lnTo>
                  <a:pt x="6375811" y="2639204"/>
                </a:lnTo>
                <a:cubicBezTo>
                  <a:pt x="6375427" y="2643533"/>
                  <a:pt x="6375041" y="2647863"/>
                  <a:pt x="6374657" y="2652193"/>
                </a:cubicBezTo>
                <a:cubicBezTo>
                  <a:pt x="6373555" y="2658134"/>
                  <a:pt x="6371943" y="2662665"/>
                  <a:pt x="6369740" y="2664642"/>
                </a:cubicBezTo>
                <a:cubicBezTo>
                  <a:pt x="6368032" y="2674540"/>
                  <a:pt x="6371528" y="2686899"/>
                  <a:pt x="6361964" y="2690172"/>
                </a:cubicBezTo>
                <a:cubicBezTo>
                  <a:pt x="6350507" y="2696218"/>
                  <a:pt x="6369375" y="2734440"/>
                  <a:pt x="6355511" y="2727335"/>
                </a:cubicBezTo>
                <a:cubicBezTo>
                  <a:pt x="6358746" y="2734104"/>
                  <a:pt x="6360434" y="2742096"/>
                  <a:pt x="6361058" y="2750592"/>
                </a:cubicBezTo>
                <a:cubicBezTo>
                  <a:pt x="6361013" y="2751998"/>
                  <a:pt x="6360970" y="2753408"/>
                  <a:pt x="6360926" y="2754814"/>
                </a:cubicBezTo>
                <a:lnTo>
                  <a:pt x="6339285" y="2810353"/>
                </a:lnTo>
                <a:cubicBezTo>
                  <a:pt x="6360091" y="2854187"/>
                  <a:pt x="6313103" y="2870086"/>
                  <a:pt x="6325672" y="2908809"/>
                </a:cubicBezTo>
                <a:cubicBezTo>
                  <a:pt x="6341563" y="2966972"/>
                  <a:pt x="6291836" y="2935388"/>
                  <a:pt x="6333498" y="3009772"/>
                </a:cubicBezTo>
                <a:cubicBezTo>
                  <a:pt x="6345476" y="3039254"/>
                  <a:pt x="6345955" y="3068963"/>
                  <a:pt x="6334947" y="3095405"/>
                </a:cubicBezTo>
                <a:lnTo>
                  <a:pt x="6344768" y="3155941"/>
                </a:lnTo>
                <a:cubicBezTo>
                  <a:pt x="6348643" y="3153663"/>
                  <a:pt x="6311793" y="3186588"/>
                  <a:pt x="6314754" y="3197987"/>
                </a:cubicBezTo>
                <a:cubicBezTo>
                  <a:pt x="6318695" y="3221971"/>
                  <a:pt x="6319257" y="3226752"/>
                  <a:pt x="6304230" y="3239690"/>
                </a:cubicBezTo>
                <a:cubicBezTo>
                  <a:pt x="6306321" y="3248567"/>
                  <a:pt x="6307305" y="3254005"/>
                  <a:pt x="6308837" y="3264003"/>
                </a:cubicBezTo>
                <a:cubicBezTo>
                  <a:pt x="6301812" y="3288243"/>
                  <a:pt x="6298529" y="3302527"/>
                  <a:pt x="6309285" y="3324103"/>
                </a:cubicBezTo>
                <a:cubicBezTo>
                  <a:pt x="6301188" y="3343007"/>
                  <a:pt x="6329285" y="3359307"/>
                  <a:pt x="6342503" y="3405661"/>
                </a:cubicBezTo>
                <a:cubicBezTo>
                  <a:pt x="6338012" y="3447477"/>
                  <a:pt x="6408325" y="3505721"/>
                  <a:pt x="6401531" y="3550593"/>
                </a:cubicBezTo>
                <a:cubicBezTo>
                  <a:pt x="6395655" y="3579549"/>
                  <a:pt x="6423437" y="3594758"/>
                  <a:pt x="6427705" y="3624684"/>
                </a:cubicBezTo>
                <a:cubicBezTo>
                  <a:pt x="6416402" y="3629199"/>
                  <a:pt x="6435787" y="3639516"/>
                  <a:pt x="6448424" y="3657106"/>
                </a:cubicBezTo>
                <a:lnTo>
                  <a:pt x="6444014" y="3752742"/>
                </a:lnTo>
                <a:cubicBezTo>
                  <a:pt x="6443990" y="3752777"/>
                  <a:pt x="6443967" y="3752813"/>
                  <a:pt x="6443946" y="3752849"/>
                </a:cubicBezTo>
                <a:lnTo>
                  <a:pt x="0" y="3752849"/>
                </a:lnTo>
                <a:close/>
              </a:path>
            </a:pathLst>
          </a:custGeom>
        </p:spPr>
      </p:pic>
      <p:sp>
        <p:nvSpPr>
          <p:cNvPr id="4" name="Content Placeholder 3">
            <a:extLst>
              <a:ext uri="{FF2B5EF4-FFF2-40B4-BE49-F238E27FC236}">
                <a16:creationId xmlns:a16="http://schemas.microsoft.com/office/drawing/2014/main" id="{CBB3B80D-8FC0-F520-F142-D2E9FAD24D7C}"/>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1608329"/>
            <a:ext cx="5703518" cy="3953228"/>
          </a:xfrm>
        </p:spPr>
        <p:txBody>
          <a:bodyPr>
            <a:normAutofit fontScale="92500" lnSpcReduction="20000"/>
          </a:bodyPr>
          <a:lstStyle/>
          <a:p>
            <a:pPr marL="0" indent="0">
              <a:spcBef>
                <a:spcPts val="2500"/>
              </a:spcBef>
              <a:buNone/>
            </a:pPr>
            <a:r>
              <a:rPr lang="en-GB" sz="2200" b="1" dirty="0">
                <a:latin typeface="Bierstadt"/>
              </a:rPr>
              <a:t>MEDITECH has great flexibility when it come to the customisation of:</a:t>
            </a:r>
          </a:p>
          <a:p>
            <a:pPr marL="180000">
              <a:spcBef>
                <a:spcPts val="0"/>
              </a:spcBef>
            </a:pPr>
            <a:r>
              <a:rPr lang="en-GB" sz="2200" dirty="0">
                <a:latin typeface="Bierstadt"/>
              </a:rPr>
              <a:t>Documents</a:t>
            </a:r>
          </a:p>
          <a:p>
            <a:pPr marL="180000">
              <a:spcBef>
                <a:spcPts val="0"/>
              </a:spcBef>
            </a:pPr>
            <a:r>
              <a:rPr lang="en-GB" sz="2200" dirty="0">
                <a:latin typeface="Bierstadt"/>
              </a:rPr>
              <a:t>Notes</a:t>
            </a:r>
          </a:p>
          <a:p>
            <a:pPr marL="180000">
              <a:spcBef>
                <a:spcPts val="0"/>
              </a:spcBef>
            </a:pPr>
            <a:r>
              <a:rPr lang="en-GB" sz="2200" dirty="0">
                <a:latin typeface="Bierstadt"/>
              </a:rPr>
              <a:t>Orders  </a:t>
            </a:r>
          </a:p>
          <a:p>
            <a:pPr marL="0" indent="0">
              <a:spcBef>
                <a:spcPts val="2500"/>
              </a:spcBef>
              <a:buNone/>
            </a:pPr>
            <a:r>
              <a:rPr lang="en-GB" sz="2200" b="1" dirty="0">
                <a:latin typeface="Bierstadt"/>
              </a:rPr>
              <a:t>That flexibility, however, comes with a cost of needing robust:</a:t>
            </a:r>
          </a:p>
          <a:p>
            <a:pPr>
              <a:spcBef>
                <a:spcPts val="0"/>
              </a:spcBef>
            </a:pPr>
            <a:r>
              <a:rPr lang="en-GB" sz="2200" dirty="0">
                <a:latin typeface="Bierstadt"/>
              </a:rPr>
              <a:t>Inhouse SOPs</a:t>
            </a:r>
          </a:p>
          <a:p>
            <a:pPr>
              <a:spcBef>
                <a:spcPts val="0"/>
              </a:spcBef>
            </a:pPr>
            <a:r>
              <a:rPr lang="en-GB" sz="2200" dirty="0">
                <a:latin typeface="Bierstadt"/>
              </a:rPr>
              <a:t>Guidelines</a:t>
            </a:r>
          </a:p>
          <a:p>
            <a:pPr>
              <a:spcBef>
                <a:spcPts val="0"/>
              </a:spcBef>
            </a:pPr>
            <a:r>
              <a:rPr lang="en-GB" sz="2200" dirty="0">
                <a:latin typeface="Bierstadt"/>
              </a:rPr>
              <a:t>Checking build</a:t>
            </a:r>
          </a:p>
          <a:p>
            <a:pPr>
              <a:spcBef>
                <a:spcPts val="0"/>
              </a:spcBef>
            </a:pPr>
            <a:r>
              <a:rPr lang="en-GB" sz="2200" dirty="0">
                <a:latin typeface="Bierstadt"/>
              </a:rPr>
              <a:t>Change Management board</a:t>
            </a:r>
          </a:p>
          <a:p>
            <a:pPr marL="0" indent="0">
              <a:spcBef>
                <a:spcPts val="2500"/>
              </a:spcBef>
              <a:buNone/>
            </a:pPr>
            <a:r>
              <a:rPr lang="en-GB" sz="2200" b="1" dirty="0">
                <a:latin typeface="Bierstadt"/>
              </a:rPr>
              <a:t>Two main issues:</a:t>
            </a:r>
          </a:p>
          <a:p>
            <a:pPr>
              <a:spcBef>
                <a:spcPts val="0"/>
              </a:spcBef>
            </a:pPr>
            <a:r>
              <a:rPr lang="en-GB" sz="2200" dirty="0">
                <a:latin typeface="Bierstadt"/>
              </a:rPr>
              <a:t>Standardisation </a:t>
            </a:r>
          </a:p>
          <a:p>
            <a:pPr>
              <a:spcBef>
                <a:spcPts val="0"/>
              </a:spcBef>
            </a:pPr>
            <a:r>
              <a:rPr lang="en-GB" sz="2200" dirty="0">
                <a:latin typeface="Bierstadt"/>
              </a:rPr>
              <a:t>Risk Management</a:t>
            </a:r>
          </a:p>
          <a:p>
            <a:pPr marL="0" indent="0">
              <a:spcBef>
                <a:spcPts val="2500"/>
              </a:spcBef>
              <a:buNone/>
            </a:pPr>
            <a:endParaRPr lang="en-GB" sz="1400" b="1" dirty="0">
              <a:latin typeface="Bierstadt"/>
            </a:endParaRPr>
          </a:p>
          <a:p>
            <a:pPr marL="0" indent="0">
              <a:spcBef>
                <a:spcPts val="2500"/>
              </a:spcBef>
              <a:buNone/>
            </a:pPr>
            <a:endParaRPr lang="en-GB" sz="1400" b="1" dirty="0">
              <a:latin typeface="Bierstadt" panose="020B0004020202020204" pitchFamily="34" charset="0"/>
            </a:endParaRPr>
          </a:p>
          <a:p>
            <a:pPr marL="0" indent="0">
              <a:spcBef>
                <a:spcPts val="2500"/>
              </a:spcBef>
              <a:buNone/>
            </a:pPr>
            <a:endParaRPr lang="en-GB" sz="1400" b="1" dirty="0">
              <a:latin typeface="Bierstadt" panose="020B0004020202020204" pitchFamily="34" charset="0"/>
            </a:endParaRPr>
          </a:p>
          <a:p>
            <a:pPr marL="0" indent="0">
              <a:spcBef>
                <a:spcPts val="2500"/>
              </a:spcBef>
              <a:buNone/>
            </a:pPr>
            <a:endParaRPr lang="en-GB" sz="1400" b="1" dirty="0">
              <a:latin typeface="Bierstadt" panose="020B0004020202020204" pitchFamily="34" charset="0"/>
            </a:endParaRPr>
          </a:p>
          <a:p>
            <a:pPr marL="0" indent="0" rtl="0" eaLnBrk="1" latinLnBrk="0" hangingPunct="1">
              <a:spcBef>
                <a:spcPts val="2500"/>
              </a:spcBef>
              <a:buNone/>
            </a:pPr>
            <a:endParaRPr lang="en-GB" sz="1400" b="1" dirty="0"/>
          </a:p>
        </p:txBody>
      </p:sp>
      <p:pic>
        <p:nvPicPr>
          <p:cNvPr id="6" name="Picture 5">
            <a:extLst>
              <a:ext uri="{FF2B5EF4-FFF2-40B4-BE49-F238E27FC236}">
                <a16:creationId xmlns:a16="http://schemas.microsoft.com/office/drawing/2014/main" id="{6FBB43BC-2275-82B2-E287-F070EB361D6E}"/>
              </a:ext>
            </a:extLst>
          </p:cNvPr>
          <p:cNvPicPr>
            <a:picLocks noChangeAspect="1"/>
          </p:cNvPicPr>
          <p:nvPr/>
        </p:nvPicPr>
        <p:blipFill>
          <a:blip r:embed="rId4"/>
          <a:stretch>
            <a:fillRect/>
          </a:stretch>
        </p:blipFill>
        <p:spPr>
          <a:xfrm>
            <a:off x="0" y="243"/>
            <a:ext cx="12192000" cy="436728"/>
          </a:xfrm>
          <a:prstGeom prst="rect">
            <a:avLst/>
          </a:prstGeom>
        </p:spPr>
      </p:pic>
    </p:spTree>
    <p:extLst>
      <p:ext uri="{BB962C8B-B14F-4D97-AF65-F5344CB8AC3E}">
        <p14:creationId xmlns:p14="http://schemas.microsoft.com/office/powerpoint/2010/main" val="417090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3A5502A-AA57-479B-6837-E9BCA513F8E2}"/>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28"/>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1076008"/>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831934"/>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3255695"/>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1289521"/>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565225"/>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DD6174-C2C6-3614-9D0C-4F3FADAF28AF}"/>
              </a:ext>
            </a:extLst>
          </p:cNvPr>
          <p:cNvSpPr>
            <a:spLocks noGrp="1"/>
          </p:cNvSpPr>
          <p:nvPr>
            <p:ph type="title"/>
          </p:nvPr>
        </p:nvSpPr>
        <p:spPr>
          <a:xfrm>
            <a:off x="826396" y="1023583"/>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1. Standardisation</a:t>
            </a:r>
          </a:p>
        </p:txBody>
      </p:sp>
      <p:sp>
        <p:nvSpPr>
          <p:cNvPr id="4" name="Content Placeholder 3">
            <a:extLst>
              <a:ext uri="{FF2B5EF4-FFF2-40B4-BE49-F238E27FC236}">
                <a16:creationId xmlns:a16="http://schemas.microsoft.com/office/drawing/2014/main" id="{DE67870C-BCDB-BD86-82ED-5E230A1AAFF8}"/>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503158" y="1086208"/>
            <a:ext cx="4862447" cy="5546047"/>
          </a:xfrm>
        </p:spPr>
        <p:txBody>
          <a:bodyPr>
            <a:normAutofit/>
          </a:bodyPr>
          <a:lstStyle/>
          <a:p>
            <a:pPr marL="0" indent="0">
              <a:spcBef>
                <a:spcPts val="2500"/>
              </a:spcBef>
              <a:buNone/>
            </a:pPr>
            <a:r>
              <a:rPr lang="en-GB" sz="2000" dirty="0">
                <a:latin typeface="Bierstadt" panose="020B0004020202020204" pitchFamily="34" charset="0"/>
              </a:rPr>
              <a:t>When we brought in MEDITECH we had engagement issues, so had to customise to get buy in from end users.</a:t>
            </a:r>
          </a:p>
          <a:p>
            <a:pPr marL="0" indent="0">
              <a:spcBef>
                <a:spcPts val="2500"/>
              </a:spcBef>
              <a:buNone/>
            </a:pPr>
            <a:endParaRPr lang="en-GB" sz="2000" dirty="0">
              <a:latin typeface="Bierstadt" panose="020B0004020202020204" pitchFamily="34" charset="0"/>
            </a:endParaRPr>
          </a:p>
          <a:p>
            <a:pPr>
              <a:spcBef>
                <a:spcPts val="2500"/>
              </a:spcBef>
            </a:pPr>
            <a:r>
              <a:rPr lang="en-GB" sz="2000" dirty="0">
                <a:latin typeface="Bierstadt" panose="020B0004020202020204" pitchFamily="34" charset="0"/>
              </a:rPr>
              <a:t>We would build the same query multiple times i.e.  Mobility for ED as free text, mobility for Therapists as a pick list etc.</a:t>
            </a:r>
          </a:p>
          <a:p>
            <a:pPr marL="0" indent="0">
              <a:spcBef>
                <a:spcPts val="2500"/>
              </a:spcBef>
              <a:buNone/>
            </a:pPr>
            <a:endParaRPr lang="en-GB" sz="1100" b="1" dirty="0">
              <a:latin typeface="Bierstadt" panose="020B0004020202020204" pitchFamily="34" charset="0"/>
            </a:endParaRPr>
          </a:p>
          <a:p>
            <a:pPr>
              <a:lnSpc>
                <a:spcPct val="100000"/>
              </a:lnSpc>
              <a:spcBef>
                <a:spcPts val="0"/>
              </a:spcBef>
              <a:defRPr/>
            </a:pPr>
            <a:r>
              <a:rPr lang="en-GB" sz="2000" dirty="0">
                <a:solidFill>
                  <a:srgbClr val="000000"/>
                </a:solidFill>
                <a:latin typeface="Bierstadt" panose="020B0004020202020204" pitchFamily="34" charset="0"/>
              </a:rPr>
              <a:t>Multiple system specialists working on various requirements.</a:t>
            </a:r>
          </a:p>
          <a:p>
            <a:pPr>
              <a:lnSpc>
                <a:spcPct val="100000"/>
              </a:lnSpc>
              <a:spcBef>
                <a:spcPts val="0"/>
              </a:spcBef>
              <a:defRPr/>
            </a:pPr>
            <a:endParaRPr lang="en-GB" sz="2000" dirty="0">
              <a:solidFill>
                <a:srgbClr val="000000"/>
              </a:solidFill>
              <a:latin typeface="Bierstadt" panose="020B0004020202020204" pitchFamily="34" charset="0"/>
            </a:endParaRPr>
          </a:p>
          <a:p>
            <a:pPr>
              <a:lnSpc>
                <a:spcPct val="100000"/>
              </a:lnSpc>
              <a:spcBef>
                <a:spcPts val="0"/>
              </a:spcBef>
              <a:defRPr/>
            </a:pPr>
            <a:endParaRPr lang="en-GB" sz="2000" dirty="0">
              <a:solidFill>
                <a:srgbClr val="000000"/>
              </a:solidFill>
              <a:latin typeface="Bierstadt" panose="020B0004020202020204" pitchFamily="34" charset="0"/>
            </a:endParaRPr>
          </a:p>
          <a:p>
            <a:pPr marL="0" lvl="0" indent="0">
              <a:lnSpc>
                <a:spcPct val="100000"/>
              </a:lnSpc>
              <a:spcBef>
                <a:spcPts val="0"/>
              </a:spcBef>
              <a:buNone/>
              <a:defRPr/>
            </a:pPr>
            <a:endParaRPr lang="en-GB" sz="2000" dirty="0">
              <a:solidFill>
                <a:srgbClr val="000000"/>
              </a:solidFill>
              <a:latin typeface="Bierstadt" panose="020B0004020202020204" pitchFamily="34" charset="0"/>
            </a:endParaRPr>
          </a:p>
          <a:p>
            <a:pPr marL="0" lvl="0" indent="0">
              <a:lnSpc>
                <a:spcPct val="100000"/>
              </a:lnSpc>
              <a:spcBef>
                <a:spcPts val="0"/>
              </a:spcBef>
              <a:buNone/>
              <a:defRPr/>
            </a:pPr>
            <a:endParaRPr lang="en-GB" sz="2000" dirty="0">
              <a:solidFill>
                <a:srgbClr val="000000"/>
              </a:solidFill>
              <a:latin typeface="Bierstadt" panose="020B0004020202020204" pitchFamily="34" charset="0"/>
            </a:endParaRPr>
          </a:p>
          <a:p>
            <a:pPr marL="0" indent="0" rtl="0" eaLnBrk="1" latinLnBrk="0" hangingPunct="1">
              <a:spcBef>
                <a:spcPts val="2500"/>
              </a:spcBef>
              <a:buNone/>
            </a:pPr>
            <a:endParaRPr lang="en-GB" sz="1100" b="1" dirty="0"/>
          </a:p>
        </p:txBody>
      </p:sp>
      <p:pic>
        <p:nvPicPr>
          <p:cNvPr id="6" name="Picture 5">
            <a:extLst>
              <a:ext uri="{FF2B5EF4-FFF2-40B4-BE49-F238E27FC236}">
                <a16:creationId xmlns:a16="http://schemas.microsoft.com/office/drawing/2014/main" id="{E6E73E45-247C-B650-83E0-7C1863707120}"/>
              </a:ext>
            </a:extLst>
          </p:cNvPr>
          <p:cNvPicPr>
            <a:picLocks noChangeAspect="1"/>
          </p:cNvPicPr>
          <p:nvPr/>
        </p:nvPicPr>
        <p:blipFill>
          <a:blip r:embed="rId3"/>
          <a:stretch>
            <a:fillRect/>
          </a:stretch>
        </p:blipFill>
        <p:spPr>
          <a:xfrm>
            <a:off x="0" y="243"/>
            <a:ext cx="12192000" cy="436728"/>
          </a:xfrm>
          <a:prstGeom prst="rect">
            <a:avLst/>
          </a:prstGeom>
        </p:spPr>
      </p:pic>
    </p:spTree>
    <p:extLst>
      <p:ext uri="{BB962C8B-B14F-4D97-AF65-F5344CB8AC3E}">
        <p14:creationId xmlns:p14="http://schemas.microsoft.com/office/powerpoint/2010/main" val="423527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1696DAB-348A-E326-A7E0-9735612DA89F}"/>
            </a:ext>
          </a:extLst>
        </p:cNvPr>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EE2AD96-B495-4E06-9291-B71706F728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28"/>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3CF6D67-C5A8-4ADD-9E8E-1E38CA1D3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1076008"/>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6909FA0-B515-4681-B7A8-FA281D133B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831934"/>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1C9FE86-FCC3-4A31-AA1C-C882262B7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3255695"/>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7D96243B-ECED-4B71-8E06-AE9A285EA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1289521"/>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09989E4-EFDC-4A90-A633-E0525FB41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565225"/>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292C3B-AE9B-F258-D525-7FB32D3DA4BE}"/>
              </a:ext>
            </a:extLst>
          </p:cNvPr>
          <p:cNvSpPr>
            <a:spLocks noGrp="1"/>
          </p:cNvSpPr>
          <p:nvPr>
            <p:ph type="title"/>
          </p:nvPr>
        </p:nvSpPr>
        <p:spPr>
          <a:xfrm>
            <a:off x="826396" y="1023583"/>
            <a:ext cx="4230100" cy="3387497"/>
          </a:xfrm>
        </p:spPr>
        <p:txBody>
          <a:bodyPr vert="horz" lIns="91440" tIns="45720" rIns="91440" bIns="45720" rtlCol="0" anchor="b">
            <a:normAutofit/>
          </a:bodyPr>
          <a:lstStyle/>
          <a:p>
            <a:pPr algn="r"/>
            <a:r>
              <a:rPr lang="en-US" sz="4000" kern="1200">
                <a:solidFill>
                  <a:srgbClr val="FFFFFF"/>
                </a:solidFill>
                <a:latin typeface="+mj-lt"/>
                <a:ea typeface="+mj-ea"/>
                <a:cs typeface="+mj-cs"/>
              </a:rPr>
              <a:t>2. Risk Management</a:t>
            </a:r>
            <a:br>
              <a:rPr lang="en-US" sz="4000" kern="1200">
                <a:solidFill>
                  <a:srgbClr val="FFFFFF"/>
                </a:solidFill>
                <a:latin typeface="+mj-lt"/>
                <a:ea typeface="+mj-ea"/>
                <a:cs typeface="+mj-cs"/>
              </a:rPr>
            </a:br>
            <a:endParaRPr lang="en-US" sz="4000" kern="1200">
              <a:solidFill>
                <a:srgbClr val="FFFFFF"/>
              </a:solidFill>
              <a:latin typeface="+mj-lt"/>
              <a:ea typeface="+mj-ea"/>
              <a:cs typeface="+mj-cs"/>
            </a:endParaRPr>
          </a:p>
        </p:txBody>
      </p:sp>
      <p:sp>
        <p:nvSpPr>
          <p:cNvPr id="4" name="Content Placeholder 3">
            <a:extLst>
              <a:ext uri="{FF2B5EF4-FFF2-40B4-BE49-F238E27FC236}">
                <a16:creationId xmlns:a16="http://schemas.microsoft.com/office/drawing/2014/main" id="{B4ADC8AE-4327-1616-5A0A-CB380182A0D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96000" y="1086208"/>
            <a:ext cx="5565732" cy="5546047"/>
          </a:xfrm>
        </p:spPr>
        <p:txBody>
          <a:bodyPr>
            <a:normAutofit/>
          </a:bodyPr>
          <a:lstStyle/>
          <a:p>
            <a:pPr marL="0" indent="0">
              <a:spcBef>
                <a:spcPts val="2500"/>
              </a:spcBef>
              <a:buFont typeface="Arial" panose="020B0604020202020204" pitchFamily="34" charset="0"/>
              <a:buNone/>
            </a:pPr>
            <a:r>
              <a:rPr lang="en-GB" sz="2000" dirty="0">
                <a:latin typeface="Bierstadt" panose="020B0004020202020204" pitchFamily="34" charset="0"/>
              </a:rPr>
              <a:t>Over the years risks and issues have occurred where process steps have been missed accidentally.</a:t>
            </a:r>
          </a:p>
          <a:p>
            <a:pPr>
              <a:spcBef>
                <a:spcPts val="2500"/>
              </a:spcBef>
            </a:pPr>
            <a:r>
              <a:rPr lang="en-GB" sz="2000" dirty="0">
                <a:latin typeface="Bierstadt" panose="020B0004020202020204" pitchFamily="34" charset="0"/>
              </a:rPr>
              <a:t>We have also had to implement daily/weekly checks that the specialists must undertake as a catch all.</a:t>
            </a:r>
          </a:p>
          <a:p>
            <a:pPr>
              <a:spcBef>
                <a:spcPts val="2500"/>
              </a:spcBef>
            </a:pPr>
            <a:r>
              <a:rPr lang="en-GB" sz="2000" dirty="0">
                <a:latin typeface="Bierstadt" panose="020B0004020202020204" pitchFamily="34" charset="0"/>
              </a:rPr>
              <a:t>MEDITECH’s built-in reports are individual to each dictionary and often require exporting multiple reports to Excel to gather all necessary data.</a:t>
            </a:r>
          </a:p>
          <a:p>
            <a:pPr>
              <a:spcBef>
                <a:spcPts val="2500"/>
              </a:spcBef>
            </a:pPr>
            <a:r>
              <a:rPr lang="en-GB" sz="2000" dirty="0">
                <a:latin typeface="Bierstadt" panose="020B0004020202020204" pitchFamily="34" charset="0"/>
              </a:rPr>
              <a:t>Specialists end up spending additional time manipulating data and developing workarounds.</a:t>
            </a:r>
          </a:p>
          <a:p>
            <a:pPr marL="0" indent="0">
              <a:spcBef>
                <a:spcPts val="2500"/>
              </a:spcBef>
              <a:buFont typeface="Arial" panose="020B0604020202020204" pitchFamily="34" charset="0"/>
              <a:buNone/>
            </a:pPr>
            <a:r>
              <a:rPr lang="en-GB" sz="2000" dirty="0">
                <a:latin typeface="Bierstadt" panose="020B0004020202020204" pitchFamily="34" charset="0"/>
              </a:rPr>
              <a:t>​</a:t>
            </a:r>
          </a:p>
          <a:p>
            <a:pPr marL="0" indent="0" rtl="0" eaLnBrk="1" latinLnBrk="0" hangingPunct="1">
              <a:spcBef>
                <a:spcPts val="2500"/>
              </a:spcBef>
              <a:buNone/>
            </a:pPr>
            <a:endParaRPr lang="en-GB" sz="1300" b="1" dirty="0"/>
          </a:p>
        </p:txBody>
      </p:sp>
      <p:pic>
        <p:nvPicPr>
          <p:cNvPr id="6" name="Picture 5">
            <a:extLst>
              <a:ext uri="{FF2B5EF4-FFF2-40B4-BE49-F238E27FC236}">
                <a16:creationId xmlns:a16="http://schemas.microsoft.com/office/drawing/2014/main" id="{72F2A995-0B8E-136C-5969-D2F9A56555C8}"/>
              </a:ext>
            </a:extLst>
          </p:cNvPr>
          <p:cNvPicPr>
            <a:picLocks noChangeAspect="1"/>
          </p:cNvPicPr>
          <p:nvPr/>
        </p:nvPicPr>
        <p:blipFill>
          <a:blip r:embed="rId3"/>
          <a:stretch>
            <a:fillRect/>
          </a:stretch>
        </p:blipFill>
        <p:spPr>
          <a:xfrm>
            <a:off x="0" y="243"/>
            <a:ext cx="12192000" cy="436728"/>
          </a:xfrm>
          <a:prstGeom prst="rect">
            <a:avLst/>
          </a:prstGeom>
        </p:spPr>
      </p:pic>
    </p:spTree>
    <p:extLst>
      <p:ext uri="{BB962C8B-B14F-4D97-AF65-F5344CB8AC3E}">
        <p14:creationId xmlns:p14="http://schemas.microsoft.com/office/powerpoint/2010/main" val="3315745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AF783F-147F-29E6-EEE8-4A51C28F0A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87C7C1-9233-15D2-A5DC-248408A62C04}"/>
              </a:ext>
            </a:extLst>
          </p:cNvPr>
          <p:cNvSpPr>
            <a:spLocks noGrp="1"/>
          </p:cNvSpPr>
          <p:nvPr>
            <p:ph type="title"/>
          </p:nvPr>
        </p:nvSpPr>
        <p:spPr>
          <a:xfrm>
            <a:off x="752345" y="689912"/>
            <a:ext cx="10515600" cy="1325563"/>
          </a:xfrm>
        </p:spPr>
        <p:txBody>
          <a:bodyPr vert="horz" lIns="91440" tIns="45720" rIns="91440" bIns="45720" rtlCol="0" anchor="t">
            <a:normAutofit/>
          </a:bodyPr>
          <a:lstStyle/>
          <a:p>
            <a:pPr>
              <a:lnSpc>
                <a:spcPct val="90000"/>
              </a:lnSpc>
            </a:pPr>
            <a:r>
              <a:rPr lang="en-US" sz="3700" b="1" kern="1200" dirty="0">
                <a:solidFill>
                  <a:schemeClr val="tx1"/>
                </a:solidFill>
                <a:latin typeface="+mj-lt"/>
                <a:ea typeface="+mj-ea"/>
                <a:cs typeface="+mj-cs"/>
              </a:rPr>
              <a:t>MEDITECH </a:t>
            </a:r>
            <a:r>
              <a:rPr lang="en-US" sz="3700" b="1" dirty="0"/>
              <a:t>Build Dictionaries</a:t>
            </a:r>
            <a:endParaRPr lang="en-US" sz="2400" dirty="0"/>
          </a:p>
        </p:txBody>
      </p:sp>
      <p:sp>
        <p:nvSpPr>
          <p:cNvPr id="11" name="Content Placeholder 4">
            <a:extLst>
              <a:ext uri="{FF2B5EF4-FFF2-40B4-BE49-F238E27FC236}">
                <a16:creationId xmlns:a16="http://schemas.microsoft.com/office/drawing/2014/main" id="{8E101B4B-E407-6519-B09D-7B889C95859C}"/>
              </a:ext>
            </a:extLst>
          </p:cNvPr>
          <p:cNvSpPr>
            <a:spLocks noGrp="1"/>
          </p:cNvSpPr>
          <p:nvPr>
            <p:ph sz="half" idx="2"/>
          </p:nvPr>
        </p:nvSpPr>
        <p:spPr>
          <a:xfrm>
            <a:off x="621209" y="1224275"/>
            <a:ext cx="10952839" cy="436729"/>
          </a:xfrm>
        </p:spPr>
        <p:txBody>
          <a:bodyPr vert="horz" lIns="91440" tIns="45720" rIns="91440" bIns="45720" rtlCol="0" anchor="t">
            <a:normAutofit fontScale="77500" lnSpcReduction="20000"/>
          </a:bodyPr>
          <a:lstStyle/>
          <a:p>
            <a:pPr marL="0" indent="0">
              <a:buNone/>
            </a:pPr>
            <a:r>
              <a:rPr lang="en-GB" dirty="0"/>
              <a:t>MEDITECH dictionaries are the individual building blocks of the front end of MEDITECH. </a:t>
            </a:r>
          </a:p>
        </p:txBody>
      </p:sp>
      <p:pic>
        <p:nvPicPr>
          <p:cNvPr id="3" name="Picture 2">
            <a:extLst>
              <a:ext uri="{FF2B5EF4-FFF2-40B4-BE49-F238E27FC236}">
                <a16:creationId xmlns:a16="http://schemas.microsoft.com/office/drawing/2014/main" id="{E08A2807-454B-4032-0D90-D53CE5C1F5C4}"/>
              </a:ext>
            </a:extLst>
          </p:cNvPr>
          <p:cNvPicPr>
            <a:picLocks noChangeAspect="1"/>
          </p:cNvPicPr>
          <p:nvPr/>
        </p:nvPicPr>
        <p:blipFill>
          <a:blip r:embed="rId3"/>
          <a:stretch>
            <a:fillRect/>
          </a:stretch>
        </p:blipFill>
        <p:spPr>
          <a:xfrm>
            <a:off x="0" y="243"/>
            <a:ext cx="12192000" cy="436728"/>
          </a:xfrm>
          <a:prstGeom prst="rect">
            <a:avLst/>
          </a:prstGeom>
        </p:spPr>
      </p:pic>
      <p:graphicFrame>
        <p:nvGraphicFramePr>
          <p:cNvPr id="14" name="Content Placeholder 4">
            <a:extLst>
              <a:ext uri="{FF2B5EF4-FFF2-40B4-BE49-F238E27FC236}">
                <a16:creationId xmlns:a16="http://schemas.microsoft.com/office/drawing/2014/main" id="{20576CF8-514D-3D30-56E7-8ACFEB9E186B}"/>
              </a:ext>
            </a:extLst>
          </p:cNvPr>
          <p:cNvGraphicFramePr/>
          <p:nvPr/>
        </p:nvGraphicFramePr>
        <p:xfrm>
          <a:off x="486816" y="1878905"/>
          <a:ext cx="10952839" cy="4158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9573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8CC63C-24D0-03D4-E884-2113B7B637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D3B0FA-64F7-F15F-9D96-3262FFE48BC9}"/>
              </a:ext>
            </a:extLst>
          </p:cNvPr>
          <p:cNvSpPr>
            <a:spLocks noGrp="1"/>
          </p:cNvSpPr>
          <p:nvPr>
            <p:ph type="title"/>
          </p:nvPr>
        </p:nvSpPr>
        <p:spPr>
          <a:xfrm>
            <a:off x="752345" y="689912"/>
            <a:ext cx="10515600" cy="1325563"/>
          </a:xfrm>
        </p:spPr>
        <p:txBody>
          <a:bodyPr vert="horz" lIns="91440" tIns="45720" rIns="91440" bIns="45720" rtlCol="0" anchor="t">
            <a:normAutofit/>
          </a:bodyPr>
          <a:lstStyle/>
          <a:p>
            <a:pPr>
              <a:lnSpc>
                <a:spcPct val="90000"/>
              </a:lnSpc>
            </a:pPr>
            <a:r>
              <a:rPr lang="en-US" sz="3700" b="1" kern="1200" dirty="0">
                <a:solidFill>
                  <a:schemeClr val="tx1"/>
                </a:solidFill>
                <a:latin typeface="+mj-lt"/>
                <a:ea typeface="+mj-ea"/>
                <a:cs typeface="+mj-cs"/>
              </a:rPr>
              <a:t>MEDITECH – Query and Dictionary Build</a:t>
            </a:r>
            <a:br>
              <a:rPr lang="en-US" sz="3700" b="1" kern="1200" dirty="0">
                <a:solidFill>
                  <a:schemeClr val="tx1"/>
                </a:solidFill>
                <a:latin typeface="+mj-lt"/>
                <a:ea typeface="+mj-ea"/>
                <a:cs typeface="+mj-cs"/>
              </a:rPr>
            </a:br>
            <a:r>
              <a:rPr lang="en-US" sz="2400" dirty="0"/>
              <a:t>Query Links</a:t>
            </a:r>
          </a:p>
        </p:txBody>
      </p:sp>
      <p:sp>
        <p:nvSpPr>
          <p:cNvPr id="11" name="Content Placeholder 4">
            <a:extLst>
              <a:ext uri="{FF2B5EF4-FFF2-40B4-BE49-F238E27FC236}">
                <a16:creationId xmlns:a16="http://schemas.microsoft.com/office/drawing/2014/main" id="{F3283507-CB18-B0C6-22E0-DEF700CDF692}"/>
              </a:ext>
            </a:extLst>
          </p:cNvPr>
          <p:cNvSpPr>
            <a:spLocks noGrp="1"/>
          </p:cNvSpPr>
          <p:nvPr>
            <p:ph sz="half" idx="2"/>
          </p:nvPr>
        </p:nvSpPr>
        <p:spPr>
          <a:xfrm>
            <a:off x="6358130" y="2827606"/>
            <a:ext cx="5166360" cy="2311315"/>
          </a:xfrm>
        </p:spPr>
        <p:txBody>
          <a:bodyPr vert="horz" lIns="91440" tIns="45720" rIns="91440" bIns="45720" rtlCol="0" anchor="t">
            <a:normAutofit fontScale="77500" lnSpcReduction="20000"/>
          </a:bodyPr>
          <a:lstStyle/>
          <a:p>
            <a:r>
              <a:rPr lang="en-GB" dirty="0"/>
              <a:t>Dictionary contains all queries whether they have a query link or not.</a:t>
            </a:r>
          </a:p>
          <a:p>
            <a:r>
              <a:rPr lang="en-GB" dirty="0"/>
              <a:t>Need to know the Mnemonic of the Query.</a:t>
            </a:r>
          </a:p>
          <a:p>
            <a:r>
              <a:rPr lang="en-GB" dirty="0"/>
              <a:t>Hard to identify which documents/assessments this query link is active on.</a:t>
            </a:r>
          </a:p>
          <a:p>
            <a:pPr marL="0" indent="0">
              <a:buNone/>
            </a:pPr>
            <a:endParaRPr lang="en-GB" dirty="0"/>
          </a:p>
        </p:txBody>
      </p:sp>
      <p:pic>
        <p:nvPicPr>
          <p:cNvPr id="13" name="Picture 12">
            <a:extLst>
              <a:ext uri="{FF2B5EF4-FFF2-40B4-BE49-F238E27FC236}">
                <a16:creationId xmlns:a16="http://schemas.microsoft.com/office/drawing/2014/main" id="{6F095845-A6D7-A289-B5D2-990B0BA81037}"/>
              </a:ext>
            </a:extLst>
          </p:cNvPr>
          <p:cNvPicPr>
            <a:picLocks noChangeAspect="1"/>
          </p:cNvPicPr>
          <p:nvPr/>
        </p:nvPicPr>
        <p:blipFill>
          <a:blip r:embed="rId3"/>
          <a:stretch>
            <a:fillRect/>
          </a:stretch>
        </p:blipFill>
        <p:spPr>
          <a:xfrm>
            <a:off x="521208" y="2194561"/>
            <a:ext cx="4562124" cy="4365198"/>
          </a:xfrm>
          <a:prstGeom prst="rect">
            <a:avLst/>
          </a:prstGeom>
        </p:spPr>
      </p:pic>
      <p:pic>
        <p:nvPicPr>
          <p:cNvPr id="3" name="Picture 2">
            <a:extLst>
              <a:ext uri="{FF2B5EF4-FFF2-40B4-BE49-F238E27FC236}">
                <a16:creationId xmlns:a16="http://schemas.microsoft.com/office/drawing/2014/main" id="{83F7CA6D-F156-9F65-3199-014E2F7C9EC3}"/>
              </a:ext>
            </a:extLst>
          </p:cNvPr>
          <p:cNvPicPr>
            <a:picLocks noChangeAspect="1"/>
          </p:cNvPicPr>
          <p:nvPr/>
        </p:nvPicPr>
        <p:blipFill>
          <a:blip r:embed="rId4"/>
          <a:stretch>
            <a:fillRect/>
          </a:stretch>
        </p:blipFill>
        <p:spPr>
          <a:xfrm>
            <a:off x="0" y="243"/>
            <a:ext cx="12192000" cy="436728"/>
          </a:xfrm>
          <a:prstGeom prst="rect">
            <a:avLst/>
          </a:prstGeom>
        </p:spPr>
      </p:pic>
    </p:spTree>
    <p:extLst>
      <p:ext uri="{BB962C8B-B14F-4D97-AF65-F5344CB8AC3E}">
        <p14:creationId xmlns:p14="http://schemas.microsoft.com/office/powerpoint/2010/main" val="39299796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47079-4989-5019-1EA1-98344A26D0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152199D-A857-0611-0850-99F6058B6E9D}"/>
              </a:ext>
            </a:extLst>
          </p:cNvPr>
          <p:cNvSpPr>
            <a:spLocks noGrp="1"/>
          </p:cNvSpPr>
          <p:nvPr>
            <p:ph type="title"/>
          </p:nvPr>
        </p:nvSpPr>
        <p:spPr>
          <a:xfrm>
            <a:off x="521208" y="978408"/>
            <a:ext cx="11164824" cy="836324"/>
          </a:xfrm>
        </p:spPr>
        <p:txBody>
          <a:bodyPr vert="horz" lIns="91440" tIns="45720" rIns="91440" bIns="45720" rtlCol="0" anchor="t">
            <a:normAutofit fontScale="90000"/>
          </a:bodyPr>
          <a:lstStyle/>
          <a:p>
            <a:r>
              <a:rPr lang="en-US" sz="3700" b="1"/>
              <a:t>Power BI</a:t>
            </a:r>
            <a:r>
              <a:rPr lang="en-US" sz="3700" b="1" kern="1200" dirty="0">
                <a:latin typeface="+mj-lt"/>
                <a:ea typeface="+mj-ea"/>
                <a:cs typeface="+mj-cs"/>
              </a:rPr>
              <a:t> – Query and Dictionary build</a:t>
            </a:r>
            <a:br>
              <a:rPr lang="en-US" sz="3700" b="1" kern="1200" dirty="0">
                <a:solidFill>
                  <a:schemeClr val="tx1"/>
                </a:solidFill>
                <a:latin typeface="+mj-lt"/>
                <a:ea typeface="+mj-ea"/>
                <a:cs typeface="+mj-cs"/>
              </a:rPr>
            </a:br>
            <a:r>
              <a:rPr lang="en-US" sz="2700" dirty="0"/>
              <a:t>Query Links</a:t>
            </a:r>
            <a:br>
              <a:rPr lang="en-US" sz="3700" b="1" kern="1200" dirty="0">
                <a:solidFill>
                  <a:schemeClr val="tx1"/>
                </a:solidFill>
                <a:latin typeface="+mj-lt"/>
                <a:ea typeface="+mj-ea"/>
                <a:cs typeface="+mj-cs"/>
              </a:rPr>
            </a:br>
            <a:endParaRPr lang="en-US" sz="1600" dirty="0">
              <a:latin typeface="+mn-lt"/>
              <a:ea typeface="+mn-ea"/>
              <a:cs typeface="+mn-cs"/>
            </a:endParaRPr>
          </a:p>
        </p:txBody>
      </p:sp>
      <p:sp>
        <p:nvSpPr>
          <p:cNvPr id="5" name="Content Placeholder 4">
            <a:extLst>
              <a:ext uri="{FF2B5EF4-FFF2-40B4-BE49-F238E27FC236}">
                <a16:creationId xmlns:a16="http://schemas.microsoft.com/office/drawing/2014/main" id="{4D736882-5F53-DD33-BCB8-FB610660A5D2}"/>
              </a:ext>
            </a:extLst>
          </p:cNvPr>
          <p:cNvSpPr>
            <a:spLocks noGrp="1"/>
          </p:cNvSpPr>
          <p:nvPr>
            <p:ph sz="half" idx="2"/>
          </p:nvPr>
        </p:nvSpPr>
        <p:spPr>
          <a:xfrm>
            <a:off x="8014364" y="2475915"/>
            <a:ext cx="3656428" cy="3953020"/>
          </a:xfrm>
        </p:spPr>
        <p:txBody>
          <a:bodyPr vert="horz" lIns="91440" tIns="45720" rIns="91440" bIns="45720" rtlCol="0" anchor="t">
            <a:normAutofit/>
          </a:bodyPr>
          <a:lstStyle/>
          <a:p>
            <a:pPr marL="0" indent="0">
              <a:buNone/>
            </a:pPr>
            <a:r>
              <a:rPr lang="en-GB" sz="2000" b="1" dirty="0"/>
              <a:t>Document Section</a:t>
            </a:r>
          </a:p>
          <a:p>
            <a:r>
              <a:rPr lang="en-GB" sz="2000" dirty="0"/>
              <a:t>Shows all queries on that document section and which ones have query links attached.</a:t>
            </a:r>
          </a:p>
          <a:p>
            <a:r>
              <a:rPr lang="en-GB" sz="2000" dirty="0"/>
              <a:t>Able to see whether it is an order or intervention attached to that query.</a:t>
            </a:r>
          </a:p>
          <a:p>
            <a:pPr marL="0" indent="0">
              <a:buNone/>
            </a:pPr>
            <a:endParaRPr lang="en-GB" dirty="0"/>
          </a:p>
        </p:txBody>
      </p:sp>
      <p:pic>
        <p:nvPicPr>
          <p:cNvPr id="4" name="Picture 3">
            <a:extLst>
              <a:ext uri="{FF2B5EF4-FFF2-40B4-BE49-F238E27FC236}">
                <a16:creationId xmlns:a16="http://schemas.microsoft.com/office/drawing/2014/main" id="{04CE1EAF-3AA3-30AF-5D78-7574C1A690B7}"/>
              </a:ext>
            </a:extLst>
          </p:cNvPr>
          <p:cNvPicPr>
            <a:picLocks noChangeAspect="1"/>
          </p:cNvPicPr>
          <p:nvPr/>
        </p:nvPicPr>
        <p:blipFill>
          <a:blip r:embed="rId3"/>
          <a:srcRect r="41611"/>
          <a:stretch>
            <a:fillRect/>
          </a:stretch>
        </p:blipFill>
        <p:spPr>
          <a:xfrm>
            <a:off x="521208" y="2335236"/>
            <a:ext cx="7118721" cy="4093699"/>
          </a:xfrm>
          <a:prstGeom prst="rect">
            <a:avLst/>
          </a:prstGeom>
        </p:spPr>
      </p:pic>
      <p:sp>
        <p:nvSpPr>
          <p:cNvPr id="6" name="Content Placeholder 4">
            <a:extLst>
              <a:ext uri="{FF2B5EF4-FFF2-40B4-BE49-F238E27FC236}">
                <a16:creationId xmlns:a16="http://schemas.microsoft.com/office/drawing/2014/main" id="{1E3D9BEC-CE56-E1CC-D0C4-2DF2B6BB8C37}"/>
              </a:ext>
            </a:extLst>
          </p:cNvPr>
          <p:cNvSpPr txBox="1">
            <a:spLocks/>
          </p:cNvSpPr>
          <p:nvPr/>
        </p:nvSpPr>
        <p:spPr>
          <a:xfrm>
            <a:off x="521208" y="1814733"/>
            <a:ext cx="11149584" cy="520504"/>
          </a:xfrm>
          <a:prstGeom prst="rect">
            <a:avLst/>
          </a:prstGeom>
        </p:spPr>
        <p:txBody>
          <a:bodyPr vert="horz" lIns="91440" tIns="45720" rIns="91440" bIns="45720" rtlCol="0" anchor="t">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t>Power BI</a:t>
            </a:r>
            <a:r>
              <a:rPr lang="en-GB" dirty="0"/>
              <a:t> meant I was able to pull the Query link data by Document Section, Order and Intervention.</a:t>
            </a:r>
          </a:p>
        </p:txBody>
      </p:sp>
      <p:pic>
        <p:nvPicPr>
          <p:cNvPr id="3" name="Picture 2">
            <a:extLst>
              <a:ext uri="{FF2B5EF4-FFF2-40B4-BE49-F238E27FC236}">
                <a16:creationId xmlns:a16="http://schemas.microsoft.com/office/drawing/2014/main" id="{9EFC9CA6-B886-D1DD-FB70-8FC695B28177}"/>
              </a:ext>
            </a:extLst>
          </p:cNvPr>
          <p:cNvPicPr>
            <a:picLocks noChangeAspect="1"/>
          </p:cNvPicPr>
          <p:nvPr/>
        </p:nvPicPr>
        <p:blipFill>
          <a:blip r:embed="rId4"/>
          <a:stretch>
            <a:fillRect/>
          </a:stretch>
        </p:blipFill>
        <p:spPr>
          <a:xfrm>
            <a:off x="12915" y="-5262"/>
            <a:ext cx="12192000" cy="436728"/>
          </a:xfrm>
          <a:prstGeom prst="rect">
            <a:avLst/>
          </a:prstGeom>
        </p:spPr>
      </p:pic>
    </p:spTree>
    <p:extLst>
      <p:ext uri="{BB962C8B-B14F-4D97-AF65-F5344CB8AC3E}">
        <p14:creationId xmlns:p14="http://schemas.microsoft.com/office/powerpoint/2010/main" val="400531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9793A3-9A15-65F6-9852-AADB2520E6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FD30AC-B9D8-9C6D-4C44-9552CE2ABE87}"/>
              </a:ext>
            </a:extLst>
          </p:cNvPr>
          <p:cNvSpPr>
            <a:spLocks noGrp="1"/>
          </p:cNvSpPr>
          <p:nvPr>
            <p:ph type="title"/>
          </p:nvPr>
        </p:nvSpPr>
        <p:spPr>
          <a:xfrm>
            <a:off x="521208" y="978408"/>
            <a:ext cx="11164824" cy="836324"/>
          </a:xfrm>
        </p:spPr>
        <p:txBody>
          <a:bodyPr vert="horz" lIns="91440" tIns="45720" rIns="91440" bIns="45720" rtlCol="0" anchor="t">
            <a:normAutofit fontScale="90000"/>
          </a:bodyPr>
          <a:lstStyle/>
          <a:p>
            <a:pPr>
              <a:lnSpc>
                <a:spcPct val="90000"/>
              </a:lnSpc>
            </a:pPr>
            <a:r>
              <a:rPr lang="en-US" sz="3700" b="1" kern="1200" dirty="0" err="1">
                <a:solidFill>
                  <a:schemeClr val="tx1"/>
                </a:solidFill>
                <a:latin typeface="+mj-lt"/>
                <a:ea typeface="+mj-ea"/>
                <a:cs typeface="+mj-cs"/>
              </a:rPr>
              <a:t>PowerBi</a:t>
            </a:r>
            <a:r>
              <a:rPr lang="en-US" sz="3700" b="1" kern="1200" dirty="0">
                <a:solidFill>
                  <a:schemeClr val="tx1"/>
                </a:solidFill>
                <a:latin typeface="+mj-lt"/>
                <a:ea typeface="+mj-ea"/>
                <a:cs typeface="+mj-cs"/>
              </a:rPr>
              <a:t> – Query and Dictionary build</a:t>
            </a:r>
            <a:br>
              <a:rPr lang="en-US" sz="3700" b="1" kern="1200" dirty="0">
                <a:solidFill>
                  <a:schemeClr val="tx1"/>
                </a:solidFill>
                <a:latin typeface="+mj-lt"/>
                <a:ea typeface="+mj-ea"/>
                <a:cs typeface="+mj-cs"/>
              </a:rPr>
            </a:br>
            <a:r>
              <a:rPr lang="en-US" sz="2700" dirty="0"/>
              <a:t>Query Links</a:t>
            </a:r>
            <a:br>
              <a:rPr lang="en-US" sz="3700" b="1" kern="1200" dirty="0">
                <a:solidFill>
                  <a:schemeClr val="tx1"/>
                </a:solidFill>
                <a:latin typeface="+mj-lt"/>
                <a:ea typeface="+mj-ea"/>
                <a:cs typeface="+mj-cs"/>
              </a:rPr>
            </a:br>
            <a:endParaRPr lang="en-US" sz="1600" dirty="0">
              <a:latin typeface="+mn-lt"/>
              <a:ea typeface="+mn-ea"/>
              <a:cs typeface="+mn-cs"/>
            </a:endParaRPr>
          </a:p>
        </p:txBody>
      </p:sp>
      <p:sp>
        <p:nvSpPr>
          <p:cNvPr id="5" name="Content Placeholder 4">
            <a:extLst>
              <a:ext uri="{FF2B5EF4-FFF2-40B4-BE49-F238E27FC236}">
                <a16:creationId xmlns:a16="http://schemas.microsoft.com/office/drawing/2014/main" id="{C16465CD-4CD4-7424-0D66-F0E7E30F80B9}"/>
              </a:ext>
            </a:extLst>
          </p:cNvPr>
          <p:cNvSpPr>
            <a:spLocks noGrp="1"/>
          </p:cNvSpPr>
          <p:nvPr>
            <p:ph sz="half" idx="2"/>
          </p:nvPr>
        </p:nvSpPr>
        <p:spPr>
          <a:xfrm>
            <a:off x="8014364" y="2475915"/>
            <a:ext cx="3656428" cy="3953020"/>
          </a:xfrm>
        </p:spPr>
        <p:txBody>
          <a:bodyPr vert="horz" lIns="91440" tIns="45720" rIns="91440" bIns="45720" rtlCol="0" anchor="t">
            <a:normAutofit/>
          </a:bodyPr>
          <a:lstStyle/>
          <a:p>
            <a:pPr marL="0" indent="0">
              <a:buNone/>
            </a:pPr>
            <a:r>
              <a:rPr lang="en-GB" sz="2000" b="1" dirty="0"/>
              <a:t>Orders</a:t>
            </a:r>
          </a:p>
          <a:p>
            <a:r>
              <a:rPr lang="en-GB" sz="2000" dirty="0"/>
              <a:t>Shows all queries that has that order is attached.</a:t>
            </a:r>
          </a:p>
          <a:p>
            <a:r>
              <a:rPr lang="en-GB" sz="2000" dirty="0"/>
              <a:t>Shows which document section that query sits on.</a:t>
            </a:r>
          </a:p>
          <a:p>
            <a:pPr marL="0" indent="0">
              <a:buNone/>
            </a:pPr>
            <a:endParaRPr lang="en-GB" dirty="0"/>
          </a:p>
        </p:txBody>
      </p:sp>
      <p:pic>
        <p:nvPicPr>
          <p:cNvPr id="7" name="Picture 6">
            <a:extLst>
              <a:ext uri="{FF2B5EF4-FFF2-40B4-BE49-F238E27FC236}">
                <a16:creationId xmlns:a16="http://schemas.microsoft.com/office/drawing/2014/main" id="{5A3B4A0B-D35A-8FE0-37D1-C637E701FFFB}"/>
              </a:ext>
            </a:extLst>
          </p:cNvPr>
          <p:cNvPicPr>
            <a:picLocks noChangeAspect="1"/>
          </p:cNvPicPr>
          <p:nvPr/>
        </p:nvPicPr>
        <p:blipFill>
          <a:blip r:embed="rId3"/>
          <a:stretch>
            <a:fillRect/>
          </a:stretch>
        </p:blipFill>
        <p:spPr>
          <a:xfrm>
            <a:off x="521208" y="1814732"/>
            <a:ext cx="6681450" cy="4614203"/>
          </a:xfrm>
          <a:prstGeom prst="rect">
            <a:avLst/>
          </a:prstGeom>
        </p:spPr>
      </p:pic>
      <p:pic>
        <p:nvPicPr>
          <p:cNvPr id="3" name="Picture 2">
            <a:extLst>
              <a:ext uri="{FF2B5EF4-FFF2-40B4-BE49-F238E27FC236}">
                <a16:creationId xmlns:a16="http://schemas.microsoft.com/office/drawing/2014/main" id="{0CEA11ED-C303-793C-DC5E-6A148F6CC937}"/>
              </a:ext>
            </a:extLst>
          </p:cNvPr>
          <p:cNvPicPr>
            <a:picLocks noChangeAspect="1"/>
          </p:cNvPicPr>
          <p:nvPr/>
        </p:nvPicPr>
        <p:blipFill>
          <a:blip r:embed="rId4"/>
          <a:stretch>
            <a:fillRect/>
          </a:stretch>
        </p:blipFill>
        <p:spPr>
          <a:xfrm>
            <a:off x="0" y="243"/>
            <a:ext cx="12192000" cy="436728"/>
          </a:xfrm>
          <a:prstGeom prst="rect">
            <a:avLst/>
          </a:prstGeom>
        </p:spPr>
      </p:pic>
    </p:spTree>
    <p:extLst>
      <p:ext uri="{BB962C8B-B14F-4D97-AF65-F5344CB8AC3E}">
        <p14:creationId xmlns:p14="http://schemas.microsoft.com/office/powerpoint/2010/main" val="37298165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31A9D8769AC64D91B9BEEFA083F657" ma:contentTypeVersion="21" ma:contentTypeDescription="Create a new document." ma:contentTypeScope="" ma:versionID="c758c68d90558db9ba10561d165978f0">
  <xsd:schema xmlns:xsd="http://www.w3.org/2001/XMLSchema" xmlns:xs="http://www.w3.org/2001/XMLSchema" xmlns:p="http://schemas.microsoft.com/office/2006/metadata/properties" xmlns:ns2="c7dd6df9-d5eb-4d36-bef9-35a10bd02389" xmlns:ns3="898fff4b-d565-43dd-992c-a8100af1db3d" targetNamespace="http://schemas.microsoft.com/office/2006/metadata/properties" ma:root="true" ma:fieldsID="f974054ebf9a066c39af54be96c5acee" ns2:_="" ns3:_="">
    <xsd:import namespace="c7dd6df9-d5eb-4d36-bef9-35a10bd02389"/>
    <xsd:import namespace="898fff4b-d565-43dd-992c-a8100af1db3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element ref="ns2:MediaLengthInSeconds" minOccurs="0"/>
                <xsd:element ref="ns2:MediaServiceAutoKeyPoints" minOccurs="0"/>
                <xsd:element ref="ns2:MediaServiceKeyPoints" minOccurs="0"/>
                <xsd:element ref="ns3:SharedWithUsers" minOccurs="0"/>
                <xsd:element ref="ns3:SharedWithDetails" minOccurs="0"/>
                <xsd:element ref="ns2:ProjectManage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dd6df9-d5eb-4d36-bef9-35a10bd023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038ec787-7a9b-4db7-b31a-f65a072b3c72" ma:termSetId="09814cd3-568e-fe90-9814-8d621ff8fb84" ma:anchorId="fba54fb3-c3e1-fe81-a776-ca4b69148c4d" ma:open="true" ma:isKeyword="false">
      <xsd:complexType>
        <xsd:sequence>
          <xsd:element ref="pc:Terms" minOccurs="0" maxOccurs="1"/>
        </xsd:sequence>
      </xsd:complex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ProjectManager" ma:index="24" nillable="true" ma:displayName="Project Manager" ma:format="Dropdown" ma:internalName="ProjectManager">
      <xsd:simpleType>
        <xsd:union memberTypes="dms:Text">
          <xsd:simpleType>
            <xsd:restriction base="dms:Choice">
              <xsd:enumeration value="David Clatworthy"/>
              <xsd:enumeration value="Ritchie Nield"/>
              <xsd:enumeration value="Cerys Butcher"/>
              <xsd:enumeration value="Alister Harding"/>
            </xsd:restriction>
          </xsd:simpleType>
        </xsd:un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98fff4b-d565-43dd-992c-a8100af1db3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3d642039-a029-4bba-96d8-66bf512d3595}" ma:internalName="TaxCatchAll" ma:showField="CatchAllData" ma:web="898fff4b-d565-43dd-992c-a8100af1db3d">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dd6df9-d5eb-4d36-bef9-35a10bd02389">
      <Terms xmlns="http://schemas.microsoft.com/office/infopath/2007/PartnerControls"/>
    </lcf76f155ced4ddcb4097134ff3c332f>
    <TaxCatchAll xmlns="898fff4b-d565-43dd-992c-a8100af1db3d" xsi:nil="true"/>
    <ProjectManager xmlns="c7dd6df9-d5eb-4d36-bef9-35a10bd02389" xsi:nil="true"/>
  </documentManagement>
</p:properties>
</file>

<file path=customXml/itemProps1.xml><?xml version="1.0" encoding="utf-8"?>
<ds:datastoreItem xmlns:ds="http://schemas.openxmlformats.org/officeDocument/2006/customXml" ds:itemID="{5D03425C-BF57-469B-8C0F-F2E75D87A381}"/>
</file>

<file path=customXml/itemProps2.xml><?xml version="1.0" encoding="utf-8"?>
<ds:datastoreItem xmlns:ds="http://schemas.openxmlformats.org/officeDocument/2006/customXml" ds:itemID="{E261FDBA-E496-46BA-B3B5-CEC1FAE5860A}"/>
</file>

<file path=customXml/itemProps3.xml><?xml version="1.0" encoding="utf-8"?>
<ds:datastoreItem xmlns:ds="http://schemas.openxmlformats.org/officeDocument/2006/customXml" ds:itemID="{F31989E6-4A66-4966-9ACF-027B49B8B532}"/>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28905</TotalTime>
  <Words>1888</Words>
  <Application>Microsoft Office PowerPoint</Application>
  <PresentationFormat>Widescreen</PresentationFormat>
  <Paragraphs>183</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Aptos</vt:lpstr>
      <vt:lpstr>Aptos Display</vt:lpstr>
      <vt:lpstr>Arial</vt:lpstr>
      <vt:lpstr>Bierstadt</vt:lpstr>
      <vt:lpstr>Office Theme</vt:lpstr>
      <vt:lpstr>Optimising MEDITECH Build and Configuration Using Data-Driven Power BI Solutions</vt:lpstr>
      <vt:lpstr>Presentation Overview</vt:lpstr>
      <vt:lpstr>Background</vt:lpstr>
      <vt:lpstr>1. Standardisation</vt:lpstr>
      <vt:lpstr>2. Risk Management </vt:lpstr>
      <vt:lpstr>MEDITECH Build Dictionaries</vt:lpstr>
      <vt:lpstr>MEDITECH – Query and Dictionary Build Query Links</vt:lpstr>
      <vt:lpstr>Power BI – Query and Dictionary build Query Links </vt:lpstr>
      <vt:lpstr>PowerBi – Query and Dictionary build Query Links </vt:lpstr>
      <vt:lpstr>PowerBi – Query and Dictionary build Query Links </vt:lpstr>
      <vt:lpstr>MEDITECH – Monthly Reports LAB Client Report Identifies devices that are used to order and if they are not set up to flow correctly to Labs.</vt:lpstr>
      <vt:lpstr>PowerBi – Monthly Reports LAB Client Report </vt:lpstr>
      <vt:lpstr>MEDITECH – Account Management Order Favorites</vt:lpstr>
      <vt:lpstr>PowerBi – Account Management Order Favourites </vt:lpstr>
      <vt:lpstr>PowerBi – Account Management Order Favourites </vt:lpstr>
      <vt:lpstr>PowerBi – Account Management Order Favourites </vt:lpstr>
      <vt:lpstr>Improvements Achieved and Benefits</vt:lpstr>
      <vt:lpstr>Future Plans</vt:lpstr>
      <vt:lpstr>Conclusion</vt:lpstr>
      <vt:lpstr>Any Questions?</vt:lpstr>
    </vt:vector>
  </TitlesOfParts>
  <Company>The Rotherham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WRIGHT, Kelly (THE ROTHERHAM NHS FOUNDATION TRUST)</dc:creator>
  <cp:lastModifiedBy>WRIGHT, Kelly (THE ROTHERHAM NHS FOUNDATION TRUST)</cp:lastModifiedBy>
  <cp:revision>162</cp:revision>
  <dcterms:created xsi:type="dcterms:W3CDTF">2025-08-28T11:31:44Z</dcterms:created>
  <dcterms:modified xsi:type="dcterms:W3CDTF">2025-09-23T13:05:38Z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0x0101003931A9D8769AC64D91B9BEEFA083F657</vt:lpwstr>
  </property>
  <property fmtid="{D5CDD505-2E9C-101B-9397-08002B2CF9AE}" pid="3" name="MediaServiceImageTags">
    <vt:lpwstr/>
  </property>
</Properties>
</file>