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EB_93C5A2A5.xml" ContentType="application/vnd.ms-powerpoint.comments+xml"/>
  <Override PartName="/ppt/notesSlides/notesSlide6.xml" ContentType="application/vnd.openxmlformats-officedocument.presentationml.notesSlide+xml"/>
  <Override PartName="/ppt/comments/modernComment_1E9_883929D7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F4_54B0A221.xml" ContentType="application/vnd.ms-powerpoint.comment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8" r:id="rId5"/>
    <p:sldId id="504" r:id="rId6"/>
    <p:sldId id="505" r:id="rId7"/>
    <p:sldId id="506" r:id="rId8"/>
    <p:sldId id="507" r:id="rId9"/>
    <p:sldId id="511" r:id="rId10"/>
    <p:sldId id="512" r:id="rId11"/>
    <p:sldId id="425" r:id="rId12"/>
    <p:sldId id="502" r:id="rId13"/>
    <p:sldId id="503" r:id="rId14"/>
    <p:sldId id="493" r:id="rId15"/>
    <p:sldId id="499" r:id="rId16"/>
    <p:sldId id="491" r:id="rId17"/>
    <p:sldId id="489" r:id="rId18"/>
    <p:sldId id="492" r:id="rId19"/>
    <p:sldId id="500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8C9EAE48-0A0C-4635-91AF-2884C5485E2D}">
          <p14:sldIdLst>
            <p14:sldId id="288"/>
            <p14:sldId id="504"/>
            <p14:sldId id="505"/>
            <p14:sldId id="506"/>
            <p14:sldId id="507"/>
            <p14:sldId id="511"/>
            <p14:sldId id="512"/>
            <p14:sldId id="425"/>
            <p14:sldId id="502"/>
            <p14:sldId id="503"/>
            <p14:sldId id="493"/>
            <p14:sldId id="499"/>
            <p14:sldId id="491"/>
            <p14:sldId id="489"/>
            <p14:sldId id="492"/>
            <p14:sldId id="500"/>
            <p14:sldId id="287"/>
          </p14:sldIdLst>
        </p14:section>
        <p14:section name="Icons" id="{53391846-DF7D-42D5-B4FE-44F06376968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EC6F38-1250-0DA9-2C9C-F604652C64CC}" name="Daniel Eyre" initials="DE" userId="S::daniel.eyre@cerecoreintl.net::e163f350-0bab-4d10-9e50-64ba0de210ac" providerId="AD"/>
  <p188:author id="{E802CAA8-ABCF-7A89-9E9A-11250B7A14CC}" name="Iro Akrioti" initials="IA" userId="S::iro.akrioti@cerecoreintl.net::00f3f4de-26c0-4016-bbfd-eb71f3dbcab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Eyre" initials="DE" lastIdx="2" clrIdx="0">
    <p:extLst>
      <p:ext uri="{19B8F6BF-5375-455C-9EA6-DF929625EA0E}">
        <p15:presenceInfo xmlns:p15="http://schemas.microsoft.com/office/powerpoint/2012/main" userId="S-1-5-21-2411978397-3008853497-199673163-135527" providerId="AD"/>
      </p:ext>
    </p:extLst>
  </p:cmAuthor>
  <p:cmAuthor id="2" name="Daniel Eyre" initials="DE [2]" lastIdx="1" clrIdx="1">
    <p:extLst>
      <p:ext uri="{19B8F6BF-5375-455C-9EA6-DF929625EA0E}">
        <p15:presenceInfo xmlns:p15="http://schemas.microsoft.com/office/powerpoint/2012/main" userId="S::daniel.eyre@cerecoreintl.net::e163f350-0bab-4d10-9e50-64ba0de210ac" providerId="AD"/>
      </p:ext>
    </p:extLst>
  </p:cmAuthor>
  <p:cmAuthor id="3" name="Iro Akrioti" initials="IA" lastIdx="1" clrIdx="2">
    <p:extLst>
      <p:ext uri="{19B8F6BF-5375-455C-9EA6-DF929625EA0E}">
        <p15:presenceInfo xmlns:p15="http://schemas.microsoft.com/office/powerpoint/2012/main" userId="S::iro.akrioti@cerecoreintl.net::00f3f4de-26c0-4016-bbfd-eb71f3dbca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6E8"/>
    <a:srgbClr val="B0DEF2"/>
    <a:srgbClr val="FEECBB"/>
    <a:srgbClr val="506FBC"/>
    <a:srgbClr val="EE3724"/>
    <a:srgbClr val="55B6E4"/>
    <a:srgbClr val="2D3741"/>
    <a:srgbClr val="141D35"/>
    <a:srgbClr val="E6F0F8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6E893-98FD-0F53-E804-49F7F2A323A9}" v="11" dt="2025-10-01T00:26:39.79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83" autoAdjust="0"/>
  </p:normalViewPr>
  <p:slideViewPr>
    <p:cSldViewPr snapToGrid="0">
      <p:cViewPr varScale="1">
        <p:scale>
          <a:sx n="102" d="100"/>
          <a:sy n="102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o Akrioti" userId="00f3f4de-26c0-4016-bbfd-eb71f3dbcab3" providerId="ADAL" clId="{4CA6540E-6051-4D13-9D0B-2C13E51DAEEA}"/>
    <pc:docChg chg="custSel addSld delSld modSld modSection">
      <pc:chgData name="Iro Akrioti" userId="00f3f4de-26c0-4016-bbfd-eb71f3dbcab3" providerId="ADAL" clId="{4CA6540E-6051-4D13-9D0B-2C13E51DAEEA}" dt="2025-09-12T11:43:06.094" v="79" actId="2696"/>
      <pc:docMkLst>
        <pc:docMk/>
      </pc:docMkLst>
      <pc:sldChg chg="addSp delSp modSp add modAnim">
        <pc:chgData name="Iro Akrioti" userId="00f3f4de-26c0-4016-bbfd-eb71f3dbcab3" providerId="ADAL" clId="{4CA6540E-6051-4D13-9D0B-2C13E51DAEEA}" dt="2025-09-12T11:41:28.725" v="69"/>
        <pc:sldMkLst>
          <pc:docMk/>
          <pc:sldMk cId="739764122" sldId="511"/>
        </pc:sldMkLst>
        <pc:spChg chg="mod">
          <ac:chgData name="Iro Akrioti" userId="00f3f4de-26c0-4016-bbfd-eb71f3dbcab3" providerId="ADAL" clId="{4CA6540E-6051-4D13-9D0B-2C13E51DAEEA}" dt="2025-09-12T11:39:57.295" v="55"/>
          <ac:spMkLst>
            <pc:docMk/>
            <pc:sldMk cId="739764122" sldId="511"/>
            <ac:spMk id="2" creationId="{D906324E-6AA2-4859-889A-2FC578591E64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4" creationId="{2F1589A3-19A3-4293-B3B3-3046B7D4D7FB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5" creationId="{7386138A-234F-4201-97EB-53A57260E107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6" creationId="{F8215EFE-3B85-4B94-BD39-E03F9818EEAE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7" creationId="{B95AC803-9BA8-46A1-A3FD-024B073A661F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8" creationId="{034F913B-D76E-460C-9C85-C55CEBC5CFBD}"/>
          </ac:spMkLst>
        </pc:spChg>
        <pc:spChg chg="add">
          <ac:chgData name="Iro Akrioti" userId="00f3f4de-26c0-4016-bbfd-eb71f3dbcab3" providerId="ADAL" clId="{4CA6540E-6051-4D13-9D0B-2C13E51DAEEA}" dt="2025-09-12T11:39:50.885" v="54"/>
          <ac:spMkLst>
            <pc:docMk/>
            <pc:sldMk cId="739764122" sldId="511"/>
            <ac:spMk id="9" creationId="{3E149EF0-A736-4EFA-A850-FF4C69C5316D}"/>
          </ac:spMkLst>
        </pc:spChg>
      </pc:sldChg>
      <pc:sldChg chg="addSp delSp modSp add modAnim">
        <pc:chgData name="Iro Akrioti" userId="00f3f4de-26c0-4016-bbfd-eb71f3dbcab3" providerId="ADAL" clId="{4CA6540E-6051-4D13-9D0B-2C13E51DAEEA}" dt="2025-09-12T11:42:58.689" v="78"/>
        <pc:sldMkLst>
          <pc:docMk/>
          <pc:sldMk cId="735242294" sldId="512"/>
        </pc:sldMkLst>
        <pc:spChg chg="mod">
          <ac:chgData name="Iro Akrioti" userId="00f3f4de-26c0-4016-bbfd-eb71f3dbcab3" providerId="ADAL" clId="{4CA6540E-6051-4D13-9D0B-2C13E51DAEEA}" dt="2025-09-12T11:42:15.784" v="72"/>
          <ac:spMkLst>
            <pc:docMk/>
            <pc:sldMk cId="735242294" sldId="512"/>
            <ac:spMk id="2" creationId="{926A7AFD-A5F0-42B2-81F5-9292A1941D4D}"/>
          </ac:spMkLst>
        </pc:spChg>
        <pc:spChg chg="add mod">
          <ac:chgData name="Iro Akrioti" userId="00f3f4de-26c0-4016-bbfd-eb71f3dbcab3" providerId="ADAL" clId="{4CA6540E-6051-4D13-9D0B-2C13E51DAEEA}" dt="2025-09-12T11:42:36.717" v="75" actId="14100"/>
          <ac:spMkLst>
            <pc:docMk/>
            <pc:sldMk cId="735242294" sldId="512"/>
            <ac:spMk id="4" creationId="{8BAFDA0A-5202-4CF9-B39C-40BB3CFDF781}"/>
          </ac:spMkLst>
        </pc:spChg>
        <pc:spChg chg="add mod">
          <ac:chgData name="Iro Akrioti" userId="00f3f4de-26c0-4016-bbfd-eb71f3dbcab3" providerId="ADAL" clId="{4CA6540E-6051-4D13-9D0B-2C13E51DAEEA}" dt="2025-09-12T11:42:42.010" v="76" actId="14100"/>
          <ac:spMkLst>
            <pc:docMk/>
            <pc:sldMk cId="735242294" sldId="512"/>
            <ac:spMk id="5" creationId="{A908E599-9470-4F99-997E-40480594357C}"/>
          </ac:spMkLst>
        </pc:spChg>
        <pc:spChg chg="add mod">
          <ac:chgData name="Iro Akrioti" userId="00f3f4de-26c0-4016-bbfd-eb71f3dbcab3" providerId="ADAL" clId="{4CA6540E-6051-4D13-9D0B-2C13E51DAEEA}" dt="2025-09-12T11:42:45.593" v="77" actId="14100"/>
          <ac:spMkLst>
            <pc:docMk/>
            <pc:sldMk cId="735242294" sldId="512"/>
            <ac:spMk id="6" creationId="{BF9E8B36-9627-4A35-8210-00CAE0667EB8}"/>
          </ac:spMkLst>
        </pc:spChg>
      </pc:sldChg>
    </pc:docChg>
  </pc:docChgLst>
  <pc:docChgLst>
    <pc:chgData name="paul@investnet.ie" userId="S::urn:spo:guest#paul@investnet.ie::" providerId="AD" clId="Web-{8E56E893-98FD-0F53-E804-49F7F2A323A9}"/>
    <pc:docChg chg="modSld">
      <pc:chgData name="paul@investnet.ie" userId="S::urn:spo:guest#paul@investnet.ie::" providerId="AD" clId="Web-{8E56E893-98FD-0F53-E804-49F7F2A323A9}" dt="2025-10-01T00:26:38.869" v="11" actId="20577"/>
      <pc:docMkLst>
        <pc:docMk/>
      </pc:docMkLst>
      <pc:sldChg chg="modSp">
        <pc:chgData name="paul@investnet.ie" userId="S::urn:spo:guest#paul@investnet.ie::" providerId="AD" clId="Web-{8E56E893-98FD-0F53-E804-49F7F2A323A9}" dt="2025-10-01T00:26:38.869" v="11" actId="20577"/>
        <pc:sldMkLst>
          <pc:docMk/>
          <pc:sldMk cId="4078793300" sldId="288"/>
        </pc:sldMkLst>
        <pc:spChg chg="mod">
          <ac:chgData name="paul@investnet.ie" userId="S::urn:spo:guest#paul@investnet.ie::" providerId="AD" clId="Web-{8E56E893-98FD-0F53-E804-49F7F2A323A9}" dt="2025-10-01T00:26:38.869" v="11" actId="20577"/>
          <ac:spMkLst>
            <pc:docMk/>
            <pc:sldMk cId="4078793300" sldId="288"/>
            <ac:spMk id="3" creationId="{F6AE8BEA-0190-464E-8015-399DC792554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207477265072417E-2"/>
          <c:y val="8.4037558685446004E-2"/>
          <c:w val="0.92758504546985521"/>
          <c:h val="0.78497652582159627"/>
        </c:manualLayout>
      </c:layout>
      <c:scatterChart>
        <c:scatterStyle val="lineMarker"/>
        <c:varyColors val="0"/>
        <c:ser>
          <c:idx val="0"/>
          <c:order val="0"/>
          <c:spPr>
            <a:ln w="28575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4482990906028967E-2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C2D-4CD9-88D0-871A3A412AA3}"/>
                </c:ext>
              </c:extLst>
            </c:dLbl>
            <c:dLbl>
              <c:idx val="3"/>
              <c:layout>
                <c:manualLayout>
                  <c:x val="0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C2D-4CD9-88D0-871A3A412AA3}"/>
                </c:ext>
              </c:extLst>
            </c:dLbl>
            <c:dLbl>
              <c:idx val="6"/>
              <c:layout>
                <c:manualLayout>
                  <c:x val="0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C2D-4CD9-88D0-871A3A412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Sheet1!$A$1:$G$1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xVal>
          <c:yVal>
            <c:numRef>
              <c:f>Sheet1!$A$2:$G$2</c:f>
              <c:numCache>
                <c:formatCode>General</c:formatCode>
                <c:ptCount val="7"/>
                <c:pt idx="0">
                  <c:v>28.999999999999996</c:v>
                </c:pt>
                <c:pt idx="1">
                  <c:v>30</c:v>
                </c:pt>
                <c:pt idx="2">
                  <c:v>25</c:v>
                </c:pt>
                <c:pt idx="3">
                  <c:v>25</c:v>
                </c:pt>
                <c:pt idx="4">
                  <c:v>41</c:v>
                </c:pt>
                <c:pt idx="5">
                  <c:v>51</c:v>
                </c:pt>
                <c:pt idx="6">
                  <c:v>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2D-4CD9-88D0-871A3A412AA3}"/>
            </c:ext>
          </c:extLst>
        </c:ser>
        <c:ser>
          <c:idx val="1"/>
          <c:order val="1"/>
          <c:spPr>
            <a:ln w="28575" cmpd="sng" algn="ctr">
              <a:solidFill>
                <a:srgbClr val="9A9A9A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4482990906028967E-2"/>
                  <c:y val="4.78873239436619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C2D-4CD9-88D0-871A3A412AA3}"/>
                </c:ext>
              </c:extLst>
            </c:dLbl>
            <c:dLbl>
              <c:idx val="3"/>
              <c:layout>
                <c:manualLayout>
                  <c:x val="0"/>
                  <c:y val="4.78873239436619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C2D-4CD9-88D0-871A3A412AA3}"/>
                </c:ext>
              </c:extLst>
            </c:dLbl>
            <c:dLbl>
              <c:idx val="6"/>
              <c:layout>
                <c:manualLayout>
                  <c:x val="0"/>
                  <c:y val="4.78873239436619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C2D-4CD9-88D0-871A3A412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Sheet1!$A$1:$G$1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xVal>
          <c:yVal>
            <c:numRef>
              <c:f>Sheet1!$A$3:$G$3</c:f>
              <c:numCache>
                <c:formatCode>General</c:formatCode>
                <c:ptCount val="7"/>
                <c:pt idx="0">
                  <c:v>14.000000000000002</c:v>
                </c:pt>
                <c:pt idx="1">
                  <c:v>16</c:v>
                </c:pt>
                <c:pt idx="2">
                  <c:v>15</c:v>
                </c:pt>
                <c:pt idx="3">
                  <c:v>22</c:v>
                </c:pt>
                <c:pt idx="4">
                  <c:v>23</c:v>
                </c:pt>
                <c:pt idx="5">
                  <c:v>20</c:v>
                </c:pt>
                <c:pt idx="6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C2D-4CD9-88D0-871A3A412AA3}"/>
            </c:ext>
          </c:extLst>
        </c:ser>
        <c:ser>
          <c:idx val="2"/>
          <c:order val="2"/>
          <c:spPr>
            <a:ln w="28575" cmpd="sng" algn="ctr">
              <a:solidFill>
                <a:srgbClr val="55B6E4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1.4482990906028967E-2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C2D-4CD9-88D0-871A3A412AA3}"/>
                </c:ext>
              </c:extLst>
            </c:dLbl>
            <c:dLbl>
              <c:idx val="3"/>
              <c:layout>
                <c:manualLayout>
                  <c:x val="0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CC2D-4CD9-88D0-871A3A412AA3}"/>
                </c:ext>
              </c:extLst>
            </c:dLbl>
            <c:dLbl>
              <c:idx val="6"/>
              <c:layout>
                <c:manualLayout>
                  <c:x val="0"/>
                  <c:y val="-4.50704225352112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CC2D-4CD9-88D0-871A3A412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Sheet1!$A$1:$G$1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xVal>
          <c:yVal>
            <c:numRef>
              <c:f>Sheet1!$A$4:$G$4</c:f>
              <c:numCache>
                <c:formatCode>General</c:formatCode>
                <c:ptCount val="7"/>
                <c:pt idx="0">
                  <c:v>57.000000000000007</c:v>
                </c:pt>
                <c:pt idx="1">
                  <c:v>53</c:v>
                </c:pt>
                <c:pt idx="2">
                  <c:v>60</c:v>
                </c:pt>
                <c:pt idx="3">
                  <c:v>53</c:v>
                </c:pt>
                <c:pt idx="4">
                  <c:v>36</c:v>
                </c:pt>
                <c:pt idx="5">
                  <c:v>29.000000000000004</c:v>
                </c:pt>
                <c:pt idx="6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C2D-4CD9-88D0-871A3A412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23"/>
          <c:min val="2017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cmpd="sng" algn="ctr">
            <a:solidFill>
              <a:srgbClr val="7F7F7F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"/>
        <c:crosses val="min"/>
        <c:crossBetween val="midCat"/>
        <c:majorUnit val="1"/>
      </c:valAx>
      <c:valAx>
        <c:axId val="5"/>
        <c:scaling>
          <c:orientation val="minMax"/>
          <c:max val="6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4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38461538461539"/>
          <c:y val="9.9364791288566248E-2"/>
          <c:w val="0.85486211901306242"/>
          <c:h val="0.80127041742286753"/>
        </c:manualLayout>
      </c:layout>
      <c:scatterChart>
        <c:scatterStyle val="lineMarker"/>
        <c:varyColors val="0"/>
        <c:ser>
          <c:idx val="0"/>
          <c:order val="0"/>
          <c:spPr>
            <a:ln w="28575" cmpd="sng" algn="ctr">
              <a:solidFill>
                <a:schemeClr val="tx1"/>
              </a:solidFill>
              <a:prstDash val="solid"/>
            </a:ln>
          </c:spPr>
          <c:marker>
            <c:symbol val="none"/>
          </c:marker>
          <c:dLbls>
            <c:dLbl>
              <c:idx val="10"/>
              <c:layout>
                <c:manualLayout>
                  <c:x val="-4.0275761973875182E-2"/>
                  <c:y val="3.176043557168783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860-40A7-8B05-1564D23BC5E5}"/>
                </c:ext>
              </c:extLst>
            </c:dLbl>
            <c:dLbl>
              <c:idx val="32"/>
              <c:layout>
                <c:manualLayout>
                  <c:x val="0"/>
                  <c:y val="-5.444646098003629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860-40A7-8B05-1564D23BC5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Sheet1!$A$1:$AG$1</c:f>
              <c:numCache>
                <c:formatCode>General</c:formatCode>
                <c:ptCount val="33"/>
                <c:pt idx="0">
                  <c:v>14914</c:v>
                </c:pt>
                <c:pt idx="1">
                  <c:v>15065</c:v>
                </c:pt>
                <c:pt idx="2">
                  <c:v>15218</c:v>
                </c:pt>
                <c:pt idx="3">
                  <c:v>15371</c:v>
                </c:pt>
                <c:pt idx="4">
                  <c:v>15522</c:v>
                </c:pt>
                <c:pt idx="5">
                  <c:v>15675</c:v>
                </c:pt>
                <c:pt idx="6">
                  <c:v>15826</c:v>
                </c:pt>
                <c:pt idx="7">
                  <c:v>15979</c:v>
                </c:pt>
                <c:pt idx="8">
                  <c:v>16130</c:v>
                </c:pt>
                <c:pt idx="9">
                  <c:v>16283</c:v>
                </c:pt>
                <c:pt idx="10">
                  <c:v>16436</c:v>
                </c:pt>
                <c:pt idx="11">
                  <c:v>16587</c:v>
                </c:pt>
                <c:pt idx="12">
                  <c:v>16740</c:v>
                </c:pt>
                <c:pt idx="13">
                  <c:v>16892</c:v>
                </c:pt>
                <c:pt idx="14">
                  <c:v>17045</c:v>
                </c:pt>
                <c:pt idx="15">
                  <c:v>17198</c:v>
                </c:pt>
                <c:pt idx="16">
                  <c:v>17348</c:v>
                </c:pt>
                <c:pt idx="17">
                  <c:v>17501</c:v>
                </c:pt>
                <c:pt idx="18">
                  <c:v>17652</c:v>
                </c:pt>
                <c:pt idx="19">
                  <c:v>17805</c:v>
                </c:pt>
                <c:pt idx="20">
                  <c:v>17956</c:v>
                </c:pt>
                <c:pt idx="21">
                  <c:v>18109</c:v>
                </c:pt>
                <c:pt idx="22">
                  <c:v>18262</c:v>
                </c:pt>
                <c:pt idx="23">
                  <c:v>18414</c:v>
                </c:pt>
                <c:pt idx="24">
                  <c:v>18567</c:v>
                </c:pt>
                <c:pt idx="25">
                  <c:v>18718</c:v>
                </c:pt>
                <c:pt idx="26">
                  <c:v>18871</c:v>
                </c:pt>
                <c:pt idx="27">
                  <c:v>19024</c:v>
                </c:pt>
                <c:pt idx="28">
                  <c:v>19174</c:v>
                </c:pt>
                <c:pt idx="29">
                  <c:v>19327</c:v>
                </c:pt>
                <c:pt idx="30">
                  <c:v>19478</c:v>
                </c:pt>
                <c:pt idx="31">
                  <c:v>19631</c:v>
                </c:pt>
                <c:pt idx="32">
                  <c:v>19783</c:v>
                </c:pt>
              </c:numCache>
            </c:numRef>
          </c:xVal>
          <c:yVal>
            <c:numRef>
              <c:f>Sheet1!$A$2:$AG$2</c:f>
              <c:numCache>
                <c:formatCode>General</c:formatCode>
                <c:ptCount val="33"/>
                <c:pt idx="0">
                  <c:v>97.2</c:v>
                </c:pt>
                <c:pt idx="1">
                  <c:v>96.899999999999991</c:v>
                </c:pt>
                <c:pt idx="2">
                  <c:v>96.899999999999991</c:v>
                </c:pt>
                <c:pt idx="3">
                  <c:v>95</c:v>
                </c:pt>
                <c:pt idx="4">
                  <c:v>97.1</c:v>
                </c:pt>
                <c:pt idx="5">
                  <c:v>94.699999999999989</c:v>
                </c:pt>
                <c:pt idx="6">
                  <c:v>96.6</c:v>
                </c:pt>
                <c:pt idx="7">
                  <c:v>95.7</c:v>
                </c:pt>
                <c:pt idx="8">
                  <c:v>95.6</c:v>
                </c:pt>
                <c:pt idx="9">
                  <c:v>95.1</c:v>
                </c:pt>
                <c:pt idx="10">
                  <c:v>91.2</c:v>
                </c:pt>
                <c:pt idx="11">
                  <c:v>94.8</c:v>
                </c:pt>
                <c:pt idx="12">
                  <c:v>91.3</c:v>
                </c:pt>
                <c:pt idx="13">
                  <c:v>90</c:v>
                </c:pt>
                <c:pt idx="14">
                  <c:v>90.600000000000009</c:v>
                </c:pt>
                <c:pt idx="15">
                  <c:v>87.5</c:v>
                </c:pt>
                <c:pt idx="16">
                  <c:v>90.3</c:v>
                </c:pt>
                <c:pt idx="17">
                  <c:v>85.3</c:v>
                </c:pt>
                <c:pt idx="18">
                  <c:v>90.4</c:v>
                </c:pt>
                <c:pt idx="19">
                  <c:v>89</c:v>
                </c:pt>
                <c:pt idx="20">
                  <c:v>86.6</c:v>
                </c:pt>
                <c:pt idx="21">
                  <c:v>86.3</c:v>
                </c:pt>
                <c:pt idx="22">
                  <c:v>81.699999999999989</c:v>
                </c:pt>
                <c:pt idx="23">
                  <c:v>92.800000000000011</c:v>
                </c:pt>
                <c:pt idx="24">
                  <c:v>87.3</c:v>
                </c:pt>
                <c:pt idx="25">
                  <c:v>85.399999999999991</c:v>
                </c:pt>
                <c:pt idx="26">
                  <c:v>75.2</c:v>
                </c:pt>
                <c:pt idx="27">
                  <c:v>73.3</c:v>
                </c:pt>
                <c:pt idx="28">
                  <c:v>72.099999999999994</c:v>
                </c:pt>
                <c:pt idx="29">
                  <c:v>65.2</c:v>
                </c:pt>
                <c:pt idx="30">
                  <c:v>74</c:v>
                </c:pt>
                <c:pt idx="31">
                  <c:v>70.2</c:v>
                </c:pt>
                <c:pt idx="32">
                  <c:v>74.2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60-40A7-8B05-1564D23BC5E5}"/>
            </c:ext>
          </c:extLst>
        </c:ser>
        <c:ser>
          <c:idx val="1"/>
          <c:order val="1"/>
          <c:spPr>
            <a:ln w="28575" cmpd="sng" algn="ctr">
              <a:solidFill>
                <a:srgbClr val="837F7F"/>
              </a:solidFill>
              <a:prstDash val="solid"/>
            </a:ln>
          </c:spPr>
          <c:marker>
            <c:symbol val="none"/>
          </c:marker>
          <c:xVal>
            <c:numRef>
              <c:f>Sheet1!$A$1:$AG$1</c:f>
              <c:numCache>
                <c:formatCode>General</c:formatCode>
                <c:ptCount val="33"/>
                <c:pt idx="0">
                  <c:v>14914</c:v>
                </c:pt>
                <c:pt idx="1">
                  <c:v>15065</c:v>
                </c:pt>
                <c:pt idx="2">
                  <c:v>15218</c:v>
                </c:pt>
                <c:pt idx="3">
                  <c:v>15371</c:v>
                </c:pt>
                <c:pt idx="4">
                  <c:v>15522</c:v>
                </c:pt>
                <c:pt idx="5">
                  <c:v>15675</c:v>
                </c:pt>
                <c:pt idx="6">
                  <c:v>15826</c:v>
                </c:pt>
                <c:pt idx="7">
                  <c:v>15979</c:v>
                </c:pt>
                <c:pt idx="8">
                  <c:v>16130</c:v>
                </c:pt>
                <c:pt idx="9">
                  <c:v>16283</c:v>
                </c:pt>
                <c:pt idx="10">
                  <c:v>16436</c:v>
                </c:pt>
                <c:pt idx="11">
                  <c:v>16587</c:v>
                </c:pt>
                <c:pt idx="12">
                  <c:v>16740</c:v>
                </c:pt>
                <c:pt idx="13">
                  <c:v>16892</c:v>
                </c:pt>
                <c:pt idx="14">
                  <c:v>17045</c:v>
                </c:pt>
                <c:pt idx="15">
                  <c:v>17198</c:v>
                </c:pt>
                <c:pt idx="16">
                  <c:v>17348</c:v>
                </c:pt>
                <c:pt idx="17">
                  <c:v>17501</c:v>
                </c:pt>
                <c:pt idx="18">
                  <c:v>17652</c:v>
                </c:pt>
                <c:pt idx="19">
                  <c:v>17805</c:v>
                </c:pt>
                <c:pt idx="20">
                  <c:v>17956</c:v>
                </c:pt>
                <c:pt idx="21">
                  <c:v>18109</c:v>
                </c:pt>
                <c:pt idx="22">
                  <c:v>18262</c:v>
                </c:pt>
                <c:pt idx="23">
                  <c:v>18414</c:v>
                </c:pt>
                <c:pt idx="24">
                  <c:v>18567</c:v>
                </c:pt>
                <c:pt idx="25">
                  <c:v>18718</c:v>
                </c:pt>
                <c:pt idx="26">
                  <c:v>18871</c:v>
                </c:pt>
                <c:pt idx="27">
                  <c:v>19024</c:v>
                </c:pt>
                <c:pt idx="28">
                  <c:v>19174</c:v>
                </c:pt>
                <c:pt idx="29">
                  <c:v>19327</c:v>
                </c:pt>
                <c:pt idx="30">
                  <c:v>19478</c:v>
                </c:pt>
                <c:pt idx="31">
                  <c:v>19631</c:v>
                </c:pt>
                <c:pt idx="32">
                  <c:v>19783</c:v>
                </c:pt>
              </c:numCache>
            </c:numRef>
          </c:xVal>
          <c:yVal>
            <c:numRef>
              <c:f>Sheet1!$A$3:$AG$3</c:f>
              <c:numCache>
                <c:formatCode>General</c:formatCode>
                <c:ptCount val="33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95</c:v>
                </c:pt>
                <c:pt idx="13">
                  <c:v>95</c:v>
                </c:pt>
                <c:pt idx="14">
                  <c:v>95</c:v>
                </c:pt>
                <c:pt idx="15">
                  <c:v>95</c:v>
                </c:pt>
                <c:pt idx="16">
                  <c:v>95</c:v>
                </c:pt>
                <c:pt idx="17">
                  <c:v>95</c:v>
                </c:pt>
                <c:pt idx="18">
                  <c:v>95</c:v>
                </c:pt>
                <c:pt idx="19">
                  <c:v>95</c:v>
                </c:pt>
                <c:pt idx="20">
                  <c:v>95</c:v>
                </c:pt>
                <c:pt idx="21">
                  <c:v>95</c:v>
                </c:pt>
                <c:pt idx="22">
                  <c:v>95</c:v>
                </c:pt>
                <c:pt idx="23">
                  <c:v>95</c:v>
                </c:pt>
                <c:pt idx="24">
                  <c:v>95</c:v>
                </c:pt>
                <c:pt idx="25">
                  <c:v>95</c:v>
                </c:pt>
                <c:pt idx="26">
                  <c:v>95</c:v>
                </c:pt>
                <c:pt idx="27">
                  <c:v>95</c:v>
                </c:pt>
                <c:pt idx="28">
                  <c:v>95</c:v>
                </c:pt>
                <c:pt idx="29">
                  <c:v>95</c:v>
                </c:pt>
                <c:pt idx="30">
                  <c:v>95</c:v>
                </c:pt>
                <c:pt idx="31">
                  <c:v>95</c:v>
                </c:pt>
                <c:pt idx="32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60-40A7-8B05-1564D23BC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19814"/>
          <c:min val="1461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5"/>
        <c:crosses val="min"/>
        <c:crossBetween val="midCat"/>
      </c:valAx>
      <c:valAx>
        <c:axId val="5"/>
        <c:scaling>
          <c:orientation val="minMax"/>
          <c:max val="100"/>
          <c:min val="6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rgbClr val="7F7F7F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49657064471879"/>
          <c:y val="0.1082659478885894"/>
          <c:w val="0.8079561042524005"/>
          <c:h val="0.793351302785265"/>
        </c:manualLayout>
      </c:layout>
      <c:scatterChart>
        <c:scatterStyle val="lineMarker"/>
        <c:varyColors val="0"/>
        <c:ser>
          <c:idx val="0"/>
          <c:order val="0"/>
          <c:spPr>
            <a:ln w="28575" cmpd="sng" algn="ctr">
              <a:solidFill>
                <a:schemeClr val="tx1"/>
              </a:solidFill>
              <a:prstDash val="solid"/>
            </a:ln>
          </c:spPr>
          <c:marker>
            <c:symbol val="none"/>
          </c:marker>
          <c:dLbls>
            <c:dLbl>
              <c:idx val="12"/>
              <c:layout>
                <c:manualLayout>
                  <c:x val="0"/>
                  <c:y val="-5.390835579514825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4BD-4583-96B0-4F01E013D72C}"/>
                </c:ext>
              </c:extLst>
            </c:dLbl>
            <c:dLbl>
              <c:idx val="25"/>
              <c:layout>
                <c:manualLayout>
                  <c:x val="0"/>
                  <c:y val="-5.390835579514825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4BD-4583-96B0-4F01E013D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Sheet1!$A$1:$Z$1</c:f>
              <c:numCache>
                <c:formatCode>General</c:formatCode>
                <c:ptCount val="26"/>
                <c:pt idx="0">
                  <c:v>16495</c:v>
                </c:pt>
                <c:pt idx="1">
                  <c:v>16892</c:v>
                </c:pt>
                <c:pt idx="2">
                  <c:v>17136</c:v>
                </c:pt>
                <c:pt idx="3">
                  <c:v>17198</c:v>
                </c:pt>
                <c:pt idx="4">
                  <c:v>17348</c:v>
                </c:pt>
                <c:pt idx="5">
                  <c:v>17501</c:v>
                </c:pt>
                <c:pt idx="6">
                  <c:v>17591</c:v>
                </c:pt>
                <c:pt idx="7">
                  <c:v>17683</c:v>
                </c:pt>
                <c:pt idx="8">
                  <c:v>17866</c:v>
                </c:pt>
                <c:pt idx="9">
                  <c:v>17956</c:v>
                </c:pt>
                <c:pt idx="10">
                  <c:v>18109</c:v>
                </c:pt>
                <c:pt idx="11">
                  <c:v>18231</c:v>
                </c:pt>
                <c:pt idx="12">
                  <c:v>18322</c:v>
                </c:pt>
                <c:pt idx="13">
                  <c:v>18414</c:v>
                </c:pt>
                <c:pt idx="14">
                  <c:v>18506</c:v>
                </c:pt>
                <c:pt idx="15">
                  <c:v>18597</c:v>
                </c:pt>
                <c:pt idx="16">
                  <c:v>18718</c:v>
                </c:pt>
                <c:pt idx="17">
                  <c:v>18871</c:v>
                </c:pt>
                <c:pt idx="18">
                  <c:v>18962</c:v>
                </c:pt>
                <c:pt idx="19">
                  <c:v>19024</c:v>
                </c:pt>
                <c:pt idx="20">
                  <c:v>19174</c:v>
                </c:pt>
                <c:pt idx="21">
                  <c:v>19327</c:v>
                </c:pt>
                <c:pt idx="22">
                  <c:v>19417</c:v>
                </c:pt>
                <c:pt idx="23">
                  <c:v>19601</c:v>
                </c:pt>
                <c:pt idx="24">
                  <c:v>19692</c:v>
                </c:pt>
                <c:pt idx="25">
                  <c:v>19783</c:v>
                </c:pt>
              </c:numCache>
            </c:numRef>
          </c:xVal>
          <c:yVal>
            <c:numRef>
              <c:f>Sheet1!$A$2:$Z$2</c:f>
              <c:numCache>
                <c:formatCode>General</c:formatCode>
                <c:ptCount val="26"/>
                <c:pt idx="0">
                  <c:v>987</c:v>
                </c:pt>
                <c:pt idx="1">
                  <c:v>695</c:v>
                </c:pt>
                <c:pt idx="2">
                  <c:v>1262</c:v>
                </c:pt>
                <c:pt idx="3">
                  <c:v>1597</c:v>
                </c:pt>
                <c:pt idx="4">
                  <c:v>313</c:v>
                </c:pt>
                <c:pt idx="5">
                  <c:v>681</c:v>
                </c:pt>
                <c:pt idx="6">
                  <c:v>2276</c:v>
                </c:pt>
                <c:pt idx="7">
                  <c:v>561</c:v>
                </c:pt>
                <c:pt idx="8">
                  <c:v>757</c:v>
                </c:pt>
                <c:pt idx="9">
                  <c:v>1479</c:v>
                </c:pt>
                <c:pt idx="10">
                  <c:v>1281</c:v>
                </c:pt>
                <c:pt idx="11">
                  <c:v>4192</c:v>
                </c:pt>
                <c:pt idx="12">
                  <c:v>5642</c:v>
                </c:pt>
                <c:pt idx="13">
                  <c:v>503</c:v>
                </c:pt>
                <c:pt idx="14">
                  <c:v>952</c:v>
                </c:pt>
                <c:pt idx="15">
                  <c:v>7161</c:v>
                </c:pt>
                <c:pt idx="16">
                  <c:v>5534</c:v>
                </c:pt>
                <c:pt idx="17">
                  <c:v>10019</c:v>
                </c:pt>
                <c:pt idx="18">
                  <c:v>30563</c:v>
                </c:pt>
                <c:pt idx="19">
                  <c:v>55472</c:v>
                </c:pt>
                <c:pt idx="20">
                  <c:v>65853</c:v>
                </c:pt>
                <c:pt idx="21">
                  <c:v>136219</c:v>
                </c:pt>
                <c:pt idx="22">
                  <c:v>117429</c:v>
                </c:pt>
                <c:pt idx="23">
                  <c:v>85860</c:v>
                </c:pt>
                <c:pt idx="24">
                  <c:v>131554</c:v>
                </c:pt>
                <c:pt idx="25">
                  <c:v>141693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4BD-4583-96B0-4F01E013D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089"/>
          <c:min val="16436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5"/>
        <c:crosses val="min"/>
        <c:crossBetween val="midCat"/>
      </c:valAx>
      <c:valAx>
        <c:axId val="5"/>
        <c:scaling>
          <c:orientation val="minMax"/>
          <c:max val="150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rgbClr val="7F7F7F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min"/>
        <c:crossBetween val="midCat"/>
        <c:majorUnit val="500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67063020214035E-2"/>
          <c:y val="9.6941719561454129E-2"/>
          <c:w val="0.90487514863258023"/>
          <c:h val="0.80611656087709171"/>
        </c:manualLayout>
      </c:layout>
      <c:lineChart>
        <c:grouping val="standard"/>
        <c:varyColors val="0"/>
        <c:ser>
          <c:idx val="0"/>
          <c:order val="0"/>
          <c:spPr>
            <a:ln w="19050" cmpd="sng" algn="ctr">
              <a:solidFill>
                <a:srgbClr val="EE3724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8.0261593341260408E-3"/>
                  <c:y val="8.366993652625505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BF3-4C2B-BB24-2460099A8DE5}"/>
                </c:ext>
              </c:extLst>
            </c:dLbl>
            <c:dLbl>
              <c:idx val="12"/>
              <c:layout>
                <c:manualLayout>
                  <c:x val="0"/>
                  <c:y val="5.885747259088286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BF3-4C2B-BB24-2460099A8DE5}"/>
                </c:ext>
              </c:extLst>
            </c:dLbl>
            <c:dLbl>
              <c:idx val="27"/>
              <c:layout>
                <c:manualLayout>
                  <c:x val="1.1890606420927466E-3"/>
                  <c:y val="8.944027697634160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BF3-4C2B-BB24-2460099A8DE5}"/>
                </c:ext>
              </c:extLst>
            </c:dLbl>
            <c:dLbl>
              <c:idx val="47"/>
              <c:layout>
                <c:manualLayout>
                  <c:x val="0"/>
                  <c:y val="5.885747259088286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BF3-4C2B-BB24-2460099A8DE5}"/>
                </c:ext>
              </c:extLst>
            </c:dLbl>
            <c:dLbl>
              <c:idx val="79"/>
              <c:layout>
                <c:manualLayout>
                  <c:x val="-6.5398335315101069E-3"/>
                  <c:y val="9.29024812463935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F3-4C2B-BB24-2460099A8D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EE3724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Sheet1!$A$1:$CB$1</c:f>
              <c:numCache>
                <c:formatCode>General</c:formatCode>
                <c:ptCount val="80"/>
                <c:pt idx="0">
                  <c:v>87.6</c:v>
                </c:pt>
                <c:pt idx="1">
                  <c:v>88.1</c:v>
                </c:pt>
                <c:pt idx="2">
                  <c:v>87.8</c:v>
                </c:pt>
                <c:pt idx="3">
                  <c:v>87.8</c:v>
                </c:pt>
                <c:pt idx="4">
                  <c:v>87.3</c:v>
                </c:pt>
                <c:pt idx="5">
                  <c:v>86.687985419018204</c:v>
                </c:pt>
                <c:pt idx="6">
                  <c:v>87.1</c:v>
                </c:pt>
                <c:pt idx="7">
                  <c:v>87.3</c:v>
                </c:pt>
                <c:pt idx="8">
                  <c:v>86.6</c:v>
                </c:pt>
                <c:pt idx="9">
                  <c:v>86.7</c:v>
                </c:pt>
                <c:pt idx="10">
                  <c:v>87</c:v>
                </c:pt>
                <c:pt idx="11">
                  <c:v>86.7</c:v>
                </c:pt>
                <c:pt idx="12">
                  <c:v>86.5</c:v>
                </c:pt>
                <c:pt idx="13">
                  <c:v>86.9</c:v>
                </c:pt>
                <c:pt idx="14">
                  <c:v>86.3</c:v>
                </c:pt>
                <c:pt idx="15">
                  <c:v>85.810306437772994</c:v>
                </c:pt>
                <c:pt idx="16">
                  <c:v>85</c:v>
                </c:pt>
                <c:pt idx="17">
                  <c:v>84.8</c:v>
                </c:pt>
                <c:pt idx="18">
                  <c:v>84.7</c:v>
                </c:pt>
                <c:pt idx="19">
                  <c:v>84.399999999999991</c:v>
                </c:pt>
                <c:pt idx="20">
                  <c:v>83.7</c:v>
                </c:pt>
                <c:pt idx="21">
                  <c:v>83.5</c:v>
                </c:pt>
                <c:pt idx="22">
                  <c:v>83.157621783318902</c:v>
                </c:pt>
                <c:pt idx="23">
                  <c:v>79.7</c:v>
                </c:pt>
                <c:pt idx="24">
                  <c:v>71.3</c:v>
                </c:pt>
                <c:pt idx="25">
                  <c:v>62.2</c:v>
                </c:pt>
                <c:pt idx="26">
                  <c:v>52</c:v>
                </c:pt>
                <c:pt idx="27">
                  <c:v>46.800000000000004</c:v>
                </c:pt>
                <c:pt idx="28">
                  <c:v>53.6</c:v>
                </c:pt>
                <c:pt idx="29">
                  <c:v>60.6</c:v>
                </c:pt>
                <c:pt idx="30">
                  <c:v>65.400000000000006</c:v>
                </c:pt>
                <c:pt idx="31">
                  <c:v>68.2</c:v>
                </c:pt>
                <c:pt idx="32">
                  <c:v>67.800000000000011</c:v>
                </c:pt>
                <c:pt idx="33">
                  <c:v>66.2</c:v>
                </c:pt>
                <c:pt idx="34">
                  <c:v>64.5</c:v>
                </c:pt>
                <c:pt idx="35">
                  <c:v>64.379005946511896</c:v>
                </c:pt>
                <c:pt idx="36">
                  <c:v>64.600000000000009</c:v>
                </c:pt>
                <c:pt idx="37">
                  <c:v>67.4057026534161</c:v>
                </c:pt>
                <c:pt idx="38">
                  <c:v>68.7</c:v>
                </c:pt>
                <c:pt idx="39">
                  <c:v>68.300000000000011</c:v>
                </c:pt>
                <c:pt idx="40">
                  <c:v>67.600000000000009</c:v>
                </c:pt>
                <c:pt idx="41">
                  <c:v>66.5</c:v>
                </c:pt>
                <c:pt idx="42">
                  <c:v>65.600000000000009</c:v>
                </c:pt>
                <c:pt idx="43">
                  <c:v>65.5</c:v>
                </c:pt>
                <c:pt idx="44">
                  <c:v>63.9</c:v>
                </c:pt>
                <c:pt idx="45">
                  <c:v>62.4</c:v>
                </c:pt>
                <c:pt idx="46">
                  <c:v>62.2</c:v>
                </c:pt>
                <c:pt idx="47">
                  <c:v>62.2</c:v>
                </c:pt>
                <c:pt idx="48">
                  <c:v>61.7</c:v>
                </c:pt>
                <c:pt idx="49">
                  <c:v>63.5</c:v>
                </c:pt>
                <c:pt idx="50">
                  <c:v>62.236296719259897</c:v>
                </c:pt>
                <c:pt idx="51">
                  <c:v>61</c:v>
                </c:pt>
                <c:pt idx="52">
                  <c:v>60.8</c:v>
                </c:pt>
                <c:pt idx="53">
                  <c:v>59.4</c:v>
                </c:pt>
                <c:pt idx="54">
                  <c:v>60.199999999999996</c:v>
                </c:pt>
                <c:pt idx="55">
                  <c:v>60.2</c:v>
                </c:pt>
                <c:pt idx="56">
                  <c:v>58.025895758314604</c:v>
                </c:pt>
                <c:pt idx="57">
                  <c:v>58.333203939488001</c:v>
                </c:pt>
                <c:pt idx="58">
                  <c:v>58.5107852440145</c:v>
                </c:pt>
                <c:pt idx="59">
                  <c:v>58.643662839818802</c:v>
                </c:pt>
                <c:pt idx="60">
                  <c:v>58.313603993444993</c:v>
                </c:pt>
                <c:pt idx="61">
                  <c:v>59.487700252327905</c:v>
                </c:pt>
                <c:pt idx="62">
                  <c:v>59.1890264486183</c:v>
                </c:pt>
                <c:pt idx="63">
                  <c:v>58.599999999999994</c:v>
                </c:pt>
                <c:pt idx="64">
                  <c:v>57.999999999999993</c:v>
                </c:pt>
                <c:pt idx="65">
                  <c:v>58.01</c:v>
                </c:pt>
                <c:pt idx="66">
                  <c:v>58.173953418458602</c:v>
                </c:pt>
                <c:pt idx="67">
                  <c:v>58.2534809626993</c:v>
                </c:pt>
                <c:pt idx="68">
                  <c:v>56.578388542487502</c:v>
                </c:pt>
                <c:pt idx="69">
                  <c:v>56.999999999999993</c:v>
                </c:pt>
                <c:pt idx="70">
                  <c:v>57.558213203373697</c:v>
                </c:pt>
                <c:pt idx="71">
                  <c:v>57.206861011589304</c:v>
                </c:pt>
                <c:pt idx="72">
                  <c:v>58.3</c:v>
                </c:pt>
                <c:pt idx="73">
                  <c:v>59.1014875170506</c:v>
                </c:pt>
                <c:pt idx="74">
                  <c:v>58.884363518632995</c:v>
                </c:pt>
                <c:pt idx="75">
                  <c:v>58.8</c:v>
                </c:pt>
                <c:pt idx="76">
                  <c:v>58.3</c:v>
                </c:pt>
                <c:pt idx="77">
                  <c:v>58.5</c:v>
                </c:pt>
                <c:pt idx="78">
                  <c:v>58.9</c:v>
                </c:pt>
                <c:pt idx="79">
                  <c:v>59.099999999999994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BF3-4C2B-BB24-2460099A8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8533663"/>
        <c:axId val="1"/>
      </c:lineChart>
      <c:catAx>
        <c:axId val="9185336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rgbClr val="7F7F7F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533663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172821270310195E-2"/>
          <c:y val="0.10065907729179149"/>
          <c:w val="0.90546528803545057"/>
          <c:h val="0.79868184541641707"/>
        </c:manualLayout>
      </c:layout>
      <c:scatterChart>
        <c:scatterStyle val="lineMarker"/>
        <c:varyColors val="0"/>
        <c:ser>
          <c:idx val="0"/>
          <c:order val="0"/>
          <c:spPr>
            <a:ln w="19050" cmpd="sng" algn="ctr">
              <a:solidFill>
                <a:srgbClr val="EE3724"/>
              </a:solidFill>
              <a:prstDash val="solid"/>
            </a:ln>
          </c:spPr>
          <c:marker>
            <c:symbol val="none"/>
          </c:marker>
          <c:dLbls>
            <c:dLbl>
              <c:idx val="35"/>
              <c:layout>
                <c:manualLayout>
                  <c:x val="0"/>
                  <c:y val="-5.751947273816656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D08-406C-BABC-30F53B566492}"/>
                </c:ext>
              </c:extLst>
            </c:dLbl>
            <c:dLbl>
              <c:idx val="46"/>
              <c:layout>
                <c:manualLayout>
                  <c:x val="0"/>
                  <c:y val="-5.751947273816656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D08-406C-BABC-30F53B566492}"/>
                </c:ext>
              </c:extLst>
            </c:dLbl>
            <c:dLbl>
              <c:idx val="70"/>
              <c:layout>
                <c:manualLayout>
                  <c:x val="0"/>
                  <c:y val="-5.751947273816656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D08-406C-BABC-30F53B566492}"/>
                </c:ext>
              </c:extLst>
            </c:dLbl>
            <c:dLbl>
              <c:idx val="78"/>
              <c:layout>
                <c:manualLayout>
                  <c:x val="0"/>
                  <c:y val="-5.751947273816656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rgbClr val="EE372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D08-406C-BABC-30F53B566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EE3724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Sheet1!$A$1:$CB$1</c:f>
              <c:numCache>
                <c:formatCode>General</c:formatCode>
                <c:ptCount val="80"/>
                <c:pt idx="0">
                  <c:v>17622</c:v>
                </c:pt>
                <c:pt idx="1">
                  <c:v>17652</c:v>
                </c:pt>
                <c:pt idx="2">
                  <c:v>17683</c:v>
                </c:pt>
                <c:pt idx="3">
                  <c:v>17713</c:v>
                </c:pt>
                <c:pt idx="4">
                  <c:v>17744</c:v>
                </c:pt>
                <c:pt idx="5">
                  <c:v>17775</c:v>
                </c:pt>
                <c:pt idx="6">
                  <c:v>17805</c:v>
                </c:pt>
                <c:pt idx="7">
                  <c:v>17836</c:v>
                </c:pt>
                <c:pt idx="8">
                  <c:v>17866</c:v>
                </c:pt>
                <c:pt idx="9">
                  <c:v>17897</c:v>
                </c:pt>
                <c:pt idx="10">
                  <c:v>17928</c:v>
                </c:pt>
                <c:pt idx="11">
                  <c:v>17956</c:v>
                </c:pt>
                <c:pt idx="12">
                  <c:v>17987</c:v>
                </c:pt>
                <c:pt idx="13">
                  <c:v>18017</c:v>
                </c:pt>
                <c:pt idx="14">
                  <c:v>18048</c:v>
                </c:pt>
                <c:pt idx="15">
                  <c:v>18078</c:v>
                </c:pt>
                <c:pt idx="16">
                  <c:v>18109</c:v>
                </c:pt>
                <c:pt idx="17">
                  <c:v>18140</c:v>
                </c:pt>
                <c:pt idx="18">
                  <c:v>18170</c:v>
                </c:pt>
                <c:pt idx="19">
                  <c:v>18201</c:v>
                </c:pt>
                <c:pt idx="20">
                  <c:v>18231</c:v>
                </c:pt>
                <c:pt idx="21">
                  <c:v>18262</c:v>
                </c:pt>
                <c:pt idx="22">
                  <c:v>18293</c:v>
                </c:pt>
                <c:pt idx="23">
                  <c:v>18322</c:v>
                </c:pt>
                <c:pt idx="24">
                  <c:v>18353</c:v>
                </c:pt>
                <c:pt idx="25">
                  <c:v>18383</c:v>
                </c:pt>
                <c:pt idx="26">
                  <c:v>18414</c:v>
                </c:pt>
                <c:pt idx="27">
                  <c:v>18444</c:v>
                </c:pt>
                <c:pt idx="28">
                  <c:v>18475</c:v>
                </c:pt>
                <c:pt idx="29">
                  <c:v>18506</c:v>
                </c:pt>
                <c:pt idx="30">
                  <c:v>18536</c:v>
                </c:pt>
                <c:pt idx="31">
                  <c:v>18567</c:v>
                </c:pt>
                <c:pt idx="32">
                  <c:v>18597</c:v>
                </c:pt>
                <c:pt idx="33">
                  <c:v>18628</c:v>
                </c:pt>
                <c:pt idx="34">
                  <c:v>18659</c:v>
                </c:pt>
                <c:pt idx="35">
                  <c:v>18687</c:v>
                </c:pt>
                <c:pt idx="36">
                  <c:v>18718</c:v>
                </c:pt>
                <c:pt idx="37">
                  <c:v>18748</c:v>
                </c:pt>
                <c:pt idx="38">
                  <c:v>18779</c:v>
                </c:pt>
                <c:pt idx="39">
                  <c:v>18809</c:v>
                </c:pt>
                <c:pt idx="40">
                  <c:v>18840</c:v>
                </c:pt>
                <c:pt idx="41">
                  <c:v>18871</c:v>
                </c:pt>
                <c:pt idx="42">
                  <c:v>18901</c:v>
                </c:pt>
                <c:pt idx="43">
                  <c:v>18932</c:v>
                </c:pt>
                <c:pt idx="44">
                  <c:v>18962</c:v>
                </c:pt>
                <c:pt idx="45">
                  <c:v>18993</c:v>
                </c:pt>
                <c:pt idx="46">
                  <c:v>19024</c:v>
                </c:pt>
                <c:pt idx="47">
                  <c:v>19052</c:v>
                </c:pt>
                <c:pt idx="48">
                  <c:v>19083</c:v>
                </c:pt>
                <c:pt idx="49">
                  <c:v>19113</c:v>
                </c:pt>
                <c:pt idx="50">
                  <c:v>19144</c:v>
                </c:pt>
                <c:pt idx="51">
                  <c:v>19174</c:v>
                </c:pt>
                <c:pt idx="52">
                  <c:v>19205</c:v>
                </c:pt>
                <c:pt idx="53">
                  <c:v>19236</c:v>
                </c:pt>
                <c:pt idx="54">
                  <c:v>19266</c:v>
                </c:pt>
                <c:pt idx="55">
                  <c:v>19297</c:v>
                </c:pt>
                <c:pt idx="56">
                  <c:v>19327</c:v>
                </c:pt>
                <c:pt idx="57">
                  <c:v>19358</c:v>
                </c:pt>
                <c:pt idx="58">
                  <c:v>19389</c:v>
                </c:pt>
                <c:pt idx="59">
                  <c:v>19417</c:v>
                </c:pt>
                <c:pt idx="60">
                  <c:v>19448</c:v>
                </c:pt>
                <c:pt idx="61">
                  <c:v>19478</c:v>
                </c:pt>
                <c:pt idx="62">
                  <c:v>19509</c:v>
                </c:pt>
                <c:pt idx="63">
                  <c:v>19539</c:v>
                </c:pt>
                <c:pt idx="64">
                  <c:v>19570</c:v>
                </c:pt>
                <c:pt idx="65">
                  <c:v>19601</c:v>
                </c:pt>
                <c:pt idx="66">
                  <c:v>19631</c:v>
                </c:pt>
                <c:pt idx="67">
                  <c:v>19662</c:v>
                </c:pt>
                <c:pt idx="68">
                  <c:v>19692</c:v>
                </c:pt>
                <c:pt idx="69">
                  <c:v>19723</c:v>
                </c:pt>
                <c:pt idx="70">
                  <c:v>19754</c:v>
                </c:pt>
                <c:pt idx="71">
                  <c:v>19783</c:v>
                </c:pt>
                <c:pt idx="72">
                  <c:v>19814</c:v>
                </c:pt>
                <c:pt idx="73">
                  <c:v>19844</c:v>
                </c:pt>
                <c:pt idx="74">
                  <c:v>19875</c:v>
                </c:pt>
                <c:pt idx="75">
                  <c:v>19905</c:v>
                </c:pt>
                <c:pt idx="76">
                  <c:v>19936</c:v>
                </c:pt>
                <c:pt idx="77">
                  <c:v>19967</c:v>
                </c:pt>
                <c:pt idx="78">
                  <c:v>19997</c:v>
                </c:pt>
                <c:pt idx="79">
                  <c:v>20028</c:v>
                </c:pt>
              </c:numCache>
            </c:numRef>
          </c:xVal>
          <c:yVal>
            <c:numRef>
              <c:f>Sheet1!$A$2:$CB$2</c:f>
              <c:numCache>
                <c:formatCode>General</c:formatCode>
                <c:ptCount val="80"/>
                <c:pt idx="0">
                  <c:v>7.1650578043526231E-2</c:v>
                </c:pt>
                <c:pt idx="1">
                  <c:v>7.5795788541486081E-2</c:v>
                </c:pt>
                <c:pt idx="2">
                  <c:v>8.5290536049563603E-2</c:v>
                </c:pt>
                <c:pt idx="3">
                  <c:v>8.3767384936525163E-2</c:v>
                </c:pt>
                <c:pt idx="4">
                  <c:v>8.178545453497342E-2</c:v>
                </c:pt>
                <c:pt idx="5">
                  <c:v>7.6353767781515522E-2</c:v>
                </c:pt>
                <c:pt idx="6">
                  <c:v>6.7242475650579905E-2</c:v>
                </c:pt>
                <c:pt idx="7">
                  <c:v>5.8521258551301546E-2</c:v>
                </c:pt>
                <c:pt idx="8">
                  <c:v>5.3882983118030234E-2</c:v>
                </c:pt>
                <c:pt idx="9">
                  <c:v>5.1981205283341908E-2</c:v>
                </c:pt>
                <c:pt idx="10">
                  <c:v>4.7344303119367E-2</c:v>
                </c:pt>
                <c:pt idx="11">
                  <c:v>2.7259323090063955E-2</c:v>
                </c:pt>
                <c:pt idx="12">
                  <c:v>2.4362599245015382E-2</c:v>
                </c:pt>
                <c:pt idx="13">
                  <c:v>2.3531058831523319E-2</c:v>
                </c:pt>
                <c:pt idx="14">
                  <c:v>2.4776770173956134E-2</c:v>
                </c:pt>
                <c:pt idx="15">
                  <c:v>2.3601691271582285E-2</c:v>
                </c:pt>
                <c:pt idx="16">
                  <c:v>2.8040156407810952E-2</c:v>
                </c:pt>
                <c:pt idx="17">
                  <c:v>2.9545722628378429E-2</c:v>
                </c:pt>
                <c:pt idx="18">
                  <c:v>2.9719747951339706E-2</c:v>
                </c:pt>
                <c:pt idx="19">
                  <c:v>3.1675698847938069E-2</c:v>
                </c:pt>
                <c:pt idx="20">
                  <c:v>3.3228302903501337E-2</c:v>
                </c:pt>
                <c:pt idx="21">
                  <c:v>3.7208194227226793E-2</c:v>
                </c:pt>
                <c:pt idx="22">
                  <c:v>3.6465591221852771E-2</c:v>
                </c:pt>
                <c:pt idx="23">
                  <c:v>7.311194366343482E-2</c:v>
                </c:pt>
                <c:pt idx="24">
                  <c:v>0.28322339077100661</c:v>
                </c:pt>
                <c:pt idx="25">
                  <c:v>0.69466924492778603</c:v>
                </c:pt>
                <c:pt idx="26">
                  <c:v>1.3092744004847572</c:v>
                </c:pt>
                <c:pt idx="27">
                  <c:v>2.0560668217392561</c:v>
                </c:pt>
                <c:pt idx="28">
                  <c:v>2.6308761728057175</c:v>
                </c:pt>
                <c:pt idx="29">
                  <c:v>3.2043333415999138</c:v>
                </c:pt>
                <c:pt idx="30">
                  <c:v>3.7552791649630457</c:v>
                </c:pt>
                <c:pt idx="31">
                  <c:v>4.3080342331000079</c:v>
                </c:pt>
                <c:pt idx="32">
                  <c:v>4.9588251960207312</c:v>
                </c:pt>
                <c:pt idx="33">
                  <c:v>6.6201941134524001</c:v>
                </c:pt>
                <c:pt idx="34">
                  <c:v>8.2557741572144092</c:v>
                </c:pt>
                <c:pt idx="35">
                  <c:v>8.8101178575750101</c:v>
                </c:pt>
                <c:pt idx="36">
                  <c:v>7.5214731805054811</c:v>
                </c:pt>
                <c:pt idx="37">
                  <c:v>6.347823218686532</c:v>
                </c:pt>
                <c:pt idx="38">
                  <c:v>5.5895073353080953</c:v>
                </c:pt>
                <c:pt idx="39">
                  <c:v>5.2268949103480402</c:v>
                </c:pt>
                <c:pt idx="40">
                  <c:v>5.1111517788378604</c:v>
                </c:pt>
                <c:pt idx="41">
                  <c:v>5.1632263609480384</c:v>
                </c:pt>
                <c:pt idx="42">
                  <c:v>5.2326978639768003</c:v>
                </c:pt>
                <c:pt idx="43">
                  <c:v>5.1207341393618444</c:v>
                </c:pt>
                <c:pt idx="44">
                  <c:v>5.1227344632544876</c:v>
                </c:pt>
                <c:pt idx="45">
                  <c:v>5.1036229025421784</c:v>
                </c:pt>
                <c:pt idx="46">
                  <c:v>4.8434120632947035</c:v>
                </c:pt>
                <c:pt idx="47">
                  <c:v>4.8172946107690251</c:v>
                </c:pt>
                <c:pt idx="48">
                  <c:v>4.9844162267475651</c:v>
                </c:pt>
                <c:pt idx="49">
                  <c:v>5.0203563146055439</c:v>
                </c:pt>
                <c:pt idx="50">
                  <c:v>5.2898217907518887</c:v>
                </c:pt>
                <c:pt idx="51">
                  <c:v>5.5228404691962902</c:v>
                </c:pt>
                <c:pt idx="52">
                  <c:v>5.5296707702817089</c:v>
                </c:pt>
                <c:pt idx="53">
                  <c:v>5.6779794873433733</c:v>
                </c:pt>
                <c:pt idx="54">
                  <c:v>5.5183129083199081</c:v>
                </c:pt>
                <c:pt idx="55">
                  <c:v>5.4761944291853117</c:v>
                </c:pt>
                <c:pt idx="56">
                  <c:v>5.4517221743366839</c:v>
                </c:pt>
                <c:pt idx="57">
                  <c:v>5.2574806236584068</c:v>
                </c:pt>
                <c:pt idx="58">
                  <c:v>5.0221384009229144</c:v>
                </c:pt>
                <c:pt idx="59">
                  <c:v>4.9072459885973414</c:v>
                </c:pt>
                <c:pt idx="60">
                  <c:v>5</c:v>
                </c:pt>
                <c:pt idx="61">
                  <c:v>5.2</c:v>
                </c:pt>
                <c:pt idx="62">
                  <c:v>5.0999999999999996</c:v>
                </c:pt>
                <c:pt idx="63">
                  <c:v>5.0999999999999996</c:v>
                </c:pt>
                <c:pt idx="64">
                  <c:v>5.0999999999999996</c:v>
                </c:pt>
                <c:pt idx="65">
                  <c:v>5.0999999999999996</c:v>
                </c:pt>
                <c:pt idx="66">
                  <c:v>4.9000000000000004</c:v>
                </c:pt>
                <c:pt idx="67">
                  <c:v>4.7</c:v>
                </c:pt>
                <c:pt idx="68">
                  <c:v>4.4000000000000004</c:v>
                </c:pt>
                <c:pt idx="69">
                  <c:v>4.2</c:v>
                </c:pt>
                <c:pt idx="70">
                  <c:v>4</c:v>
                </c:pt>
                <c:pt idx="71">
                  <c:v>4.0999999999999996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3.8</c:v>
                </c:pt>
                <c:pt idx="76">
                  <c:v>3.7000000000000006</c:v>
                </c:pt>
                <c:pt idx="77">
                  <c:v>3.3000000000000003</c:v>
                </c:pt>
                <c:pt idx="78">
                  <c:v>3.1</c:v>
                </c:pt>
                <c:pt idx="79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08-406C-BABC-30F53B566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454"/>
          <c:min val="17532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5"/>
        <c:crosses val="min"/>
        <c:crossBetween val="midCat"/>
      </c:valAx>
      <c:valAx>
        <c:axId val="5"/>
        <c:scaling>
          <c:orientation val="minMax"/>
          <c:max val="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cmpd="sng" algn="ctr">
            <a:solidFill>
              <a:srgbClr val="7F7F7F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min"/>
        <c:crossBetween val="midCat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306095979247726E-3"/>
          <c:y val="9.1174021648626147E-2"/>
          <c:w val="0.9831387808041504"/>
          <c:h val="0.8176519567027477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6652789342214821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D8C-481B-9266-1D583D49F8F7}"/>
                </c:ext>
              </c:extLst>
            </c:dLbl>
            <c:dLbl>
              <c:idx val="1"/>
              <c:layout>
                <c:manualLayout>
                  <c:x val="0"/>
                  <c:y val="1.2489592006661116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D8C-481B-9266-1D583D49F8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45.308168578993801</c:v>
                </c:pt>
                <c:pt idx="1">
                  <c:v>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8C-481B-9266-1D583D49F8F7}"/>
            </c:ext>
          </c:extLst>
        </c:ser>
        <c:ser>
          <c:idx val="1"/>
          <c:order val="1"/>
          <c:spPr>
            <a:solidFill>
              <a:srgbClr val="B0DEF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2489592006661116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D8C-481B-9266-1D583D49F8F7}"/>
                </c:ext>
              </c:extLst>
            </c:dLbl>
            <c:dLbl>
              <c:idx val="1"/>
              <c:layout>
                <c:manualLayout>
                  <c:x val="0"/>
                  <c:y val="1.2489592006661116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D8C-481B-9266-1D583D49F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Sheet1!$A$2:$B$2</c:f>
              <c:numCache>
                <c:formatCode>General</c:formatCode>
                <c:ptCount val="2"/>
                <c:pt idx="0">
                  <c:v>7.6002647837599246</c:v>
                </c:pt>
                <c:pt idx="1">
                  <c:v>7.6000000000000014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8C-481B-9266-1D583D49F8F7}"/>
            </c:ext>
          </c:extLst>
        </c:ser>
        <c:ser>
          <c:idx val="2"/>
          <c:order val="2"/>
          <c:spPr>
            <a:solidFill>
              <a:schemeClr val="bg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6652789342214821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D8C-481B-9266-1D583D49F8F7}"/>
                </c:ext>
              </c:extLst>
            </c:dLbl>
            <c:dLbl>
              <c:idx val="1"/>
              <c:layout>
                <c:manualLayout>
                  <c:x val="0"/>
                  <c:y val="1.6652789342214821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D8C-481B-9266-1D583D49F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Sheet1!$A$3:$B$3</c:f>
              <c:numCache>
                <c:formatCode>General</c:formatCode>
                <c:ptCount val="2"/>
                <c:pt idx="0">
                  <c:v>17.325432480141224</c:v>
                </c:pt>
                <c:pt idx="1">
                  <c:v>17.899999999999995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8C-481B-9266-1D583D49F8F7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6652789342214821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D8C-481B-9266-1D583D49F8F7}"/>
                </c:ext>
              </c:extLst>
            </c:dLbl>
            <c:dLbl>
              <c:idx val="1"/>
              <c:layout>
                <c:manualLayout>
                  <c:x val="0"/>
                  <c:y val="1.2489592006661116E-3"/>
                </c:manualLayout>
              </c:layout>
              <c:numFmt formatCode="0&quot;%&quot;;&quot;-&quot;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AD8C-481B-9266-1D583D49F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Sheet1!$A$4:$B$4</c:f>
              <c:numCache>
                <c:formatCode>General</c:formatCode>
                <c:ptCount val="2"/>
                <c:pt idx="0">
                  <c:v>13.570719329214498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D8C-481B-9266-1D583D49F8F7}"/>
            </c:ext>
          </c:extLst>
        </c:ser>
        <c:ser>
          <c:idx val="4"/>
          <c:order val="4"/>
          <c:spPr>
            <a:solidFill>
              <a:srgbClr val="FEECBB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7.668612191958496E-2"/>
                  <c:y val="1.2489592006661116E-3"/>
                </c:manualLayout>
              </c:layout>
              <c:numFmt formatCode="0&quot;%&quot;;&quot;-&quot;0&quot;%&quot;" sourceLinked="0"/>
              <c:spPr>
                <a:solidFill>
                  <a:srgbClr val="FEECBB"/>
                </a:solidFill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AD8C-481B-9266-1D583D49F8F7}"/>
                </c:ext>
              </c:extLst>
            </c:dLbl>
            <c:dLbl>
              <c:idx val="1"/>
              <c:layout>
                <c:manualLayout>
                  <c:x val="-7.668612191958496E-2"/>
                  <c:y val="1.2489592006661116E-3"/>
                </c:manualLayout>
              </c:layout>
              <c:numFmt formatCode="0&quot;%&quot;;&quot;-&quot;0&quot;%&quot;" sourceLinked="0"/>
              <c:spPr>
                <a:solidFill>
                  <a:srgbClr val="FEECBB"/>
                </a:solidFill>
                <a:ln>
                  <a:noFill/>
                </a:ln>
              </c:spPr>
              <c:txPr>
                <a:bodyPr wrap="none"/>
                <a:lstStyle/>
                <a:p>
                  <a:pPr>
                    <a:defRPr sz="16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AD8C-481B-9266-1D583D49F8F7}"/>
                </c:ext>
              </c:extLst>
            </c:dLbl>
            <c:spPr>
              <a:solidFill>
                <a:srgbClr val="FEECBB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Sheet1!$A$5:$B$5</c:f>
              <c:numCache>
                <c:formatCode>General</c:formatCode>
                <c:ptCount val="2"/>
                <c:pt idx="0">
                  <c:v>6.8658120035304471</c:v>
                </c:pt>
                <c:pt idx="1">
                  <c:v>7.5999999999999961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D8C-481B-9266-1D583D49F8F7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Sheet1!$A$6:$B$6</c:f>
              <c:numCache>
                <c:formatCode>General</c:formatCode>
                <c:ptCount val="2"/>
                <c:pt idx="0">
                  <c:v>4.5816902030008873</c:v>
                </c:pt>
                <c:pt idx="1">
                  <c:v>5.100000000000005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D8C-481B-9266-1D583D49F8F7}"/>
            </c:ext>
          </c:extLst>
        </c:ser>
        <c:ser>
          <c:idx val="6"/>
          <c:order val="6"/>
          <c:spPr>
            <a:solidFill>
              <a:srgbClr val="EE3724"/>
            </a:solidFill>
            <a:ln>
              <a:noFill/>
            </a:ln>
          </c:spPr>
          <c:invertIfNegative val="0"/>
          <c:val>
            <c:numRef>
              <c:f>Sheet1!$A$7:$B$7</c:f>
              <c:numCache>
                <c:formatCode>General</c:formatCode>
                <c:ptCount val="2"/>
                <c:pt idx="0">
                  <c:v>4.2129479258605436</c:v>
                </c:pt>
                <c:pt idx="1">
                  <c:v>5.600000000000005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D8C-481B-9266-1D583D49F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910904080"/>
        <c:axId val="1"/>
      </c:barChart>
      <c:catAx>
        <c:axId val="9109040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rgbClr val="7F7F7F"/>
            </a:solidFill>
            <a:prstDash val="solid"/>
          </a:ln>
        </c:spPr>
        <c:crossAx val="9109040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omments/modernComment_1E9_883929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8CC236-E726-48DF-BB96-93F903CE85C5}" authorId="{DBEC6F38-1250-0DA9-2C9C-F604652C64CC}" status="resolved" created="2025-05-09T08:34:00.41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85447639" sldId="489"/>
      <ac:spMk id="10" creationId="{0560D6D7-7EC2-4386-84EC-B6F449E03701}"/>
    </ac:deMkLst>
    <p188:txBody>
      <a:bodyPr/>
      <a:lstStyle/>
      <a:p>
        <a:r>
          <a:rPr lang="en-US"/>
          <a:t>provide continued improvements to interoperability as well as application rationalisation over time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2T08:37:03.008" authorId="{E802CAA8-ABCF-7A89-9E9A-11250B7A14CC}"/>
          </p223:rxn>
        </p223:reactions>
      </p:ext>
    </p188:extLst>
  </p188:cm>
</p188:cmLst>
</file>

<file path=ppt/comments/modernComment_1EB_93C5A2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C470AC-572E-4E66-9C58-EDF8EA69E04C}" authorId="{DBEC6F38-1250-0DA9-2C9C-F604652C64CC}" status="resolved" created="2025-05-09T08:24:27.1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79202981" sldId="491"/>
      <ac:spMk id="64" creationId="{C16C27D3-BAD0-4443-967E-5D1C259E0DF8}"/>
    </ac:deMkLst>
    <p188:txBody>
      <a:bodyPr/>
      <a:lstStyle/>
      <a:p>
        <a:r>
          <a:rPr lang="en-US"/>
          <a:t>Im thinking we can condense this to say all MEDITECH products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2T08:31:47.110" authorId="{E802CAA8-ABCF-7A89-9E9A-11250B7A14CC}"/>
          </p223:rxn>
        </p223:reactions>
      </p:ext>
    </p188:extLst>
  </p188:cm>
  <p188:cm id="{1B1AA77B-6965-494B-9E95-14C16668C060}" authorId="{DBEC6F38-1250-0DA9-2C9C-F604652C64CC}" status="resolved" created="2025-05-09T08:26:08.2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79202981" sldId="491"/>
      <ac:spMk id="64" creationId="{C16C27D3-BAD0-4443-967E-5D1C259E0DF8}"/>
    </ac:deMkLst>
    <p188:txBody>
      <a:bodyPr/>
      <a:lstStyle/>
      <a:p>
        <a:r>
          <a:rPr lang="en-US"/>
          <a:t>We also need to fit in that we are also MEDITECH's biggest customer in HCA Worldwide. Not sure if thats here on on the first bullet point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2T10:04:11.091" authorId="{E802CAA8-ABCF-7A89-9E9A-11250B7A14CC}"/>
          </p223:rxn>
        </p223:reactions>
      </p:ext>
    </p188:extLst>
  </p188:cm>
</p188:cmLst>
</file>

<file path=ppt/comments/modernComment_1F4_54B0A2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F598DF-C254-4F64-B23E-00D52A36694C}" authorId="{DBEC6F38-1250-0DA9-2C9C-F604652C64CC}" status="resolved" created="2025-05-09T08:35:16.20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41858716" sldId="484"/>
      <ac:spMk id="8" creationId="{BE754FA7-2F63-BCB2-19FF-38A3391EEA13}"/>
    </ac:deMkLst>
    <p188:txBody>
      <a:bodyPr/>
      <a:lstStyle/>
      <a:p>
        <a:r>
          <a:rPr lang="en-US"/>
          <a:t>Add continued improvements. We need to make sure the context doesn't feel transactional and this post go live work is forever with no end date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2T08:38:13.494" authorId="{E802CAA8-ABCF-7A89-9E9A-11250B7A14CC}"/>
          </p223:rxn>
        </p223:reaction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7114A-502F-4D9F-B95C-15EB9B05B63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6546B-7DEA-4680-AC97-41D7B56B0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86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07451-8994-48EB-9472-FB9DA13F3435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D771-A17E-43B9-99D4-373C2E329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4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3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49D10-3CFC-456C-B582-26A1C1CB1D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7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23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6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11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0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89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6C4F9-013F-D3FA-E861-A1DC36C2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0B814-EC9C-E690-4DCB-3591040A0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0D92D-33C7-8AE4-924C-0C60674DA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8D243-4191-BA00-0B92-387BE3652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66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BD771-A17E-43B9-99D4-373C2E3296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5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s://cerecoreinternational.net/" TargetMode="External"/><Relationship Id="rId3" Type="http://schemas.openxmlformats.org/officeDocument/2006/relationships/image" Target="../media/image20.png"/><Relationship Id="rId7" Type="http://schemas.openxmlformats.org/officeDocument/2006/relationships/hyperlink" Target="mailto:info@cerecoreintl.net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6424670" y="-1"/>
            <a:ext cx="5767330" cy="6346771"/>
          </a:xfrm>
          <a:prstGeom prst="round1Rect">
            <a:avLst/>
          </a:prstGeom>
          <a:gradFill>
            <a:gsLst>
              <a:gs pos="4000">
                <a:srgbClr val="141D35"/>
              </a:gs>
              <a:gs pos="3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object 3"/>
          <p:cNvSpPr/>
          <p:nvPr userDrawn="1"/>
        </p:nvSpPr>
        <p:spPr>
          <a:xfrm flipV="1">
            <a:off x="522764" y="5073705"/>
            <a:ext cx="572770" cy="112477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70" y="0"/>
                </a:lnTo>
              </a:path>
            </a:pathLst>
          </a:custGeom>
          <a:ln w="44450" cap="rnd">
            <a:solidFill>
              <a:srgbClr val="FDD5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65E0D-D969-4245-96E7-8F12C35D7A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46" y="2348681"/>
            <a:ext cx="4692253" cy="20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804334" y="5074276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04334" y="3850784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804334" y="2627292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403800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 userDrawn="1"/>
        </p:nvSpPr>
        <p:spPr>
          <a:xfrm>
            <a:off x="6438970" y="5074276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>
            <a:off x="6438970" y="3850784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Rounded Rectangle 24"/>
          <p:cNvSpPr/>
          <p:nvPr userDrawn="1"/>
        </p:nvSpPr>
        <p:spPr>
          <a:xfrm>
            <a:off x="6438970" y="2627292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ounded Rectangle 26"/>
          <p:cNvSpPr/>
          <p:nvPr userDrawn="1"/>
        </p:nvSpPr>
        <p:spPr>
          <a:xfrm>
            <a:off x="6438970" y="1403800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461187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49390" y="2677614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8200" y="3903065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38200" y="5131663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528516" y="1461187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539706" y="2677614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6528516" y="3903065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6528516" y="5131663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65817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1253136" y="2890412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3136" y="4113904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1253136" y="5340715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4" hasCustomPrompt="1"/>
          </p:nvPr>
        </p:nvSpPr>
        <p:spPr>
          <a:xfrm>
            <a:off x="6943452" y="1670753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7" name="Text Placeholder 40"/>
          <p:cNvSpPr>
            <a:spLocks noGrp="1"/>
          </p:cNvSpPr>
          <p:nvPr>
            <p:ph type="body" sz="quarter" idx="15" hasCustomPrompt="1"/>
          </p:nvPr>
        </p:nvSpPr>
        <p:spPr>
          <a:xfrm>
            <a:off x="6943452" y="287262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8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6943452" y="4110967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9" name="Text Placeholder 40"/>
          <p:cNvSpPr>
            <a:spLocks noGrp="1"/>
          </p:cNvSpPr>
          <p:nvPr>
            <p:ph type="body" sz="quarter" idx="17" hasCustomPrompt="1"/>
          </p:nvPr>
        </p:nvSpPr>
        <p:spPr>
          <a:xfrm>
            <a:off x="6932262" y="5339333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4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exagon 30">
            <a:extLst>
              <a:ext uri="{FF2B5EF4-FFF2-40B4-BE49-F238E27FC236}">
                <a16:creationId xmlns:a16="http://schemas.microsoft.com/office/drawing/2014/main" id="{B7E17CF3-7317-4248-896E-7C013BAAEE51}"/>
              </a:ext>
            </a:extLst>
          </p:cNvPr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FC894B2C-0D85-4903-B4FA-EC23122BE39D}"/>
              </a:ext>
            </a:extLst>
          </p:cNvPr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753AF95-34D3-4BF9-80B9-9C5AD5EA2E01}"/>
              </a:ext>
            </a:extLst>
          </p:cNvPr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DF4B53A8-E86B-45F1-B39C-16E3C6FB2971}"/>
              </a:ext>
            </a:extLst>
          </p:cNvPr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0DE8989C-B40D-4A31-868E-0D78635765D3}"/>
              </a:ext>
            </a:extLst>
          </p:cNvPr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F13E5840-F715-40CF-9681-BD3B6208E85A}"/>
              </a:ext>
            </a:extLst>
          </p:cNvPr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85B9F22B-0292-44E1-A413-A70A9AC04ECA}"/>
              </a:ext>
            </a:extLst>
          </p:cNvPr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804334" y="4334042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04334" y="3319294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804334" y="2345389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329912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 userDrawn="1"/>
        </p:nvSpPr>
        <p:spPr>
          <a:xfrm>
            <a:off x="838200" y="5304199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387299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49390" y="2395711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8200" y="3371575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38200" y="4391429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927746" y="5361586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584282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1253136" y="2608509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3136" y="3582414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1253136" y="460048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6" name="Text Placeholder 40"/>
          <p:cNvSpPr>
            <a:spLocks noGrp="1"/>
          </p:cNvSpPr>
          <p:nvPr>
            <p:ph type="body" sz="quarter" idx="14" hasCustomPrompt="1"/>
          </p:nvPr>
        </p:nvSpPr>
        <p:spPr>
          <a:xfrm>
            <a:off x="1342682" y="5571152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0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804334" y="5074276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04334" y="3850784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804334" y="2627292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403800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461187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49390" y="2677614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8200" y="3903065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38200" y="5131663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65817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1253136" y="2890412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3136" y="4113904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1253136" y="5340715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B813A439-9273-414D-B0CB-A69F264E8766}"/>
              </a:ext>
            </a:extLst>
          </p:cNvPr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FC4A947-8CD1-409D-A8BC-A0F7F7C85F9F}"/>
              </a:ext>
            </a:extLst>
          </p:cNvPr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C6AA0B-F788-42D5-B203-AB4D15D1AE52}"/>
              </a:ext>
            </a:extLst>
          </p:cNvPr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DFC9828-8AA7-44E3-B694-08FEB98A7300}"/>
              </a:ext>
            </a:extLst>
          </p:cNvPr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334A1A24-B76D-48B5-ABE5-66034B401F62}"/>
              </a:ext>
            </a:extLst>
          </p:cNvPr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1ACA110-85E1-43E5-B1C3-4D43C3E7D5ED}"/>
              </a:ext>
            </a:extLst>
          </p:cNvPr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8727BE1-4AC2-48DD-AF2C-8A9ED516BF4D}"/>
              </a:ext>
            </a:extLst>
          </p:cNvPr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1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804334" y="4345694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04334" y="3327618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804334" y="2361576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403800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461187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49390" y="2411898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8200" y="3379899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38200" y="4403081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65817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1253136" y="2624696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3136" y="3590738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1253136" y="4612133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B813A439-9273-414D-B0CB-A69F264E8766}"/>
              </a:ext>
            </a:extLst>
          </p:cNvPr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FC4A947-8CD1-409D-A8BC-A0F7F7C85F9F}"/>
              </a:ext>
            </a:extLst>
          </p:cNvPr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C6AA0B-F788-42D5-B203-AB4D15D1AE52}"/>
              </a:ext>
            </a:extLst>
          </p:cNvPr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DFC9828-8AA7-44E3-B694-08FEB98A7300}"/>
              </a:ext>
            </a:extLst>
          </p:cNvPr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334A1A24-B76D-48B5-ABE5-66034B401F62}"/>
              </a:ext>
            </a:extLst>
          </p:cNvPr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1ACA110-85E1-43E5-B1C3-4D43C3E7D5ED}"/>
              </a:ext>
            </a:extLst>
          </p:cNvPr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8727BE1-4AC2-48DD-AF2C-8A9ED516BF4D}"/>
              </a:ext>
            </a:extLst>
          </p:cNvPr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C1510F8F-36C9-459D-A20B-6A31C5E77663}"/>
              </a:ext>
            </a:extLst>
          </p:cNvPr>
          <p:cNvSpPr/>
          <p:nvPr userDrawn="1"/>
        </p:nvSpPr>
        <p:spPr>
          <a:xfrm>
            <a:off x="6325010" y="4350541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D7E517F6-67E6-4331-B98B-242C55CA72AA}"/>
              </a:ext>
            </a:extLst>
          </p:cNvPr>
          <p:cNvSpPr/>
          <p:nvPr userDrawn="1"/>
        </p:nvSpPr>
        <p:spPr>
          <a:xfrm>
            <a:off x="6325010" y="3335793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D46F9EFB-799B-4DDC-BC48-ADC61C440D50}"/>
              </a:ext>
            </a:extLst>
          </p:cNvPr>
          <p:cNvSpPr/>
          <p:nvPr userDrawn="1"/>
        </p:nvSpPr>
        <p:spPr>
          <a:xfrm>
            <a:off x="6325010" y="2361888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A04F4157-5CA8-43F3-B169-EF4779502838}"/>
              </a:ext>
            </a:extLst>
          </p:cNvPr>
          <p:cNvSpPr/>
          <p:nvPr userDrawn="1"/>
        </p:nvSpPr>
        <p:spPr>
          <a:xfrm>
            <a:off x="6325010" y="1346411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2D5E2804-ED07-4B1B-B9E1-DF4621CF37E3}"/>
              </a:ext>
            </a:extLst>
          </p:cNvPr>
          <p:cNvSpPr/>
          <p:nvPr userDrawn="1"/>
        </p:nvSpPr>
        <p:spPr>
          <a:xfrm>
            <a:off x="6358876" y="5320698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6D12D-DAB2-49CE-BC78-DC0B4BB55CF9}"/>
              </a:ext>
            </a:extLst>
          </p:cNvPr>
          <p:cNvSpPr txBox="1"/>
          <p:nvPr userDrawn="1"/>
        </p:nvSpPr>
        <p:spPr>
          <a:xfrm>
            <a:off x="6358876" y="1403798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657D51-6F20-4F66-B8B8-F492A262F850}"/>
              </a:ext>
            </a:extLst>
          </p:cNvPr>
          <p:cNvSpPr txBox="1"/>
          <p:nvPr userDrawn="1"/>
        </p:nvSpPr>
        <p:spPr>
          <a:xfrm>
            <a:off x="6370066" y="2412210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EDEB0A-6DFC-4C52-A53C-5E400F3B863D}"/>
              </a:ext>
            </a:extLst>
          </p:cNvPr>
          <p:cNvSpPr txBox="1"/>
          <p:nvPr userDrawn="1"/>
        </p:nvSpPr>
        <p:spPr>
          <a:xfrm>
            <a:off x="6358876" y="3388074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CF145E-EC97-4941-AC1D-31148B563012}"/>
              </a:ext>
            </a:extLst>
          </p:cNvPr>
          <p:cNvSpPr txBox="1"/>
          <p:nvPr userDrawn="1"/>
        </p:nvSpPr>
        <p:spPr>
          <a:xfrm>
            <a:off x="6358876" y="4407928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3018D0-B008-42FA-91DB-72AB2834FF88}"/>
              </a:ext>
            </a:extLst>
          </p:cNvPr>
          <p:cNvSpPr txBox="1"/>
          <p:nvPr userDrawn="1"/>
        </p:nvSpPr>
        <p:spPr>
          <a:xfrm>
            <a:off x="6448422" y="5378085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0E704AC0-604D-4656-ABCD-14D8CA1ED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3812" y="160078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5599D860-A03D-4994-8B22-8AD132201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3812" y="2625008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B243E891-A230-4CBA-8278-FA80DFCC63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3812" y="3598913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2571A8D9-22F5-4512-94AB-6D891BAB6B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3812" y="461698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9512E97C-F763-4E33-9763-295D6B5B5B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3358" y="558765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5" name="Rounded Rectangle 14"/>
          <p:cNvSpPr/>
          <p:nvPr userDrawn="1"/>
        </p:nvSpPr>
        <p:spPr>
          <a:xfrm>
            <a:off x="804334" y="3327618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804334" y="2361576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403800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461187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49390" y="2411898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8200" y="3379899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65817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1253136" y="2624696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253136" y="3590738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B813A439-9273-414D-B0CB-A69F264E8766}"/>
              </a:ext>
            </a:extLst>
          </p:cNvPr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FC4A947-8CD1-409D-A8BC-A0F7F7C85F9F}"/>
              </a:ext>
            </a:extLst>
          </p:cNvPr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C6AA0B-F788-42D5-B203-AB4D15D1AE52}"/>
              </a:ext>
            </a:extLst>
          </p:cNvPr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DFC9828-8AA7-44E3-B694-08FEB98A7300}"/>
              </a:ext>
            </a:extLst>
          </p:cNvPr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334A1A24-B76D-48B5-ABE5-66034B401F62}"/>
              </a:ext>
            </a:extLst>
          </p:cNvPr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1ACA110-85E1-43E5-B1C3-4D43C3E7D5ED}"/>
              </a:ext>
            </a:extLst>
          </p:cNvPr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8727BE1-4AC2-48DD-AF2C-8A9ED516BF4D}"/>
              </a:ext>
            </a:extLst>
          </p:cNvPr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D7E517F6-67E6-4331-B98B-242C55CA72AA}"/>
              </a:ext>
            </a:extLst>
          </p:cNvPr>
          <p:cNvSpPr/>
          <p:nvPr userDrawn="1"/>
        </p:nvSpPr>
        <p:spPr>
          <a:xfrm>
            <a:off x="6325010" y="3335793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D46F9EFB-799B-4DDC-BC48-ADC61C440D50}"/>
              </a:ext>
            </a:extLst>
          </p:cNvPr>
          <p:cNvSpPr/>
          <p:nvPr userDrawn="1"/>
        </p:nvSpPr>
        <p:spPr>
          <a:xfrm>
            <a:off x="6325010" y="2361888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A04F4157-5CA8-43F3-B169-EF4779502838}"/>
              </a:ext>
            </a:extLst>
          </p:cNvPr>
          <p:cNvSpPr/>
          <p:nvPr userDrawn="1"/>
        </p:nvSpPr>
        <p:spPr>
          <a:xfrm>
            <a:off x="6325010" y="1346411"/>
            <a:ext cx="4880964" cy="761107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6D12D-DAB2-49CE-BC78-DC0B4BB55CF9}"/>
              </a:ext>
            </a:extLst>
          </p:cNvPr>
          <p:cNvSpPr txBox="1"/>
          <p:nvPr userDrawn="1"/>
        </p:nvSpPr>
        <p:spPr>
          <a:xfrm>
            <a:off x="6358876" y="1403798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657D51-6F20-4F66-B8B8-F492A262F850}"/>
              </a:ext>
            </a:extLst>
          </p:cNvPr>
          <p:cNvSpPr txBox="1"/>
          <p:nvPr userDrawn="1"/>
        </p:nvSpPr>
        <p:spPr>
          <a:xfrm>
            <a:off x="6370066" y="2412210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EDEB0A-6DFC-4C52-A53C-5E400F3B863D}"/>
              </a:ext>
            </a:extLst>
          </p:cNvPr>
          <p:cNvSpPr txBox="1"/>
          <p:nvPr userDrawn="1"/>
        </p:nvSpPr>
        <p:spPr>
          <a:xfrm>
            <a:off x="6358876" y="3388074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0E704AC0-604D-4656-ABCD-14D8CA1ED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3812" y="160078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5599D860-A03D-4994-8B22-8AD1322016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3812" y="2625008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B243E891-A230-4CBA-8278-FA80DFCC63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3812" y="3598913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FF9307-27EF-44E6-9120-FB213B33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9" name="Rounded Rectangle 18"/>
          <p:cNvSpPr/>
          <p:nvPr userDrawn="1"/>
        </p:nvSpPr>
        <p:spPr>
          <a:xfrm>
            <a:off x="804334" y="1595970"/>
            <a:ext cx="4880964" cy="87392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38200" y="1728172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1253136" y="185034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B813A439-9273-414D-B0CB-A69F264E8766}"/>
              </a:ext>
            </a:extLst>
          </p:cNvPr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FC4A947-8CD1-409D-A8BC-A0F7F7C85F9F}"/>
              </a:ext>
            </a:extLst>
          </p:cNvPr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C6AA0B-F788-42D5-B203-AB4D15D1AE52}"/>
              </a:ext>
            </a:extLst>
          </p:cNvPr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ADFC9828-8AA7-44E3-B694-08FEB98A7300}"/>
              </a:ext>
            </a:extLst>
          </p:cNvPr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334A1A24-B76D-48B5-ABE5-66034B401F62}"/>
              </a:ext>
            </a:extLst>
          </p:cNvPr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21ACA110-85E1-43E5-B1C3-4D43C3E7D5ED}"/>
              </a:ext>
            </a:extLst>
          </p:cNvPr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8727BE1-4AC2-48DD-AF2C-8A9ED516BF4D}"/>
              </a:ext>
            </a:extLst>
          </p:cNvPr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A04F4157-5CA8-43F3-B169-EF4779502838}"/>
              </a:ext>
            </a:extLst>
          </p:cNvPr>
          <p:cNvSpPr/>
          <p:nvPr userDrawn="1"/>
        </p:nvSpPr>
        <p:spPr>
          <a:xfrm>
            <a:off x="6325010" y="1538581"/>
            <a:ext cx="4880964" cy="931309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0E704AC0-604D-4656-ABCD-14D8CA1ED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3812" y="179295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35" name="Rounded Rectangle 18">
            <a:extLst>
              <a:ext uri="{FF2B5EF4-FFF2-40B4-BE49-F238E27FC236}">
                <a16:creationId xmlns:a16="http://schemas.microsoft.com/office/drawing/2014/main" id="{EED117E5-D9F2-4585-9578-31943F877439}"/>
              </a:ext>
            </a:extLst>
          </p:cNvPr>
          <p:cNvSpPr/>
          <p:nvPr userDrawn="1"/>
        </p:nvSpPr>
        <p:spPr>
          <a:xfrm>
            <a:off x="838200" y="2795350"/>
            <a:ext cx="4880964" cy="87392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18CCA-6310-40A0-AEF0-890AAE971F4E}"/>
              </a:ext>
            </a:extLst>
          </p:cNvPr>
          <p:cNvSpPr txBox="1"/>
          <p:nvPr userDrawn="1"/>
        </p:nvSpPr>
        <p:spPr>
          <a:xfrm>
            <a:off x="872066" y="2927552"/>
            <a:ext cx="40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74D3CA3B-51F9-4E91-815A-E54EF6EAD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7002" y="3049720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46" name="Rounded Rectangle 18">
            <a:extLst>
              <a:ext uri="{FF2B5EF4-FFF2-40B4-BE49-F238E27FC236}">
                <a16:creationId xmlns:a16="http://schemas.microsoft.com/office/drawing/2014/main" id="{CE68FD4A-EE00-4EE1-BDC2-BD691BC42389}"/>
              </a:ext>
            </a:extLst>
          </p:cNvPr>
          <p:cNvSpPr/>
          <p:nvPr userDrawn="1"/>
        </p:nvSpPr>
        <p:spPr>
          <a:xfrm>
            <a:off x="6358876" y="2737961"/>
            <a:ext cx="4880964" cy="931309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66700" dist="50800" dir="8100000" sx="94000" sy="94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9E970B7D-541B-4692-BC9B-591FA08385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7678" y="2992331"/>
            <a:ext cx="4259262" cy="385763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5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>
                <a:latin typeface="+mn-lt"/>
                <a:cs typeface="Arial" panose="020B0604020202020204" pitchFamily="34" charset="0"/>
              </a:rPr>
              <a:t>Text</a:t>
            </a:r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7EC88D4-7A44-4831-A1D2-D271442D49E7}"/>
              </a:ext>
            </a:extLst>
          </p:cNvPr>
          <p:cNvSpPr/>
          <p:nvPr userDrawn="1"/>
        </p:nvSpPr>
        <p:spPr>
          <a:xfrm rot="5400000">
            <a:off x="5787665" y="1856871"/>
            <a:ext cx="407323" cy="35114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219CDFA2-899C-4A8C-B6C9-D2BA260036FA}"/>
              </a:ext>
            </a:extLst>
          </p:cNvPr>
          <p:cNvSpPr/>
          <p:nvPr userDrawn="1"/>
        </p:nvSpPr>
        <p:spPr>
          <a:xfrm rot="5400000">
            <a:off x="5791179" y="3085357"/>
            <a:ext cx="407323" cy="35114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3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 flipV="1">
            <a:off x="-13253" y="-1"/>
            <a:ext cx="12258262" cy="6954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62F3C-F3A8-4984-8885-C1EBE803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>
          <a:xfrm>
            <a:off x="4607656" y="5168934"/>
            <a:ext cx="2847794" cy="13855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753" y="585260"/>
            <a:ext cx="10515600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ABOUT THE PRESENTERS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778012"/>
            <a:ext cx="1944687" cy="26505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1885" y="1777041"/>
            <a:ext cx="1944687" cy="26505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931486" y="1778012"/>
            <a:ext cx="2971800" cy="26495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About </a:t>
            </a:r>
          </a:p>
          <a:p>
            <a:pPr lvl="1"/>
            <a:r>
              <a:rPr lang="en-US"/>
              <a:t>About</a:t>
            </a:r>
          </a:p>
          <a:p>
            <a:pPr lvl="1"/>
            <a:r>
              <a:rPr lang="en-US"/>
              <a:t>About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145171" y="1771312"/>
            <a:ext cx="3171491" cy="2649537"/>
          </a:xfr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Name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Title</a:t>
            </a:r>
          </a:p>
          <a:p>
            <a:pPr lvl="1"/>
            <a:r>
              <a:rPr lang="en-US"/>
              <a:t>About </a:t>
            </a:r>
          </a:p>
          <a:p>
            <a:pPr lvl="1"/>
            <a:r>
              <a:rPr lang="en-US"/>
              <a:t>About</a:t>
            </a:r>
          </a:p>
          <a:p>
            <a:pPr lvl="1"/>
            <a:r>
              <a:rPr lang="en-US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9818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 flipV="1">
            <a:off x="-13253" y="-1"/>
            <a:ext cx="12258262" cy="6954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62F3C-F3A8-4984-8885-C1EBE803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>
          <a:xfrm>
            <a:off x="4607656" y="5418313"/>
            <a:ext cx="2847794" cy="13855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753" y="585260"/>
            <a:ext cx="10515600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ABOUT THE PRESENTERS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7876" y="1407013"/>
            <a:ext cx="2398354" cy="26277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2376" y="1442589"/>
            <a:ext cx="2398354" cy="26277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537876" y="4161039"/>
            <a:ext cx="2398354" cy="95960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tx1"/>
              </a:buClr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CE2C62-0A23-4334-8D90-3CFA0797EB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876" y="1442589"/>
            <a:ext cx="2398354" cy="26277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14A8E8C-DBAF-43BD-83BA-A7811DCA9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2376" y="4161039"/>
            <a:ext cx="2398354" cy="95960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tx1"/>
              </a:buClr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E3E67BD-F104-4456-A0E5-9254317A9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6876" y="4161039"/>
            <a:ext cx="2398354" cy="95960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tx1"/>
              </a:buClr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3765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 flipV="1">
            <a:off x="-13253" y="-1"/>
            <a:ext cx="12258262" cy="6954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62F3C-F3A8-4984-8885-C1EBE803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>
          <a:xfrm>
            <a:off x="4607656" y="5168934"/>
            <a:ext cx="2847794" cy="13855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753" y="585260"/>
            <a:ext cx="10515600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ABOUT THE PRESENTERS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1" y="1778012"/>
            <a:ext cx="2219036" cy="26505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430250" y="1778983"/>
            <a:ext cx="4025200" cy="26495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About </a:t>
            </a:r>
          </a:p>
          <a:p>
            <a:pPr lvl="1"/>
            <a:r>
              <a:rPr lang="en-US"/>
              <a:t>About</a:t>
            </a:r>
          </a:p>
          <a:p>
            <a:pPr lvl="1"/>
            <a:r>
              <a:rPr lang="en-US"/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4084327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 flipV="1">
            <a:off x="-13253" y="-1"/>
            <a:ext cx="12258262" cy="6954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62F3C-F3A8-4984-8885-C1EBE803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>
          <a:xfrm>
            <a:off x="4607656" y="5168934"/>
            <a:ext cx="2847794" cy="13855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73753" y="585260"/>
            <a:ext cx="10515600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ABOUT THE PRESENTERS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66E28E-18A9-4C16-AFF9-217839219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1" y="1778012"/>
            <a:ext cx="2219036" cy="26505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430250" y="1778983"/>
            <a:ext cx="4025200" cy="264953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About </a:t>
            </a:r>
          </a:p>
          <a:p>
            <a:pPr lvl="1"/>
            <a:r>
              <a:rPr lang="en-US"/>
              <a:t>About</a:t>
            </a:r>
          </a:p>
          <a:p>
            <a:pPr lvl="1"/>
            <a:r>
              <a:rPr lang="en-US"/>
              <a:t>About</a:t>
            </a:r>
          </a:p>
        </p:txBody>
      </p:sp>
      <p:sp>
        <p:nvSpPr>
          <p:cNvPr id="7" name="Round Single Corner Rectangle 4">
            <a:extLst>
              <a:ext uri="{FF2B5EF4-FFF2-40B4-BE49-F238E27FC236}">
                <a16:creationId xmlns:a16="http://schemas.microsoft.com/office/drawing/2014/main" id="{5918938A-BD2A-43B0-91BD-2282ECC2DD66}"/>
              </a:ext>
            </a:extLst>
          </p:cNvPr>
          <p:cNvSpPr/>
          <p:nvPr userDrawn="1"/>
        </p:nvSpPr>
        <p:spPr>
          <a:xfrm rot="10800000">
            <a:off x="7678145" y="-4"/>
            <a:ext cx="4566862" cy="6346771"/>
          </a:xfrm>
          <a:prstGeom prst="round1Rect">
            <a:avLst/>
          </a:prstGeom>
          <a:gradFill>
            <a:gsLst>
              <a:gs pos="4000">
                <a:schemeClr val="accent2"/>
              </a:gs>
              <a:gs pos="33000">
                <a:schemeClr val="accent2"/>
              </a:gs>
              <a:gs pos="83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6163486" y="-2"/>
            <a:ext cx="6028514" cy="6634196"/>
          </a:xfrm>
          <a:prstGeom prst="round1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41775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099"/>
            <a:ext cx="10515600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D7E5F-3542-40E5-8824-F6DB83427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0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_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7B07E5-88DE-47E6-B35A-F5662246D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141797"/>
            <a:ext cx="12192000" cy="5035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099"/>
            <a:ext cx="10515600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</p:spTree>
    <p:extLst>
      <p:ext uri="{BB962C8B-B14F-4D97-AF65-F5344CB8AC3E}">
        <p14:creationId xmlns:p14="http://schemas.microsoft.com/office/powerpoint/2010/main" val="161192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_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0173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099"/>
            <a:ext cx="7320173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4" name="Hexagon 3"/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 userDrawn="1"/>
        </p:nvSpPr>
        <p:spPr>
          <a:xfrm>
            <a:off x="11313976" y="1989921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F6F743-E877-41B6-A47A-1BF92C467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1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_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59099"/>
            <a:ext cx="6900081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Clr>
                <a:schemeClr val="tx1"/>
              </a:buClr>
              <a:buNone/>
              <a:defRPr>
                <a:solidFill>
                  <a:schemeClr val="tx2"/>
                </a:solidFill>
              </a:defRPr>
            </a:lvl3pPr>
            <a:lvl4pPr marL="1371600" indent="0">
              <a:buClr>
                <a:schemeClr val="tx1"/>
              </a:buClr>
              <a:buNone/>
              <a:defRPr>
                <a:solidFill>
                  <a:schemeClr val="tx2"/>
                </a:solidFill>
              </a:defRPr>
            </a:lvl4pPr>
            <a:lvl5pPr marL="1828800" indent="0">
              <a:buClr>
                <a:schemeClr val="tx1"/>
              </a:buClr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02575" y="1159099"/>
            <a:ext cx="3451225" cy="501786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DDA49-D558-4113-A910-E02023744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82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defRPr lang="en-US" sz="2400" kern="120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defRPr lang="en-US" sz="2100" kern="1200" baseline="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defRPr lang="en-US" sz="2400" kern="120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defRPr lang="en-US" sz="2100" kern="1200" baseline="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02460E-2EF0-4BE4-9B11-DDCB357F8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6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39592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lang="en-US" sz="24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defRPr lang="en-US" sz="2100" kern="1200" baseline="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04360" y="1839592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lang="en-US" sz="24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defRPr lang="en-US" sz="2100" kern="1200" baseline="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970520" y="1839592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lang="en-US" sz="2400" kern="120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defRPr lang="en-US" sz="2100" kern="1200" baseline="0" dirty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FFCCC-CBCF-4849-A64C-8FB75AA6F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9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088718"/>
            <a:ext cx="3193144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838200" y="3918990"/>
            <a:ext cx="3193144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970141" y="3088718"/>
            <a:ext cx="3350381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7970141" y="3918990"/>
            <a:ext cx="3350381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A3073F7-2F26-4143-A1FD-2ADD81A27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46640" y="1532657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E1C01E7-46F2-C548-BACD-02648DBD76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57239" y="1513600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4325552" y="3082478"/>
            <a:ext cx="3350381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9"/>
          </p:nvPr>
        </p:nvSpPr>
        <p:spPr>
          <a:xfrm>
            <a:off x="4325552" y="3912750"/>
            <a:ext cx="3350381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4E1C01E7-46F2-C548-BACD-02648DBD76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12650" y="1507360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67" b="1" i="0" kern="1200" dirty="0">
                <a:solidFill>
                  <a:schemeClr val="tx1"/>
                </a:solidFill>
                <a:latin typeface="Arial Bold"/>
                <a:ea typeface="+mn-ea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B7BFF2-DBF2-4C54-97BE-3B6DB6064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4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0258" y="3108889"/>
            <a:ext cx="2062942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40258" y="3939161"/>
            <a:ext cx="2062942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A3073F7-2F26-4143-A1FD-2ADD81A27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3637" y="1531137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B7BFF2-DBF2-4C54-97BE-3B6DB6064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9D48CB0-0B75-4B68-9370-1182BB28D7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829276" y="3108889"/>
            <a:ext cx="2062942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9D69197-4EEE-4A17-B8E2-ABD07249950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829276" y="3939161"/>
            <a:ext cx="2062942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C950FBAD-7197-4A9A-989F-EC77A98B43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72655" y="1531137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CA9D40F-E1D8-4967-BB0B-7A619615502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018294" y="3108889"/>
            <a:ext cx="2062942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CCB74CF-29F0-4899-B1D9-E1D79ACE950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018294" y="3939161"/>
            <a:ext cx="2062942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18CC727-40B3-41FE-B53C-B6E85537F17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61673" y="1523580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2967823-54EA-4C03-8D48-9137CAC9FC8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207312" y="3105111"/>
            <a:ext cx="2062942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FC9EC4-ED3E-4475-BCCE-CD5A847AAED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207312" y="3935383"/>
            <a:ext cx="2062942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24FD9ACA-98A6-49C0-8C80-B8F6F15050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50691" y="1519802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1585296-635D-4F90-AB20-4CCC3100E65D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396330" y="3108889"/>
            <a:ext cx="2062942" cy="715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0" indent="0">
              <a:buSzPct val="100000"/>
              <a:buFontTx/>
              <a:buNone/>
              <a:defRPr sz="2933"/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B7CD6BB-0571-46E7-B1DF-0934937687CE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396330" y="3939161"/>
            <a:ext cx="2062942" cy="1934126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latin typeface="+mn-lt"/>
                <a:cs typeface="Arial Regular"/>
              </a:defRPr>
            </a:lvl1pPr>
            <a:lvl2pPr marL="0" indent="0">
              <a:buSzPct val="100000"/>
              <a:buFontTx/>
              <a:buNone/>
              <a:defRPr sz="2667">
                <a:latin typeface="Gotham Thin" pitchFamily="50" charset="0"/>
                <a:cs typeface="Gotham Thin" pitchFamily="50" charset="0"/>
              </a:defRPr>
            </a:lvl2pPr>
            <a:lvl3pPr marL="685766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3pPr>
            <a:lvl4pPr marL="914354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4pPr>
            <a:lvl5pPr marL="1142942" indent="-228589"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>
                <a:latin typeface="Gotham Thin" pitchFamily="50" charset="0"/>
                <a:cs typeface="Gotham Thin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72062383-77E1-48DF-9DB0-D9F713A14AC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39709" y="1531137"/>
            <a:ext cx="1376184" cy="134751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67" b="1" i="0">
                <a:solidFill>
                  <a:schemeClr val="tx1"/>
                </a:solidFill>
                <a:latin typeface="Arial Bold"/>
                <a:cs typeface="Arial Bold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006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3266" y="365126"/>
            <a:ext cx="9620534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266" y="1159099"/>
            <a:ext cx="9620534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1733266" y="6311900"/>
            <a:ext cx="8528334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4" name="Rounded Rectangle 3"/>
          <p:cNvSpPr/>
          <p:nvPr userDrawn="1"/>
        </p:nvSpPr>
        <p:spPr>
          <a:xfrm flipV="1">
            <a:off x="-109182" y="-300250"/>
            <a:ext cx="1378424" cy="6905766"/>
          </a:xfrm>
          <a:prstGeom prst="roundRect">
            <a:avLst/>
          </a:prstGeom>
          <a:gradFill>
            <a:gsLst>
              <a:gs pos="4000">
                <a:srgbClr val="55B6E4"/>
              </a:gs>
              <a:gs pos="33000">
                <a:schemeClr val="bg2"/>
              </a:gs>
              <a:gs pos="83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94CF8-CBE1-425B-B805-64B9284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46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vy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3266" y="365126"/>
            <a:ext cx="9620534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266" y="1159099"/>
            <a:ext cx="9620534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1733266" y="6311900"/>
            <a:ext cx="8528334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9" name="Rounded Rectangle 8"/>
          <p:cNvSpPr/>
          <p:nvPr userDrawn="1"/>
        </p:nvSpPr>
        <p:spPr>
          <a:xfrm flipV="1">
            <a:off x="-109182" y="-300250"/>
            <a:ext cx="1378424" cy="6905766"/>
          </a:xfrm>
          <a:prstGeom prst="roundRect">
            <a:avLst/>
          </a:prstGeom>
          <a:gradFill>
            <a:gsLst>
              <a:gs pos="4000">
                <a:srgbClr val="141D35"/>
              </a:gs>
              <a:gs pos="33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E84B96-1BE7-405C-9658-BF544D29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6424670" y="-1"/>
            <a:ext cx="5767330" cy="6346771"/>
          </a:xfrm>
          <a:prstGeom prst="round1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66605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3266" y="365126"/>
            <a:ext cx="9620534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266" y="1159099"/>
            <a:ext cx="9620534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1733266" y="6311900"/>
            <a:ext cx="8528334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-109182" y="-300250"/>
            <a:ext cx="1378424" cy="6905766"/>
          </a:xfrm>
          <a:prstGeom prst="roundRect">
            <a:avLst/>
          </a:prstGeom>
          <a:gradFill>
            <a:gsLst>
              <a:gs pos="4000">
                <a:srgbClr val="FEECBB"/>
              </a:gs>
              <a:gs pos="33000">
                <a:schemeClr val="accent1"/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92CF62-1C88-4D6D-B3A5-687487C03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7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/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1" t="1538" r="16200"/>
          <a:stretch/>
        </p:blipFill>
        <p:spPr>
          <a:xfrm>
            <a:off x="-1" y="480912"/>
            <a:ext cx="3712191" cy="5830988"/>
          </a:xfrm>
          <a:prstGeom prst="round2Diag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9989" y="1379292"/>
            <a:ext cx="7223872" cy="4932608"/>
          </a:xfrm>
        </p:spPr>
        <p:txBody>
          <a:bodyPr/>
          <a:lstStyle>
            <a:lvl1pPr indent="-228600" algn="l" defTabSz="914400" rtl="0" eaLnBrk="1" latinLnBrk="0" hangingPunct="1">
              <a:lnSpc>
                <a:spcPct val="90000"/>
              </a:lnSpc>
              <a:defRPr lang="en-US" sz="2400" kern="120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defRPr lang="en-US" sz="2100" kern="1200" baseline="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339989" y="480912"/>
            <a:ext cx="7222013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217159" y="6311900"/>
            <a:ext cx="594736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84D92-1923-4947-B9B2-B5D8ACABE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409638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96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8039" y="365126"/>
            <a:ext cx="7092694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8039" y="1159099"/>
            <a:ext cx="7092694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2402006" y="6311900"/>
            <a:ext cx="515896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r="9362"/>
          <a:stretch/>
        </p:blipFill>
        <p:spPr>
          <a:xfrm>
            <a:off x="7717132" y="1542438"/>
            <a:ext cx="4474868" cy="3839062"/>
          </a:xfrm>
          <a:prstGeom prst="round2Diag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3D143-E9F0-4DA9-B7BD-659BB7D81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225275" y="6400799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5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02BFC4-EFED-43E8-BA57-905065FB417E}"/>
              </a:ext>
            </a:extLst>
          </p:cNvPr>
          <p:cNvSpPr/>
          <p:nvPr userDrawn="1"/>
        </p:nvSpPr>
        <p:spPr>
          <a:xfrm>
            <a:off x="8679659" y="0"/>
            <a:ext cx="320594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8039" y="365126"/>
            <a:ext cx="7092694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8039" y="1159099"/>
            <a:ext cx="7092694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2402006" y="6311900"/>
            <a:ext cx="515896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8" r="9362"/>
          <a:stretch/>
        </p:blipFill>
        <p:spPr>
          <a:xfrm>
            <a:off x="7410733" y="1509469"/>
            <a:ext cx="4474868" cy="3839062"/>
          </a:xfrm>
          <a:prstGeom prst="round2Diag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3D143-E9F0-4DA9-B7BD-659BB7D81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225275" y="6400799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55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E2AB0-8506-47DD-BD30-9E9E365BDD60}"/>
              </a:ext>
            </a:extLst>
          </p:cNvPr>
          <p:cNvSpPr/>
          <p:nvPr userDrawn="1"/>
        </p:nvSpPr>
        <p:spPr>
          <a:xfrm>
            <a:off x="838200" y="6076604"/>
            <a:ext cx="5853546" cy="7813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7EC4339-D4F8-4C1A-B173-D4D9274876FC}"/>
              </a:ext>
            </a:extLst>
          </p:cNvPr>
          <p:cNvSpPr/>
          <p:nvPr userDrawn="1"/>
        </p:nvSpPr>
        <p:spPr>
          <a:xfrm rot="16200000">
            <a:off x="676491" y="161707"/>
            <a:ext cx="6176964" cy="5853545"/>
          </a:xfrm>
          <a:prstGeom prst="wedgeRectCallout">
            <a:avLst>
              <a:gd name="adj1" fmla="val -20692"/>
              <a:gd name="adj2" fmla="val 67659"/>
            </a:avLst>
          </a:prstGeom>
          <a:solidFill>
            <a:srgbClr val="141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71188-CE3A-42BA-B7C7-2032392C2ED5}"/>
              </a:ext>
            </a:extLst>
          </p:cNvPr>
          <p:cNvSpPr/>
          <p:nvPr userDrawn="1"/>
        </p:nvSpPr>
        <p:spPr>
          <a:xfrm>
            <a:off x="8658629" y="0"/>
            <a:ext cx="320594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9098"/>
            <a:ext cx="5853546" cy="5017864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2100" baseline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D7E5F-3542-40E5-8824-F6DB83427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4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/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1027" y="1249251"/>
            <a:ext cx="7078498" cy="4932608"/>
          </a:xfrm>
        </p:spPr>
        <p:txBody>
          <a:bodyPr/>
          <a:lstStyle>
            <a:lvl1pPr indent="-228600" algn="l" defTabSz="914400" rtl="0" eaLnBrk="1" latinLnBrk="0" hangingPunct="1">
              <a:lnSpc>
                <a:spcPct val="90000"/>
              </a:lnSpc>
              <a:defRPr lang="en-US" sz="2400" kern="120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>
              <a:defRPr lang="en-US" sz="2100" kern="1200" baseline="0" dirty="0" smtClean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729439" y="365126"/>
            <a:ext cx="7078498" cy="600790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601107" y="6311900"/>
            <a:ext cx="5537939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310" r="27729" b="-310"/>
          <a:stretch/>
        </p:blipFill>
        <p:spPr>
          <a:xfrm>
            <a:off x="1" y="1249251"/>
            <a:ext cx="4267200" cy="4543425"/>
          </a:xfrm>
          <a:prstGeom prst="round2Diag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66B83F-BFAB-4276-B530-C334A47AA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661429" y="6400799"/>
            <a:ext cx="226166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6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>
            <a:off x="-13253" y="-1"/>
            <a:ext cx="12258262" cy="695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1CC77-50F8-4030-B733-4B28C696E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>
          <a:xfrm>
            <a:off x="4672103" y="5112755"/>
            <a:ext cx="2847794" cy="1385526"/>
          </a:xfrm>
          <a:prstGeom prst="rect">
            <a:avLst/>
          </a:prstGeom>
        </p:spPr>
      </p:pic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2505" y="717010"/>
            <a:ext cx="11066745" cy="39394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72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8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4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59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0870"/>
          <a:stretch/>
        </p:blipFill>
        <p:spPr>
          <a:xfrm rot="10800000">
            <a:off x="-13253" y="-1"/>
            <a:ext cx="12258262" cy="6954592"/>
          </a:xfrm>
          <a:prstGeom prst="rect">
            <a:avLst/>
          </a:prstGeom>
        </p:spPr>
      </p:pic>
      <p:sp>
        <p:nvSpPr>
          <p:cNvPr id="3" name="Oval 2"/>
          <p:cNvSpPr/>
          <p:nvPr userDrawn="1"/>
        </p:nvSpPr>
        <p:spPr>
          <a:xfrm flipV="1">
            <a:off x="5310659" y="1817778"/>
            <a:ext cx="1610436" cy="1610436"/>
          </a:xfrm>
          <a:prstGeom prst="ellipse">
            <a:avLst/>
          </a:prstGeom>
          <a:gradFill>
            <a:gsLst>
              <a:gs pos="4000">
                <a:srgbClr val="55B6E4"/>
              </a:gs>
              <a:gs pos="33000">
                <a:schemeClr val="bg2"/>
              </a:gs>
              <a:gs pos="83000">
                <a:schemeClr val="bg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882196" y="3502162"/>
            <a:ext cx="246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5" y="1937194"/>
            <a:ext cx="1371603" cy="13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DA518E1-C8D9-4C9B-9D47-6648AE0F4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206086" y="6411949"/>
            <a:ext cx="2261666" cy="30480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6213" y="1098952"/>
            <a:ext cx="6243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7144" y="3136887"/>
            <a:ext cx="579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Connect with us</a:t>
            </a:r>
          </a:p>
          <a:p>
            <a:r>
              <a:rPr lang="en-US" sz="28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@CereCore</a:t>
            </a:r>
            <a:endParaRPr lang="en-US" sz="200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96763"/>
            <a:ext cx="1161246" cy="1223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08" y="4134841"/>
            <a:ext cx="899087" cy="94708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6273154" y="4933208"/>
            <a:ext cx="806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LinkedIn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31358" y="4927874"/>
            <a:ext cx="680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X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030263" y="4929233"/>
            <a:ext cx="828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Facebook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21" name="object 3"/>
          <p:cNvSpPr/>
          <p:nvPr userDrawn="1"/>
        </p:nvSpPr>
        <p:spPr>
          <a:xfrm flipV="1">
            <a:off x="844660" y="2461301"/>
            <a:ext cx="1097280" cy="112477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70" y="0"/>
                </a:lnTo>
              </a:path>
            </a:pathLst>
          </a:custGeom>
          <a:ln w="44450" cap="rnd">
            <a:solidFill>
              <a:srgbClr val="FDD5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9BB612-7DFA-42BA-B86D-764BDB3268F7}"/>
              </a:ext>
            </a:extLst>
          </p:cNvPr>
          <p:cNvSpPr txBox="1"/>
          <p:nvPr userDrawn="1"/>
        </p:nvSpPr>
        <p:spPr>
          <a:xfrm>
            <a:off x="758570" y="3136887"/>
            <a:ext cx="579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Contact us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DD724FD-F2FB-408E-BE21-7C377311DA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0" y="3805871"/>
            <a:ext cx="580524" cy="5805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29A43F-D647-47C9-B24E-C8FD49F503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0" y="4444820"/>
            <a:ext cx="580524" cy="5805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571F9F8-D828-453E-B27B-33E08034EA22}"/>
              </a:ext>
            </a:extLst>
          </p:cNvPr>
          <p:cNvSpPr txBox="1"/>
          <p:nvPr userDrawn="1"/>
        </p:nvSpPr>
        <p:spPr>
          <a:xfrm>
            <a:off x="1365677" y="3904559"/>
            <a:ext cx="3229762" cy="37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EE372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info@cerecoreintl.net</a:t>
            </a:r>
            <a:r>
              <a:rPr lang="en-GB">
                <a:solidFill>
                  <a:srgbClr val="EE3724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5F62F5-11ED-4227-B9B1-AFE1A367F10B}"/>
              </a:ext>
            </a:extLst>
          </p:cNvPr>
          <p:cNvSpPr txBox="1"/>
          <p:nvPr userDrawn="1"/>
        </p:nvSpPr>
        <p:spPr>
          <a:xfrm>
            <a:off x="1365676" y="4530047"/>
            <a:ext cx="366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hlinkClick r:id="rId8"/>
              </a:rPr>
              <a:t>https://cerecoreinternational.net/</a:t>
            </a:r>
            <a:r>
              <a:rPr lang="en-GB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9" name="Picture 1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B8248AFE-BE40-4502-BB22-8CBDD8B775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58" y="4386395"/>
            <a:ext cx="483616" cy="4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4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DA518E1-C8D9-4C9B-9D47-6648AE0F4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206086" y="6411949"/>
            <a:ext cx="2261666" cy="30480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6213" y="1098952"/>
            <a:ext cx="6243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94451" y="2782072"/>
            <a:ext cx="6107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Connect with us.</a:t>
            </a:r>
          </a:p>
          <a:p>
            <a:r>
              <a:rPr lang="en-US" sz="28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@CereCore</a:t>
            </a:r>
            <a:endParaRPr lang="en-US" sz="200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" y="3766643"/>
            <a:ext cx="1223233" cy="1223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60" y="3904721"/>
            <a:ext cx="947080" cy="947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92" y="3907963"/>
            <a:ext cx="914837" cy="91483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53104" y="4653210"/>
            <a:ext cx="85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LinkedIn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94485" y="4647876"/>
            <a:ext cx="71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Twitter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550628" y="4649235"/>
            <a:ext cx="872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Facebook</a:t>
            </a:r>
            <a:endParaRPr lang="en-US" sz="1050" b="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Hexagon 25"/>
          <p:cNvSpPr/>
          <p:nvPr userDrawn="1"/>
        </p:nvSpPr>
        <p:spPr>
          <a:xfrm>
            <a:off x="8765492" y="-74423"/>
            <a:ext cx="3301956" cy="284651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 userDrawn="1"/>
        </p:nvSpPr>
        <p:spPr>
          <a:xfrm>
            <a:off x="10755144" y="2906296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 userDrawn="1"/>
        </p:nvSpPr>
        <p:spPr>
          <a:xfrm>
            <a:off x="10935999" y="4684237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 userDrawn="1"/>
        </p:nvSpPr>
        <p:spPr>
          <a:xfrm>
            <a:off x="9108770" y="2277720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 userDrawn="1"/>
        </p:nvSpPr>
        <p:spPr>
          <a:xfrm>
            <a:off x="11313976" y="1989921"/>
            <a:ext cx="1254809" cy="1054093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 userDrawn="1"/>
        </p:nvSpPr>
        <p:spPr>
          <a:xfrm>
            <a:off x="9534692" y="5069193"/>
            <a:ext cx="893098" cy="769912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 userDrawn="1"/>
        </p:nvSpPr>
        <p:spPr>
          <a:xfrm>
            <a:off x="9555151" y="3060411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 userDrawn="1"/>
        </p:nvSpPr>
        <p:spPr>
          <a:xfrm>
            <a:off x="8291759" y="4730605"/>
            <a:ext cx="1722638" cy="1447089"/>
          </a:xfrm>
          <a:prstGeom prst="hexagon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 bwMode="auto">
          <a:xfrm>
            <a:off x="721217" y="6311900"/>
            <a:ext cx="954038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sp>
        <p:nvSpPr>
          <p:cNvPr id="21" name="object 3"/>
          <p:cNvSpPr/>
          <p:nvPr userDrawn="1"/>
        </p:nvSpPr>
        <p:spPr>
          <a:xfrm flipV="1">
            <a:off x="844660" y="2461301"/>
            <a:ext cx="1097280" cy="112477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70" y="0"/>
                </a:lnTo>
              </a:path>
            </a:pathLst>
          </a:custGeom>
          <a:ln w="44450" cap="rnd">
            <a:solidFill>
              <a:srgbClr val="FDD5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5237406" y="-4"/>
            <a:ext cx="6954594" cy="5500521"/>
          </a:xfrm>
          <a:prstGeom prst="round1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01006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F8AB-288C-4E6E-901C-2BC6AD27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DA5BB-D44A-4650-B208-0FBF4012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250F3-3C7A-43E5-8FD6-38E9F7B7321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09C53-49A8-4A42-BC60-4D63272E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9A68A-380A-4107-87D7-3953A2FD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8318-8689-40B2-BA55-5AB105E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7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6424670" y="-1"/>
            <a:ext cx="5767330" cy="6346771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C156B-CD06-4D13-ADEC-0BB87C634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8265"/>
          <a:stretch/>
        </p:blipFill>
        <p:spPr>
          <a:xfrm>
            <a:off x="6720676" y="952107"/>
            <a:ext cx="5175317" cy="46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6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4864626" y="6438"/>
            <a:ext cx="7327374" cy="5211330"/>
          </a:xfrm>
          <a:prstGeom prst="round1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1592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4561490" y="-3"/>
            <a:ext cx="7630510" cy="5464978"/>
          </a:xfrm>
          <a:prstGeom prst="round1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7790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r="20870"/>
          <a:stretch/>
        </p:blipFill>
        <p:spPr>
          <a:xfrm rot="16200000" flipV="1">
            <a:off x="51515" y="-51515"/>
            <a:ext cx="6851561" cy="6954592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 rot="10800000">
            <a:off x="0" y="211579"/>
            <a:ext cx="12192001" cy="6428404"/>
          </a:xfrm>
          <a:prstGeom prst="round1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154" y="4258574"/>
            <a:ext cx="5632361" cy="90843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154" y="5458800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154" y="5897896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2831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097DBB-B69B-4669-B6BA-C6CD6A66C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37" y="5912127"/>
            <a:ext cx="1659994" cy="739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7" b="2592"/>
          <a:stretch/>
        </p:blipFill>
        <p:spPr>
          <a:xfrm rot="5400000">
            <a:off x="-1130364" y="1130362"/>
            <a:ext cx="6877318" cy="4616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8" y="3657600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2461" y="2912014"/>
            <a:ext cx="5632361" cy="1229411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92461" y="4405084"/>
            <a:ext cx="5632362" cy="40329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Presenter, Subject, Sub header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92461" y="4844180"/>
            <a:ext cx="5632361" cy="322263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object 3"/>
          <p:cNvSpPr/>
          <p:nvPr userDrawn="1"/>
        </p:nvSpPr>
        <p:spPr>
          <a:xfrm flipV="1">
            <a:off x="5805002" y="4048125"/>
            <a:ext cx="572770" cy="112477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70" y="0"/>
                </a:lnTo>
              </a:path>
            </a:pathLst>
          </a:custGeom>
          <a:ln w="44450" cap="rnd">
            <a:solidFill>
              <a:srgbClr val="FDD5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8" y="1147123"/>
            <a:ext cx="47529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50F3-3C7A-43E5-8FD6-38E9F7B7321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8318-8689-40B2-BA55-5AB105E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7" r:id="rId2"/>
    <p:sldLayoutId id="2147483696" r:id="rId3"/>
    <p:sldLayoutId id="2147483683" r:id="rId4"/>
    <p:sldLayoutId id="2147483692" r:id="rId5"/>
    <p:sldLayoutId id="2147483693" r:id="rId6"/>
    <p:sldLayoutId id="2147483694" r:id="rId7"/>
    <p:sldLayoutId id="2147483695" r:id="rId8"/>
    <p:sldLayoutId id="2147483649" r:id="rId9"/>
    <p:sldLayoutId id="2147483650" r:id="rId10"/>
    <p:sldLayoutId id="2147483682" r:id="rId11"/>
    <p:sldLayoutId id="2147483678" r:id="rId12"/>
    <p:sldLayoutId id="2147483691" r:id="rId13"/>
    <p:sldLayoutId id="2147483698" r:id="rId14"/>
    <p:sldLayoutId id="2147483699" r:id="rId15"/>
    <p:sldLayoutId id="2147483657" r:id="rId16"/>
    <p:sldLayoutId id="2147483681" r:id="rId17"/>
    <p:sldLayoutId id="2147483680" r:id="rId18"/>
    <p:sldLayoutId id="2147483690" r:id="rId19"/>
    <p:sldLayoutId id="2147483661" r:id="rId20"/>
    <p:sldLayoutId id="2147483665" r:id="rId21"/>
    <p:sldLayoutId id="2147483667" r:id="rId22"/>
    <p:sldLayoutId id="2147483666" r:id="rId23"/>
    <p:sldLayoutId id="2147483652" r:id="rId24"/>
    <p:sldLayoutId id="2147483671" r:id="rId25"/>
    <p:sldLayoutId id="2147483673" r:id="rId26"/>
    <p:sldLayoutId id="2147483679" r:id="rId27"/>
    <p:sldLayoutId id="2147483668" r:id="rId28"/>
    <p:sldLayoutId id="2147483669" r:id="rId29"/>
    <p:sldLayoutId id="2147483670" r:id="rId30"/>
    <p:sldLayoutId id="2147483658" r:id="rId31"/>
    <p:sldLayoutId id="2147483674" r:id="rId32"/>
    <p:sldLayoutId id="2147483685" r:id="rId33"/>
    <p:sldLayoutId id="2147483686" r:id="rId34"/>
    <p:sldLayoutId id="2147483660" r:id="rId35"/>
    <p:sldLayoutId id="2147483662" r:id="rId36"/>
    <p:sldLayoutId id="2147483672" r:id="rId37"/>
    <p:sldLayoutId id="2147483664" r:id="rId38"/>
    <p:sldLayoutId id="2147483687" r:id="rId39"/>
    <p:sldLayoutId id="2147483677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100" kern="1200" baseline="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egoe UI" panose="020B0502040204020203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egoe UI" panose="020B0502040204020203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egoe UI" panose="020B0502040204020203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B_93C5A2A5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9_883929D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4_54B0A2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hyperlink" Target="https://www.kingsfund.org.uk/insight-and-analysis/reports/public-satisfaction-nhs-social-care-2023" TargetMode="Externa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hyperlink" Target="https://www.kingsfund.org.uk/insight-and-analysis/long-reads/whats-going-on-with-ae-waiting-times#:~:text=A%26E%20department%20waiting%20times,-Being%20treated%20quickly&amp;text=The%20most%20high%2Dprofile%20measure,or%20discharged%20within%20four%20hours." TargetMode="Externa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chart" Target="../charts/chart2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20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chart" Target="../charts/chart5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chart" Target="../charts/chart4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hyperlink" Target="https://www.england.nhs.uk/statistics/statistical-work-areas/rtt-waiting-times/rtt-data-2024-25/" TargetMode="Externa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slideLayout" Target="../slideLayouts/slideLayout20.xml"/><Relationship Id="rId8" Type="http://schemas.openxmlformats.org/officeDocument/2006/relationships/tags" Target="../tags/tag33.xml"/><Relationship Id="rId3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chart" Target="../charts/chart6.xml"/><Relationship Id="rId3" Type="http://schemas.openxmlformats.org/officeDocument/2006/relationships/tags" Target="../tags/tag62.xml"/><Relationship Id="rId21" Type="http://schemas.openxmlformats.org/officeDocument/2006/relationships/tags" Target="../tags/tag80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hyperlink" Target="https://digital.nhs.uk/data-and-information/publications/statistical/appointments-in-general-practice/november-2024" TargetMode="Externa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slideLayout" Target="../slideLayouts/slideLayout2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F70D-D120-422F-B087-DCF1596D8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153" y="2843869"/>
            <a:ext cx="5828477" cy="2256026"/>
          </a:xfrm>
        </p:spPr>
        <p:txBody>
          <a:bodyPr/>
          <a:lstStyle/>
          <a:p>
            <a:r>
              <a:rPr lang="en-GB" sz="6000" dirty="0"/>
              <a:t>Driving Digital Transformation In Healthcare</a:t>
            </a:r>
            <a:endParaRPr lang="en-GB" sz="60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E8BEA-0190-464E-8015-399DC7925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154" y="5458800"/>
            <a:ext cx="5954404" cy="4032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7CC6E8"/>
                </a:solidFill>
                <a:latin typeface="Arial"/>
                <a:cs typeface="Arial"/>
              </a:rPr>
              <a:t>Andrew Hine, Managing Director</a:t>
            </a:r>
            <a:endParaRPr lang="en-US" dirty="0">
              <a:solidFill>
                <a:srgbClr val="7CC6E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660B8-4387-42BA-AE5D-6366D1F837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154" y="5897896"/>
            <a:ext cx="5632361" cy="322263"/>
          </a:xfrm>
        </p:spPr>
        <p:txBody>
          <a:bodyPr/>
          <a:lstStyle/>
          <a:p>
            <a:r>
              <a:rPr lang="en-GB" dirty="0"/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407879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F3EB-CED8-43E4-9CB5-4C7CB278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HEALTHCARE IS THE LAST MAJOR INDUSTRY OVERDUE FOR FULL DIGITAL REINVENTION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99B5088-AEC2-43EA-BCBD-269A4716FD53}"/>
              </a:ext>
            </a:extLst>
          </p:cNvPr>
          <p:cNvSpPr txBox="1">
            <a:spLocks/>
          </p:cNvSpPr>
          <p:nvPr/>
        </p:nvSpPr>
        <p:spPr>
          <a:xfrm>
            <a:off x="961254" y="1134039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“Healthcare remains one of the largest and most complex industries to have yet fully captured the productivity benefits of digitisation.”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McKinsey &amp; Co.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686E0AD4-B779-4488-AEB9-4E981A80AB62}"/>
              </a:ext>
            </a:extLst>
          </p:cNvPr>
          <p:cNvSpPr txBox="1">
            <a:spLocks/>
          </p:cNvSpPr>
          <p:nvPr/>
        </p:nvSpPr>
        <p:spPr>
          <a:xfrm>
            <a:off x="961254" y="2816858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“Healthcare organisations are just beginning to tap into the full potential of digital. It is among the last major sectors still undergoing foundational reinvention.”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Deloitte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D40DD35-5E50-4073-86AD-F1F44F2FE6C3}"/>
              </a:ext>
            </a:extLst>
          </p:cNvPr>
          <p:cNvSpPr txBox="1">
            <a:spLocks/>
          </p:cNvSpPr>
          <p:nvPr/>
        </p:nvSpPr>
        <p:spPr>
          <a:xfrm>
            <a:off x="961254" y="4499677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“Healthcare is in the midst of an overdue digital revolution. Other industries made this leap decades ago.”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HIMMS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CA1DD2-27FE-4C21-9AEE-35BB25114537}"/>
              </a:ext>
            </a:extLst>
          </p:cNvPr>
          <p:cNvSpPr txBox="1">
            <a:spLocks/>
          </p:cNvSpPr>
          <p:nvPr/>
        </p:nvSpPr>
        <p:spPr>
          <a:xfrm>
            <a:off x="5926285" y="1134039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“Healthcare remains the most complex and under-digitised major sector. Pressure is mounting for a dramatic acceleration in digital business transformation.”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Gartner®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1FB878F-D06B-4DCF-9809-72AA4B212BEF}"/>
              </a:ext>
            </a:extLst>
          </p:cNvPr>
          <p:cNvSpPr txBox="1">
            <a:spLocks/>
          </p:cNvSpPr>
          <p:nvPr/>
        </p:nvSpPr>
        <p:spPr>
          <a:xfrm>
            <a:off x="5926285" y="2816858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“Healthcare has been a digital laggard. A systematic shift to digitisation, automation, and platform models is now non-negotiable for health system survival.”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World Economic Forum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D9A436F-60BF-4605-95F9-AF9EC43EAD40}"/>
              </a:ext>
            </a:extLst>
          </p:cNvPr>
          <p:cNvSpPr txBox="1">
            <a:spLocks/>
          </p:cNvSpPr>
          <p:nvPr/>
        </p:nvSpPr>
        <p:spPr>
          <a:xfrm>
            <a:off x="5926285" y="4499677"/>
            <a:ext cx="4869581" cy="15920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0" i="1" dirty="0">
                <a:solidFill>
                  <a:srgbClr val="192441"/>
                </a:solidFill>
                <a:latin typeface="Segoe UI"/>
                <a:cs typeface="Segoe UI"/>
              </a:rPr>
              <a:t>“Unlike banking, retail, and manufacturing, healthcare remains far behind in digital experience, data interoperability, and operational automation.”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192441"/>
                </a:solidFill>
                <a:latin typeface="Segoe UI"/>
                <a:cs typeface="Segoe UI"/>
              </a:rPr>
              <a:t>Harvard Business Review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988ED-9EA7-472D-8C08-CD1C6A499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06762" y="5655979"/>
            <a:ext cx="520234" cy="520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1937F-2215-4693-BFFC-8BBA211B4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6" y="1057039"/>
            <a:ext cx="520234" cy="5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EB23-7137-66CC-3C65-19391450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020" y="321994"/>
            <a:ext cx="9591780" cy="787695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IT'S NOT ONLY ABOUT THE PRODUCT. IT'S ABOUT THE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01948-5960-F325-D1FC-24091B742558}"/>
              </a:ext>
            </a:extLst>
          </p:cNvPr>
          <p:cNvSpPr txBox="1"/>
          <p:nvPr/>
        </p:nvSpPr>
        <p:spPr>
          <a:xfrm>
            <a:off x="1762020" y="1363984"/>
            <a:ext cx="2829464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92441"/>
                </a:solidFill>
                <a:ea typeface="+mn-lt"/>
                <a:cs typeface="+mn-lt"/>
              </a:rPr>
              <a:t>EPR Adoption ≠ Success</a:t>
            </a:r>
            <a:br>
              <a:rPr lang="en-US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• ~90% of NHS providers have an EPR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• Only 1 in 3 have integrated EPRs across care settings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• ~55% have </a:t>
            </a:r>
            <a:r>
              <a:rPr lang="en-US" sz="1600" err="1">
                <a:cs typeface="Segoe UI"/>
              </a:rPr>
              <a:t>digitised</a:t>
            </a:r>
            <a:r>
              <a:rPr lang="en-US" sz="1600">
                <a:cs typeface="Segoe UI"/>
              </a:rPr>
              <a:t> all patient records (excluding historic)</a:t>
            </a:r>
          </a:p>
          <a:p>
            <a:pPr algn="l"/>
            <a:endParaRPr lang="en-US"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FF32-44B0-C6B3-BA0A-E1A1FA79126C}"/>
              </a:ext>
            </a:extLst>
          </p:cNvPr>
          <p:cNvSpPr txBox="1"/>
          <p:nvPr/>
        </p:nvSpPr>
        <p:spPr>
          <a:xfrm>
            <a:off x="4740773" y="1361724"/>
            <a:ext cx="274320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Functionality Gap</a:t>
            </a:r>
            <a:br>
              <a:rPr lang="en-US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• ~30% use key features like SNOMED templates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• Only ~40% report good clinician experience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• Significant variation in use even with same vendor</a:t>
            </a:r>
            <a:endParaRPr lang="en-US" sz="2000">
              <a:ea typeface="+mn-lt"/>
              <a:cs typeface="+mn-lt"/>
            </a:endParaRPr>
          </a:p>
          <a:p>
            <a:pPr algn="l"/>
            <a:endParaRPr lang="en-US" sz="2000"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79CE2-A969-A1EB-B8B0-0F6381DDAB99}"/>
              </a:ext>
            </a:extLst>
          </p:cNvPr>
          <p:cNvSpPr txBox="1"/>
          <p:nvPr/>
        </p:nvSpPr>
        <p:spPr>
          <a:xfrm>
            <a:off x="1762020" y="3762381"/>
            <a:ext cx="601499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Maturity</a:t>
            </a:r>
            <a:r>
              <a:rPr lang="en-US" sz="1400" b="1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Misalignment</a:t>
            </a:r>
            <a:br>
              <a:rPr lang="en-US" sz="1400">
                <a:ea typeface="+mn-lt"/>
                <a:cs typeface="+mn-lt"/>
              </a:rPr>
            </a:br>
            <a:r>
              <a:rPr lang="en-US" sz="1400">
                <a:ea typeface="+mn-lt"/>
                <a:cs typeface="+mn-lt"/>
              </a:rPr>
              <a:t> </a:t>
            </a:r>
            <a:br>
              <a:rPr lang="en-US" sz="14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• Achieving HIMMS EMRAM Stage 7 is absolutely possible with MEDITECH – yet, only 32% of NHS Trusts have reached Stage 5–7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 • Only 12% achieved INFRAM Stage 5 or above</a:t>
            </a:r>
          </a:p>
          <a:p>
            <a:pPr algn="l"/>
            <a:endParaRPr lang="en-US">
              <a:cs typeface="Segoe UI"/>
            </a:endParaRPr>
          </a:p>
        </p:txBody>
      </p:sp>
      <p:sp>
        <p:nvSpPr>
          <p:cNvPr id="12" name="Round Single Corner Rectangle 4">
            <a:extLst>
              <a:ext uri="{FF2B5EF4-FFF2-40B4-BE49-F238E27FC236}">
                <a16:creationId xmlns:a16="http://schemas.microsoft.com/office/drawing/2014/main" id="{7B9D77DE-714E-2C3B-8B6D-16EBB3C4435E}"/>
              </a:ext>
            </a:extLst>
          </p:cNvPr>
          <p:cNvSpPr/>
          <p:nvPr/>
        </p:nvSpPr>
        <p:spPr>
          <a:xfrm rot="10800000">
            <a:off x="1762018" y="5322714"/>
            <a:ext cx="9603175" cy="608656"/>
          </a:xfrm>
          <a:prstGeom prst="round1Rect">
            <a:avLst/>
          </a:prstGeom>
          <a:gradFill>
            <a:gsLst>
              <a:gs pos="4000">
                <a:schemeClr val="accent2"/>
              </a:gs>
              <a:gs pos="33000">
                <a:schemeClr val="accent2"/>
              </a:gs>
              <a:gs pos="83000">
                <a:schemeClr val="accent2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8A075-1F1E-EED1-8267-1BE0C3521D8B}"/>
              </a:ext>
            </a:extLst>
          </p:cNvPr>
          <p:cNvSpPr txBox="1"/>
          <p:nvPr/>
        </p:nvSpPr>
        <p:spPr>
          <a:xfrm>
            <a:off x="1806644" y="5390045"/>
            <a:ext cx="9502531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100" b="1" i="1">
                <a:solidFill>
                  <a:srgbClr val="192441"/>
                </a:solidFill>
                <a:ea typeface="+mn-lt"/>
                <a:cs typeface="+mn-lt"/>
              </a:rPr>
              <a:t>Success comes from HOW you implement – not WHAT you implement.</a:t>
            </a:r>
            <a:endParaRPr lang="en-US" sz="2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0C48F-93DF-4CF9-8D4B-031372DF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21161"/>
          <a:stretch/>
        </p:blipFill>
        <p:spPr>
          <a:xfrm>
            <a:off x="7600518" y="1105165"/>
            <a:ext cx="4170690" cy="4091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FF65E-6373-4D62-9255-120EB2ED6734}"/>
              </a:ext>
            </a:extLst>
          </p:cNvPr>
          <p:cNvSpPr txBox="1"/>
          <p:nvPr/>
        </p:nvSpPr>
        <p:spPr>
          <a:xfrm>
            <a:off x="8171556" y="3062313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Implementation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5CC76-1ABB-4D05-82FA-2E36A46A7FEB}"/>
              </a:ext>
            </a:extLst>
          </p:cNvPr>
          <p:cNvSpPr txBox="1"/>
          <p:nvPr/>
        </p:nvSpPr>
        <p:spPr>
          <a:xfrm>
            <a:off x="9850398" y="3062312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Functionality</a:t>
            </a:r>
            <a:endParaRPr lang="en-GB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61968-76EC-458D-A701-30E28690051D}"/>
              </a:ext>
            </a:extLst>
          </p:cNvPr>
          <p:cNvSpPr txBox="1"/>
          <p:nvPr/>
        </p:nvSpPr>
        <p:spPr>
          <a:xfrm>
            <a:off x="9191129" y="1992299"/>
            <a:ext cx="95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Coverage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00883-A335-407F-9BC1-F0D8FF3A8C0D}"/>
              </a:ext>
            </a:extLst>
          </p:cNvPr>
          <p:cNvSpPr txBox="1"/>
          <p:nvPr/>
        </p:nvSpPr>
        <p:spPr>
          <a:xfrm>
            <a:off x="9200094" y="3999371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Adoption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6D23-688D-49DA-A423-07F2BA40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/>
          <a:lstStyle/>
          <a:p>
            <a:r>
              <a:rPr lang="en-GB" dirty="0"/>
              <a:t>ACUTE: EPR DIGITAL MATURITY VARYING BY VENDOR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01613-EDDB-4428-ABF8-F6DCEDC9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" y="1391966"/>
            <a:ext cx="10642601" cy="4245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BBBF7-99CB-4296-9F4A-02E2661D4F7E}"/>
              </a:ext>
            </a:extLst>
          </p:cNvPr>
          <p:cNvSpPr txBox="1"/>
          <p:nvPr/>
        </p:nvSpPr>
        <p:spPr>
          <a:xfrm>
            <a:off x="838200" y="5988097"/>
            <a:ext cx="4719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Source: DMA Maturity Scores for EPR domain (July 2024); </a:t>
            </a:r>
          </a:p>
          <a:p>
            <a:r>
              <a:rPr lang="en-GB" sz="1100"/>
              <a:t>Frontline Digitisation EPR vendor information (September 2024).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4DD75D-43DE-448E-9D16-331D03291C12}"/>
              </a:ext>
            </a:extLst>
          </p:cNvPr>
          <p:cNvSpPr txBox="1">
            <a:spLocks/>
          </p:cNvSpPr>
          <p:nvPr/>
        </p:nvSpPr>
        <p:spPr>
          <a:xfrm>
            <a:off x="838200" y="768265"/>
            <a:ext cx="10515600" cy="423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b="0"/>
              <a:t>Results show variability in maturity across providers with the same supplier</a:t>
            </a:r>
          </a:p>
        </p:txBody>
      </p:sp>
    </p:spTree>
    <p:extLst>
      <p:ext uri="{BB962C8B-B14F-4D97-AF65-F5344CB8AC3E}">
        <p14:creationId xmlns:p14="http://schemas.microsoft.com/office/powerpoint/2010/main" val="189463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E62BB-269F-4D42-A9C3-401A0034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1E250F3-3C7A-43E5-8FD6-38E9F7B73218}" type="datetimeFigureOut">
              <a:rPr lang="en-US" smtClean="0"/>
              <a:t>9/30/2025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AF44F-EA97-4929-9C89-9E60C84C5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7" b="20323"/>
          <a:stretch/>
        </p:blipFill>
        <p:spPr>
          <a:xfrm rot="5400000">
            <a:off x="-1550513" y="1550513"/>
            <a:ext cx="6877318" cy="3776292"/>
          </a:xfrm>
          <a:prstGeom prst="round2Same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58562-8BA7-41F7-B6C0-47597AF71346}"/>
              </a:ext>
            </a:extLst>
          </p:cNvPr>
          <p:cNvSpPr txBox="1"/>
          <p:nvPr/>
        </p:nvSpPr>
        <p:spPr bwMode="auto">
          <a:xfrm>
            <a:off x="4158451" y="6230324"/>
            <a:ext cx="5039156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C243F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© CereCore® | CONFIDENTIAL – Contains proprietary information. Not intended for distribution.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EDE62B-7565-44F0-8FF9-1481DD201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 b="44669"/>
          <a:stretch/>
        </p:blipFill>
        <p:spPr>
          <a:xfrm>
            <a:off x="9197606" y="6427174"/>
            <a:ext cx="2261666" cy="30480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AFFE506-6305-4D9D-8C49-3222B8BBA982}"/>
              </a:ext>
            </a:extLst>
          </p:cNvPr>
          <p:cNvSpPr txBox="1"/>
          <p:nvPr/>
        </p:nvSpPr>
        <p:spPr>
          <a:xfrm>
            <a:off x="348096" y="3948759"/>
            <a:ext cx="270199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Globally, no other provider has delivered more successful implementations than we have.</a:t>
            </a:r>
          </a:p>
        </p:txBody>
      </p:sp>
      <p:pic>
        <p:nvPicPr>
          <p:cNvPr id="60" name="Picture 5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5F9AA221-8099-42F7-B005-D3330D61D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" y="3155244"/>
            <a:ext cx="3135653" cy="46536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F40CA81-819F-4C2D-AF8C-9D287223D2F2}"/>
              </a:ext>
            </a:extLst>
          </p:cNvPr>
          <p:cNvSpPr txBox="1"/>
          <p:nvPr/>
        </p:nvSpPr>
        <p:spPr>
          <a:xfrm>
            <a:off x="348096" y="1022844"/>
            <a:ext cx="3176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</a:p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CERECORE</a:t>
            </a:r>
          </a:p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257E80-D123-4EAA-8CBD-21A4AD94D377}"/>
              </a:ext>
            </a:extLst>
          </p:cNvPr>
          <p:cNvSpPr txBox="1"/>
          <p:nvPr/>
        </p:nvSpPr>
        <p:spPr>
          <a:xfrm>
            <a:off x="348096" y="2458376"/>
            <a:ext cx="31763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MEDITECH EXPERTISE </a:t>
            </a: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&amp; LEADERSHIP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33">
            <a:extLst>
              <a:ext uri="{FF2B5EF4-FFF2-40B4-BE49-F238E27FC236}">
                <a16:creationId xmlns:a16="http://schemas.microsoft.com/office/drawing/2014/main" id="{C16C27D3-BAD0-4443-967E-5D1C259E0DF8}"/>
              </a:ext>
            </a:extLst>
          </p:cNvPr>
          <p:cNvSpPr txBox="1"/>
          <p:nvPr/>
        </p:nvSpPr>
        <p:spPr>
          <a:xfrm>
            <a:off x="4022474" y="1664414"/>
            <a:ext cx="7426872" cy="383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spcBef>
                <a:spcPct val="0"/>
              </a:spcBef>
              <a:defRPr sz="1600" u="none" strike="noStrike">
                <a:solidFill>
                  <a:srgbClr val="19244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Segoe UI" panose="020B0502040204020203" pitchFamily="34" charset="0"/>
              <a:buChar char="+"/>
              <a:defRPr sz="2000">
                <a:solidFill>
                  <a:schemeClr val="tx2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Segoe UI" panose="020B0502040204020203" pitchFamily="34" charset="0"/>
              <a:buChar char="‒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Segoe UI" panose="020B0502040204020203" pitchFamily="34" charset="0"/>
              <a:buChar char="»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>
                <a:solidFill>
                  <a:schemeClr val="tx2"/>
                </a:solidFill>
              </a:rPr>
              <a:t>Healthcare Organisation at Heart and Part of HCA Healthcare UK. </a:t>
            </a:r>
            <a:endParaRPr lang="en-GB" sz="1800" b="1">
              <a:solidFill>
                <a:schemeClr val="tx2"/>
              </a:solidFill>
            </a:endParaRPr>
          </a:p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 b="1"/>
              <a:t>Incomparable Worldwide Experience</a:t>
            </a:r>
            <a:r>
              <a:rPr lang="en-GB" sz="1800"/>
              <a:t>: Experts in all MEDITECH products, backed by decades of hands-on experience.</a:t>
            </a:r>
            <a:endParaRPr lang="en-GB" sz="1800">
              <a:cs typeface="Segoe UI"/>
            </a:endParaRPr>
          </a:p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 b="1"/>
              <a:t>Pioneering Leadership</a:t>
            </a:r>
            <a:r>
              <a:rPr lang="en-GB" sz="1800"/>
              <a:t>: First to implement MEDITECH Expanse in the UK and involved in all MEDITECH Expanse projects for the NHS. </a:t>
            </a:r>
          </a:p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/>
              <a:t>As </a:t>
            </a:r>
            <a:r>
              <a:rPr lang="en-GB" sz="1800" b="1"/>
              <a:t>MEDITECH's largest customer globally </a:t>
            </a:r>
            <a:r>
              <a:rPr lang="en-GB" sz="1800"/>
              <a:t>through HCA, we bring unmatched insight and lead the largest Expanse project in the country through HCA UK. </a:t>
            </a:r>
            <a:endParaRPr lang="en-GB" sz="1800">
              <a:cs typeface="Segoe UI"/>
            </a:endParaRPr>
          </a:p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 b="1"/>
              <a:t>Proven Success</a:t>
            </a:r>
            <a:r>
              <a:rPr lang="en-GB" sz="1800"/>
              <a:t>: </a:t>
            </a:r>
            <a:r>
              <a:rPr lang="en-GB" sz="1800" b="1"/>
              <a:t>&gt;300 successful MEDITECH implementations</a:t>
            </a:r>
            <a:r>
              <a:rPr lang="en-GB" sz="1800"/>
              <a:t> in the US and UK, and daily support to &gt;50 MEDITECH facilities. </a:t>
            </a:r>
            <a:endParaRPr lang="en-GB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SzPct val="150000"/>
              <a:buBlip>
                <a:blip r:embed="rId7"/>
              </a:buBlip>
            </a:pPr>
            <a:r>
              <a:rPr lang="en-GB" sz="1800" b="1"/>
              <a:t>Client-Centric Approach</a:t>
            </a:r>
            <a:r>
              <a:rPr lang="en-GB" sz="1800"/>
              <a:t>: Bespoke solutions from design to go-live and beyond.</a:t>
            </a:r>
            <a:endParaRPr lang="en-GB" sz="1800">
              <a:solidFill>
                <a:schemeClr val="tx2"/>
              </a:solidFill>
              <a:cs typeface="Arial"/>
            </a:endParaRPr>
          </a:p>
        </p:txBody>
      </p:sp>
      <p:sp>
        <p:nvSpPr>
          <p:cNvPr id="86" name="TextBox 29">
            <a:extLst>
              <a:ext uri="{FF2B5EF4-FFF2-40B4-BE49-F238E27FC236}">
                <a16:creationId xmlns:a16="http://schemas.microsoft.com/office/drawing/2014/main" id="{5FCE876B-177E-4E07-9638-BAFD58417277}"/>
              </a:ext>
            </a:extLst>
          </p:cNvPr>
          <p:cNvSpPr txBox="1"/>
          <p:nvPr/>
        </p:nvSpPr>
        <p:spPr>
          <a:xfrm>
            <a:off x="4022474" y="778845"/>
            <a:ext cx="621129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1609"/>
              </a:lnSpc>
              <a:spcBef>
                <a:spcPct val="0"/>
              </a:spcBef>
              <a:defRPr sz="1658" u="none" strike="noStrike">
                <a:solidFill>
                  <a:srgbClr val="19244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2400" b="1">
                <a:solidFill>
                  <a:schemeClr val="tx1"/>
                </a:solidFill>
                <a:latin typeface="+mj-lt"/>
              </a:rPr>
              <a:t>UNMATCHED MEDITECH EXPERIENCE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2029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A99C01-787F-498B-B9ED-2E49F2D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3468"/>
            <a:ext cx="2062942" cy="715963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GB"/>
              <a:t>STRATEGIC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3C1A2-12A1-47C9-99C4-9A45CF8A7E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953740"/>
            <a:ext cx="2062942" cy="225097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We can help you develop a clear strategy for standardisation to ensure alignment with organisational goals.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ED029D-482F-42AA-95FF-6D3350D5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CAN HELP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9763B-B12C-4D0F-AAD6-D0D9F0DA2CB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027218" y="2123468"/>
            <a:ext cx="2062942" cy="715963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GB"/>
              <a:t>GOVERNANCE MATTERS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6C093F-0843-4ABA-82A8-1B98B47B830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027218" y="2953740"/>
            <a:ext cx="2062942" cy="225097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We can help you implement structured governance to oversee decision-making and track progress.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8F524F-BE17-49EA-B4A2-C3FF187DAEC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216236" y="2123468"/>
            <a:ext cx="2062942" cy="715963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GB"/>
              <a:t>INTEROPERABILITY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60D6D7-7EC2-4386-84EC-B6F449E0370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216236" y="2953740"/>
            <a:ext cx="2062942" cy="2250976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600" dirty="0"/>
              <a:t>We can help you provide continued improvements to interoperability as well as application rationalisation over time.</a:t>
            </a:r>
            <a:endParaRPr lang="en-US" sz="1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E7A8BD-425C-44DC-8307-8F08C8454F93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405254" y="2119690"/>
            <a:ext cx="2062942" cy="715963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GB"/>
              <a:t>CHANGE MANAGEMENT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C186A6-4E88-42A7-99B6-DF3A6173B19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7405254" y="2949962"/>
            <a:ext cx="2062942" cy="22547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We can help you engage stakeholders early and manage changes effectively to ensure smooth implementation.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4A0D270-789D-43A0-8D06-08F5BEA76BC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9594272" y="2123468"/>
            <a:ext cx="2062942" cy="715963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GB"/>
              <a:t>CONTINUOUS IMPROVEMENT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A5C5C4-950C-479F-854D-A72625756EF9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9594272" y="2953740"/>
            <a:ext cx="2062942" cy="225475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dirty="0"/>
              <a:t>We can help you monitor and evaluate systems to drive ongoing improvements in operational efficiency and patient care.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3BFBFE8-E5ED-44AE-A750-6DF81E72ECB3}"/>
              </a:ext>
            </a:extLst>
          </p:cNvPr>
          <p:cNvSpPr txBox="1">
            <a:spLocks/>
          </p:cNvSpPr>
          <p:nvPr/>
        </p:nvSpPr>
        <p:spPr>
          <a:xfrm>
            <a:off x="838200" y="1357149"/>
            <a:ext cx="10515600" cy="60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b="0" dirty="0"/>
              <a:t>Key best practices we can help you with:</a:t>
            </a:r>
          </a:p>
        </p:txBody>
      </p:sp>
    </p:spTree>
    <p:extLst>
      <p:ext uri="{BB962C8B-B14F-4D97-AF65-F5344CB8AC3E}">
        <p14:creationId xmlns:p14="http://schemas.microsoft.com/office/powerpoint/2010/main" val="22854476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4">
            <a:extLst>
              <a:ext uri="{FF2B5EF4-FFF2-40B4-BE49-F238E27FC236}">
                <a16:creationId xmlns:a16="http://schemas.microsoft.com/office/drawing/2014/main" id="{4AE9C6CB-6E15-982A-6C8C-5B4A3FF2C5CD}"/>
              </a:ext>
            </a:extLst>
          </p:cNvPr>
          <p:cNvSpPr/>
          <p:nvPr/>
        </p:nvSpPr>
        <p:spPr>
          <a:xfrm rot="10800000">
            <a:off x="838202" y="5027997"/>
            <a:ext cx="7315449" cy="592576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50CAA-96D0-41DF-9374-2C75ABD3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OPTIMISATION: REALISING LONG-TERM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8BB1-20F9-4EC3-82A7-8C009A2F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073"/>
            <a:ext cx="10515600" cy="8544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b="1" dirty="0">
                <a:latin typeface="Segoe UI Semibold"/>
                <a:cs typeface="Segoe UI Semibold"/>
              </a:rPr>
              <a:t>Go-live is just the beginning</a:t>
            </a:r>
            <a:r>
              <a:rPr lang="en-GB" sz="1800" dirty="0">
                <a:latin typeface="Segoe UI Semibold"/>
                <a:cs typeface="Segoe UI Semibold"/>
              </a:rPr>
              <a:t>. </a:t>
            </a:r>
            <a:r>
              <a:rPr lang="en-GB" sz="1800" dirty="0">
                <a:latin typeface="Segoe UI"/>
                <a:cs typeface="Segoe UI"/>
              </a:rPr>
              <a:t>Our optimisation offering can help you unlock lasting value from your MEDITECH investment by driving adoption, addressing inefficiencies, and improving outcomes.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53E39B-7410-49D8-C53E-01156ACD5A3E}"/>
              </a:ext>
            </a:extLst>
          </p:cNvPr>
          <p:cNvSpPr txBox="1">
            <a:spLocks/>
          </p:cNvSpPr>
          <p:nvPr/>
        </p:nvSpPr>
        <p:spPr>
          <a:xfrm>
            <a:off x="838200" y="5076787"/>
            <a:ext cx="7315451" cy="494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solidFill>
                  <a:srgbClr val="2D3741"/>
                </a:solidFill>
                <a:latin typeface="Segoe UI Semibold"/>
                <a:cs typeface="Segoe UI Semibold"/>
              </a:rPr>
              <a:t>&gt;20 Assessments/Optimisations in the last 2 years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600" b="1" dirty="0">
              <a:solidFill>
                <a:schemeClr val="accent2"/>
              </a:solidFill>
              <a:latin typeface="Segoe UI Semibold"/>
              <a:cs typeface="Segoe UI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B7C835-1683-4F7F-A4F2-E0F817E265FB}"/>
              </a:ext>
            </a:extLst>
          </p:cNvPr>
          <p:cNvSpPr txBox="1"/>
          <p:nvPr/>
        </p:nvSpPr>
        <p:spPr>
          <a:xfrm>
            <a:off x="831406" y="2219790"/>
            <a:ext cx="10522394" cy="24184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50000"/>
              <a:buFont typeface="Arial"/>
              <a:buBlip>
                <a:blip r:embed="rId3"/>
              </a:buBlip>
            </a:pPr>
            <a:r>
              <a:rPr lang="en-GB" sz="2600" dirty="0">
                <a:solidFill>
                  <a:schemeClr val="tx2"/>
                </a:solidFill>
                <a:latin typeface="Segoe UI"/>
                <a:cs typeface="Segoe UI"/>
              </a:rPr>
              <a:t>Targeted system assessments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50000"/>
              <a:buBlip>
                <a:blip r:embed="rId3"/>
              </a:buBlip>
            </a:pPr>
            <a:r>
              <a:rPr lang="en-GB" sz="2600" dirty="0">
                <a:solidFill>
                  <a:schemeClr val="tx2"/>
                </a:solidFill>
                <a:latin typeface="Segoe UI"/>
                <a:cs typeface="Segoe UI"/>
              </a:rPr>
              <a:t>Data-driven strategy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50000"/>
              <a:buBlip>
                <a:blip r:embed="rId3"/>
              </a:buBlip>
            </a:pPr>
            <a:r>
              <a:rPr lang="en-GB" sz="2600" dirty="0">
                <a:solidFill>
                  <a:schemeClr val="tx2"/>
                </a:solidFill>
                <a:cs typeface="Segoe UI"/>
              </a:rPr>
              <a:t>Expert-led, partner model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50000"/>
              <a:buBlip>
                <a:blip r:embed="rId3"/>
              </a:buBlip>
            </a:pPr>
            <a:r>
              <a:rPr lang="en-GB" sz="2600" dirty="0">
                <a:solidFill>
                  <a:schemeClr val="tx2"/>
                </a:solidFill>
                <a:cs typeface="Segoe UI"/>
              </a:rPr>
              <a:t>Quick wins, sustained progress</a:t>
            </a:r>
          </a:p>
        </p:txBody>
      </p:sp>
    </p:spTree>
    <p:extLst>
      <p:ext uri="{BB962C8B-B14F-4D97-AF65-F5344CB8AC3E}">
        <p14:creationId xmlns:p14="http://schemas.microsoft.com/office/powerpoint/2010/main" val="147131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476CA-0E17-AD9E-D47C-28BDF130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078B-224B-2F67-A61B-75ABAE03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KEY TAKEAWAYS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54FA7-2F63-BCB2-19FF-38A3391EEA13}"/>
              </a:ext>
            </a:extLst>
          </p:cNvPr>
          <p:cNvSpPr txBox="1"/>
          <p:nvPr/>
        </p:nvSpPr>
        <p:spPr>
          <a:xfrm>
            <a:off x="831404" y="1659285"/>
            <a:ext cx="10529191" cy="35394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tx1"/>
              </a:buClr>
              <a:buSzPct val="150000"/>
              <a:buFont typeface="Arial"/>
              <a:buBlip>
                <a:blip r:embed="rId4"/>
              </a:buBlip>
            </a:pPr>
            <a:r>
              <a:rPr lang="en-GB" sz="2800" dirty="0">
                <a:solidFill>
                  <a:schemeClr val="tx2"/>
                </a:solidFill>
                <a:latin typeface="Segoe UI"/>
                <a:cs typeface="Segoe UI"/>
              </a:rPr>
              <a:t>Having a modern EPR is essential. However, selecting an excellent product is just the beginning.</a:t>
            </a:r>
          </a:p>
          <a:p>
            <a:pPr marL="285750" indent="-285750">
              <a:buClr>
                <a:schemeClr val="tx1"/>
              </a:buClr>
              <a:buSzPct val="150000"/>
              <a:buBlip>
                <a:blip r:embed="rId4"/>
              </a:buBlip>
            </a:pPr>
            <a:endParaRPr lang="en-GB" sz="2800" dirty="0">
              <a:solidFill>
                <a:schemeClr val="tx2"/>
              </a:solidFill>
              <a:latin typeface="Segoe UI"/>
              <a:cs typeface="Segoe UI"/>
            </a:endParaRPr>
          </a:p>
          <a:p>
            <a:pPr marL="285750" indent="-285750">
              <a:buClr>
                <a:schemeClr val="tx1"/>
              </a:buClr>
              <a:buSzPct val="150000"/>
              <a:buBlip>
                <a:blip r:embed="rId4"/>
              </a:buBlip>
            </a:pPr>
            <a:r>
              <a:rPr lang="en-GB" sz="2800" dirty="0">
                <a:solidFill>
                  <a:schemeClr val="tx2"/>
                </a:solidFill>
                <a:latin typeface="Segoe UI"/>
                <a:cs typeface="Segoe UI"/>
              </a:rPr>
              <a:t>Similar systems can lead to very different outcomes. Success depends on how well they have been implemented.</a:t>
            </a:r>
          </a:p>
          <a:p>
            <a:pPr>
              <a:buClr>
                <a:schemeClr val="tx1"/>
              </a:buClr>
              <a:buSzPct val="150000"/>
            </a:pPr>
            <a:endParaRPr lang="en-GB" sz="2800" dirty="0">
              <a:solidFill>
                <a:schemeClr val="tx2"/>
              </a:solidFill>
              <a:latin typeface="Segoe UI"/>
              <a:cs typeface="Segoe UI"/>
            </a:endParaRPr>
          </a:p>
          <a:p>
            <a:pPr marL="285750" indent="-285750">
              <a:buClr>
                <a:schemeClr val="tx1"/>
              </a:buClr>
              <a:buSzPct val="150000"/>
              <a:buBlip>
                <a:blip r:embed="rId4"/>
              </a:buBlip>
            </a:pPr>
            <a:r>
              <a:rPr lang="en-GB" sz="2800" dirty="0">
                <a:solidFill>
                  <a:schemeClr val="tx2"/>
                </a:solidFill>
                <a:cs typeface="Segoe UI"/>
              </a:rPr>
              <a:t>No other provider globally has delivered more successful implementations and optimisations than we have. </a:t>
            </a:r>
          </a:p>
        </p:txBody>
      </p:sp>
    </p:spTree>
    <p:extLst>
      <p:ext uri="{BB962C8B-B14F-4D97-AF65-F5344CB8AC3E}">
        <p14:creationId xmlns:p14="http://schemas.microsoft.com/office/powerpoint/2010/main" val="14208619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90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6D93-6770-46A0-B055-4D3AA42D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SATISFACTION WITH NHS IS DECLINING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02780C4-5A9E-4F3D-BB52-5CAADF765097}"/>
              </a:ext>
            </a:extLst>
          </p:cNvPr>
          <p:cNvSpPr/>
          <p:nvPr/>
        </p:nvSpPr>
        <p:spPr>
          <a:xfrm>
            <a:off x="894235" y="1110378"/>
            <a:ext cx="6229350" cy="472364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tx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07428A-8AC1-4E95-B083-5F0D89E31DC7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6793983"/>
              </p:ext>
            </p:extLst>
          </p:nvPr>
        </p:nvGraphicFramePr>
        <p:xfrm>
          <a:off x="1416050" y="2447929"/>
          <a:ext cx="9426575" cy="338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7A49F83-4646-41B0-AA22-E723A84B2164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1497013" y="2303467"/>
            <a:ext cx="2032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effectLst/>
              </a:rPr>
              <a:t>(%)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5A68B-AF09-4A94-A444-FD5763E1CFAA}"/>
              </a:ext>
            </a:extLst>
          </p:cNvPr>
          <p:cNvSpPr txBox="1"/>
          <p:nvPr/>
        </p:nvSpPr>
        <p:spPr>
          <a:xfrm>
            <a:off x="838200" y="1668144"/>
            <a:ext cx="10215539" cy="58477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0" i="0" dirty="0">
                <a:solidFill>
                  <a:srgbClr val="575757"/>
                </a:solidFill>
                <a:effectLst/>
              </a:rPr>
              <a:t>Since 2020, satisfaction with the NHS has seen an unprecedented drop of 29%, and </a:t>
            </a:r>
            <a:r>
              <a:rPr lang="en-GB" sz="1600" dirty="0">
                <a:solidFill>
                  <a:srgbClr val="575757"/>
                </a:solidFill>
              </a:rPr>
              <a:t>d</a:t>
            </a:r>
            <a:r>
              <a:rPr lang="en-GB" sz="1600" b="0" i="0" dirty="0">
                <a:solidFill>
                  <a:srgbClr val="575757"/>
                </a:solidFill>
                <a:effectLst/>
              </a:rPr>
              <a:t>issatisfaction is also at a record high</a:t>
            </a:r>
            <a:r>
              <a:rPr lang="en-GB" sz="1600" dirty="0">
                <a:solidFill>
                  <a:srgbClr val="575757"/>
                </a:solidFill>
              </a:rPr>
              <a:t> of </a:t>
            </a:r>
            <a:r>
              <a:rPr lang="en-GB" sz="1600" b="0" i="0" dirty="0">
                <a:solidFill>
                  <a:srgbClr val="575757"/>
                </a:solidFill>
                <a:effectLst/>
              </a:rPr>
              <a:t>52%</a:t>
            </a:r>
            <a:endParaRPr lang="en-US" sz="1600" dirty="0">
              <a:solidFill>
                <a:srgbClr val="575757"/>
              </a:solidFill>
            </a:endParaRPr>
          </a:p>
        </p:txBody>
      </p:sp>
      <p:sp>
        <p:nvSpPr>
          <p:cNvPr id="10" name="ee4pHeader2">
            <a:extLst>
              <a:ext uri="{FF2B5EF4-FFF2-40B4-BE49-F238E27FC236}">
                <a16:creationId xmlns:a16="http://schemas.microsoft.com/office/drawing/2014/main" id="{1D9AD898-6D94-49FB-95E7-DC46B5B5A815}"/>
              </a:ext>
            </a:extLst>
          </p:cNvPr>
          <p:cNvSpPr txBox="1"/>
          <p:nvPr/>
        </p:nvSpPr>
        <p:spPr>
          <a:xfrm>
            <a:off x="1028700" y="1160926"/>
            <a:ext cx="5886366" cy="37539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Overall satisfaction with the NHS fell to 24% in 2023</a:t>
            </a:r>
          </a:p>
        </p:txBody>
      </p:sp>
      <p:sp>
        <p:nvSpPr>
          <p:cNvPr id="11" name="ee4pFootnotes">
            <a:extLst>
              <a:ext uri="{FF2B5EF4-FFF2-40B4-BE49-F238E27FC236}">
                <a16:creationId xmlns:a16="http://schemas.microsoft.com/office/drawing/2014/main" id="{1D1986C4-BF38-4FBC-858C-CB33B37F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024314"/>
            <a:ext cx="8490438" cy="2769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Note: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The King’s Fund and Nuffield Trust analysis of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NatCen’s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BSA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survey data. 2023 sample size = 3,374. Data has been weighted to minimise differences due methodology changes from 2020 onwards -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Source: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/>
              </a:rPr>
              <a:t>The King's Fund, Public Satisfaction with the NHS (2023)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3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81DF-B383-4225-AEC5-5CEDEEA1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A&amp;E WAITING TIME PERFORMANCE HAS DETERIORATED OVER THE PAST DECADE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CD20E47-135F-4D57-8D09-5B89B6200D72}"/>
              </a:ext>
            </a:extLst>
          </p:cNvPr>
          <p:cNvSpPr/>
          <p:nvPr/>
        </p:nvSpPr>
        <p:spPr>
          <a:xfrm flipV="1">
            <a:off x="821784" y="6049355"/>
            <a:ext cx="4781763" cy="88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DC5F7176-8490-4DF8-9936-18CCCB7A7C29}"/>
              </a:ext>
            </a:extLst>
          </p:cNvPr>
          <p:cNvSpPr/>
          <p:nvPr/>
        </p:nvSpPr>
        <p:spPr>
          <a:xfrm flipV="1">
            <a:off x="5836697" y="6033371"/>
            <a:ext cx="5726653" cy="1139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932BB4E-0455-4C39-920F-0E9905B2B429}"/>
              </a:ext>
            </a:extLst>
          </p:cNvPr>
          <p:cNvSpPr/>
          <p:nvPr/>
        </p:nvSpPr>
        <p:spPr>
          <a:xfrm>
            <a:off x="993386" y="1170968"/>
            <a:ext cx="4438558" cy="585788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0DD5C5CA-3750-48F3-BB08-C56859A4AC9D}"/>
              </a:ext>
            </a:extLst>
          </p:cNvPr>
          <p:cNvSpPr/>
          <p:nvPr/>
        </p:nvSpPr>
        <p:spPr>
          <a:xfrm>
            <a:off x="6009397" y="1170968"/>
            <a:ext cx="5381253" cy="585788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84425-5FC5-489B-B9B4-C88A5061AB26}"/>
              </a:ext>
            </a:extLst>
          </p:cNvPr>
          <p:cNvCxnSpPr/>
          <p:nvPr>
            <p:custDataLst>
              <p:tags r:id="rId1"/>
            </p:custDataLst>
          </p:nvPr>
        </p:nvCxnSpPr>
        <p:spPr bwMode="gray">
          <a:xfrm>
            <a:off x="1144588" y="51857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6DD348-1868-4438-BB89-D50896204D00}"/>
              </a:ext>
            </a:extLst>
          </p:cNvPr>
          <p:cNvCxnSpPr/>
          <p:nvPr>
            <p:custDataLst>
              <p:tags r:id="rId2"/>
            </p:custDataLst>
          </p:nvPr>
        </p:nvCxnSpPr>
        <p:spPr bwMode="gray">
          <a:xfrm>
            <a:off x="2457450" y="51857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3CD704-10B9-480E-993B-960376FC5E47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3768725" y="51857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8B48451-0485-4C91-BE5E-2F750822F054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28403125"/>
              </p:ext>
            </p:extLst>
          </p:nvPr>
        </p:nvGraphicFramePr>
        <p:xfrm>
          <a:off x="639763" y="2034568"/>
          <a:ext cx="4375150" cy="349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129E491-3864-4D31-B6F4-6B4EEE552C48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844550" y="53048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0A9DFFD-D8CA-4B26-BA3F-848CA175E6E7}" type="datetime'''''''''Ja''''''n''''''''''''''''-1''0''''''''''''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Jan-10</a:t>
            </a:fld>
            <a:endParaRPr lang="en-US" sz="160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6790F54-0771-4EA1-8600-DA40B4823E1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157413" y="53048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D1FA8BA-E6AB-4BBA-86B6-BAE5B38072F1}" type="datetime'''''''J''a''''''''''n''''''''''''''''''''''-1''''''''5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Jan-15</a:t>
            </a:fld>
            <a:endParaRPr lang="en-US" sz="160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81ECAA2-8420-4300-BA2B-0BAA4A8C14FF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468688" y="53048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EA97C14-FAE5-4C25-9F15-D6305B5E91AD}" type="datetime'''J''''''''''''a''''''n''''-''2''''0''''''''''''''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Jan-20</a:t>
            </a:fld>
            <a:endParaRPr lang="en-US" sz="1600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49BF223-93D0-4168-975E-FB5508DE01C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754063" y="1913918"/>
            <a:ext cx="14573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effectLst/>
              </a:rPr>
              <a:t>% seen </a:t>
            </a:r>
            <a:r>
              <a:rPr lang="en-US" altLang="en-US" dirty="0"/>
              <a:t>within 4 hours</a:t>
            </a:r>
            <a:endParaRPr lang="en-US" dirty="0"/>
          </a:p>
        </p:txBody>
      </p:sp>
      <p:sp>
        <p:nvSpPr>
          <p:cNvPr id="20" name="ee4pHeader2">
            <a:extLst>
              <a:ext uri="{FF2B5EF4-FFF2-40B4-BE49-F238E27FC236}">
                <a16:creationId xmlns:a16="http://schemas.microsoft.com/office/drawing/2014/main" id="{C7FF0E17-82D7-48EC-B227-7AC1167447CD}"/>
              </a:ext>
            </a:extLst>
          </p:cNvPr>
          <p:cNvSpPr txBox="1"/>
          <p:nvPr/>
        </p:nvSpPr>
        <p:spPr>
          <a:xfrm>
            <a:off x="6009398" y="1217800"/>
            <a:ext cx="5353134" cy="49212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In the last 4 years, there has been a 95% increase in the number patients waiting over 12 hours in </a:t>
            </a:r>
            <a:r>
              <a:rPr lang="en-US" sz="1400" dirty="0" err="1">
                <a:solidFill>
                  <a:srgbClr val="FFFFFF"/>
                </a:solidFill>
              </a:rPr>
              <a:t>A&amp;E</a:t>
            </a:r>
            <a:r>
              <a:rPr lang="en-US" sz="1400" dirty="0">
                <a:solidFill>
                  <a:srgbClr val="FFFFFF"/>
                </a:solidFill>
              </a:rPr>
              <a:t>, rising to 141,693 in March 2024</a:t>
            </a:r>
            <a:endParaRPr 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21" name="ee4pHeader2">
            <a:extLst>
              <a:ext uri="{FF2B5EF4-FFF2-40B4-BE49-F238E27FC236}">
                <a16:creationId xmlns:a16="http://schemas.microsoft.com/office/drawing/2014/main" id="{1B741D69-D7D6-4D88-A4D2-1C1571561C1E}"/>
              </a:ext>
            </a:extLst>
          </p:cNvPr>
          <p:cNvSpPr txBox="1"/>
          <p:nvPr/>
        </p:nvSpPr>
        <p:spPr>
          <a:xfrm>
            <a:off x="1040644" y="1217800"/>
            <a:ext cx="4344042" cy="49212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By March 2024, only 74% of </a:t>
            </a:r>
            <a:r>
              <a:rPr lang="en-US" sz="1400" dirty="0" err="1">
                <a:solidFill>
                  <a:srgbClr val="FFFFFF"/>
                </a:solidFill>
              </a:rPr>
              <a:t>A&amp;E</a:t>
            </a:r>
            <a:r>
              <a:rPr lang="en-US" sz="1400" dirty="0">
                <a:solidFill>
                  <a:srgbClr val="FFFFFF"/>
                </a:solidFill>
              </a:rPr>
              <a:t> patients were seen in under 4 hours, falling short of the 95% target</a:t>
            </a:r>
            <a:endParaRPr lang="en-US" sz="1400" baseline="300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7615F5-1022-4E61-B0F4-86752A2E2676}"/>
              </a:ext>
            </a:extLst>
          </p:cNvPr>
          <p:cNvCxnSpPr>
            <a:cxnSpLocks/>
          </p:cNvCxnSpPr>
          <p:nvPr/>
        </p:nvCxnSpPr>
        <p:spPr>
          <a:xfrm flipH="1">
            <a:off x="5738844" y="1883755"/>
            <a:ext cx="0" cy="4098925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0711B0-FBD0-4B46-B5F3-B385A04B4EEF}"/>
              </a:ext>
            </a:extLst>
          </p:cNvPr>
          <p:cNvSpPr txBox="1"/>
          <p:nvPr/>
        </p:nvSpPr>
        <p:spPr>
          <a:xfrm>
            <a:off x="4453452" y="5172430"/>
            <a:ext cx="808038" cy="33855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575757"/>
                </a:solidFill>
              </a:rPr>
              <a:t>Mar-24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7069F0-E141-4FD4-BEC4-52842878877B}"/>
              </a:ext>
            </a:extLst>
          </p:cNvPr>
          <p:cNvCxnSpPr/>
          <p:nvPr/>
        </p:nvCxnSpPr>
        <p:spPr>
          <a:xfrm>
            <a:off x="4884339" y="5088507"/>
            <a:ext cx="0" cy="108000"/>
          </a:xfrm>
          <a:prstGeom prst="line">
            <a:avLst/>
          </a:prstGeom>
          <a:ln w="12700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E2EFA1-A2DE-427B-A423-4F293DA29E23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1314450" y="5742968"/>
            <a:ext cx="185738" cy="0"/>
          </a:xfrm>
          <a:prstGeom prst="line">
            <a:avLst/>
          </a:prstGeom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CF29E3-BD0B-42E7-B6CC-520E59E1047B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3636963" y="5742968"/>
            <a:ext cx="185738" cy="0"/>
          </a:xfrm>
          <a:prstGeom prst="line">
            <a:avLst/>
          </a:prstGeom>
          <a:ln w="28575" cap="rnd" cmpd="sng" algn="ctr">
            <a:solidFill>
              <a:srgbClr val="83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75A7807-92F1-4293-8EFA-1E81B3DD553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565275" y="5644543"/>
            <a:ext cx="19558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335338C3-0344-4362-944B-E851738E201A}" type="datetime'''''Pe''''''rc''entag''e ''in'' 4 ''ho''''''urs or l''''ess'''">
              <a:rPr lang="en-GB" altLang="en-US" smtClean="0"/>
              <a:pPr/>
              <a:t>Percentage in 4 hours or less</a:t>
            </a:fld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7A9967D-AB4A-491E-914B-E16DB0DEBD3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887788" y="5644543"/>
            <a:ext cx="7207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DAA2C31A-7B19-420B-B163-62672C0E35B9}" type="datetime'''''''''''''9''5''''% T''''a''''''''''''''rg''''''''''et'">
              <a:rPr lang="en-US" altLang="en-US" smtClean="0"/>
              <a:pPr/>
              <a:t>95% Target</a:t>
            </a:fld>
            <a:endParaRPr lang="en-US" dirty="0"/>
          </a:p>
        </p:txBody>
      </p:sp>
      <p:sp>
        <p:nvSpPr>
          <p:cNvPr id="29" name="ee4pFootnotes">
            <a:extLst>
              <a:ext uri="{FF2B5EF4-FFF2-40B4-BE49-F238E27FC236}">
                <a16:creationId xmlns:a16="http://schemas.microsoft.com/office/drawing/2014/main" id="{B773F816-CFB7-4FC5-A56B-7A8251D8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29" y="6254393"/>
            <a:ext cx="9030914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Source: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26"/>
              </a:rPr>
              <a:t>The King's Fund – A&amp;E wait times (2024)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23F730-79B4-4FF8-9533-0D17E9147939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6848475" y="51730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985FD3D-65E0-4B1F-A41E-5488E35615C7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8718550" y="51730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8B311D-A656-45D6-B1AD-424FB1350A69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>
            <a:off x="10588625" y="5173055"/>
            <a:ext cx="0" cy="68263"/>
          </a:xfrm>
          <a:prstGeom prst="line">
            <a:avLst/>
          </a:prstGeom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C5D099C9-C347-4293-8220-9007882777F4}"/>
              </a:ext>
            </a:extLst>
          </p:cNvPr>
          <p:cNvGraphicFramePr/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572120697"/>
              </p:ext>
            </p:extLst>
          </p:nvPr>
        </p:nvGraphicFramePr>
        <p:xfrm>
          <a:off x="6049963" y="1986943"/>
          <a:ext cx="462915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3FC1CA5-70CD-4E2A-BA00-BC0C5EAA946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6548438" y="52921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CBB9C95-DC63-4578-8BD4-4B88DBE83756}" type="datetime'J''''''''''a''''''n''''''''''-''''1''5''''''''''''''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Jan-15</a:t>
            </a:fld>
            <a:endParaRPr lang="en-US" sz="1600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17FA384-895A-470F-8651-4D2B9B2AEEB3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8418513" y="52921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731091E-2ABB-4DE2-B50E-85E3ECFD4BE7}" type="datetime'Ja''''''''''''''''''''n''''''''''''''-2''''''''''0''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Jan-20</a:t>
            </a:fld>
            <a:endParaRPr lang="en-US" sz="1600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E2220BE-CD5D-4C48-BC09-592335371DC8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0288588" y="5292118"/>
            <a:ext cx="6016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8B0F123-D966-4986-88E2-C210ADFFE66B}" type="datetime'''''''J''''a''''''n''''-''''''''''''''''''2''''''''''5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Jan-25</a:t>
            </a:fld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0968CE-7C20-4726-A602-2D20030F54D0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8778875" y="5006368"/>
            <a:ext cx="0" cy="4127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740A2198-C261-42F8-A178-1499AEB2FAD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164263" y="1901218"/>
            <a:ext cx="28225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effectLst/>
              </a:rPr>
              <a:t>Number of patients waiting over 12 hours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5F54D63-56A2-4376-AEB7-927195227E7B}"/>
              </a:ext>
            </a:extLst>
          </p:cNvPr>
          <p:cNvCxnSpPr/>
          <p:nvPr>
            <p:custDataLst>
              <p:tags r:id="rId22"/>
            </p:custDataLst>
          </p:nvPr>
        </p:nvCxnSpPr>
        <p:spPr bwMode="gray">
          <a:xfrm>
            <a:off x="7308850" y="5742968"/>
            <a:ext cx="185738" cy="0"/>
          </a:xfrm>
          <a:prstGeom prst="line">
            <a:avLst/>
          </a:prstGeom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AC0978A-C51D-472F-943D-B9B82FA367C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7559675" y="5644543"/>
            <a:ext cx="29686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7D8143D-D408-482B-B107-A84E9A182B3C}" type="datetime'Number'' of p''eople ''waiti''ng 12'' ho''urs'' or ''m''ore'''">
              <a:rPr lang="en-GB" altLang="en-US" smtClean="0"/>
              <a:pPr/>
              <a:t>Number of people waiting 12 hours or more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0E15E5-7781-4861-AA7C-CF366AD64ABE}"/>
              </a:ext>
            </a:extLst>
          </p:cNvPr>
          <p:cNvSpPr txBox="1"/>
          <p:nvPr/>
        </p:nvSpPr>
        <p:spPr>
          <a:xfrm>
            <a:off x="10214742" y="5172430"/>
            <a:ext cx="808038" cy="338554"/>
          </a:xfrm>
          <a:prstGeom prst="rect">
            <a:avLst/>
          </a:prstGeom>
          <a:solidFill>
            <a:srgbClr val="FFFFFF"/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575757"/>
                </a:solidFill>
              </a:rPr>
              <a:t>Mar-24</a:t>
            </a:r>
          </a:p>
        </p:txBody>
      </p:sp>
    </p:spTree>
    <p:extLst>
      <p:ext uri="{BB962C8B-B14F-4D97-AF65-F5344CB8AC3E}">
        <p14:creationId xmlns:p14="http://schemas.microsoft.com/office/powerpoint/2010/main" val="310811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B179-92E9-47F9-A58D-F4ACF172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7.5 MILLION PEOPLE WERE WAITING FOR ELECTIVE CARE BY NOVEMBER 2024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10E34981-E39A-438C-B894-177C8484FA53}"/>
              </a:ext>
            </a:extLst>
          </p:cNvPr>
          <p:cNvSpPr/>
          <p:nvPr/>
        </p:nvSpPr>
        <p:spPr>
          <a:xfrm>
            <a:off x="6568856" y="1241304"/>
            <a:ext cx="4881315" cy="585788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89F2292-6D28-4360-815C-F69E0E4FEAC4}"/>
              </a:ext>
            </a:extLst>
          </p:cNvPr>
          <p:cNvSpPr/>
          <p:nvPr/>
        </p:nvSpPr>
        <p:spPr>
          <a:xfrm>
            <a:off x="873373" y="1241304"/>
            <a:ext cx="4886296" cy="585788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F12866A-30B2-4B50-B4E3-3C14735472E7}"/>
              </a:ext>
            </a:extLst>
          </p:cNvPr>
          <p:cNvSpPr/>
          <p:nvPr/>
        </p:nvSpPr>
        <p:spPr>
          <a:xfrm flipV="1">
            <a:off x="741828" y="6020315"/>
            <a:ext cx="5149385" cy="88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DB48D20B-7302-439A-9F5E-2B39B5FB07C4}"/>
              </a:ext>
            </a:extLst>
          </p:cNvPr>
          <p:cNvSpPr/>
          <p:nvPr/>
        </p:nvSpPr>
        <p:spPr>
          <a:xfrm flipV="1">
            <a:off x="6437313" y="6004332"/>
            <a:ext cx="5149385" cy="11390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ee4pHeader2">
            <a:extLst>
              <a:ext uri="{FF2B5EF4-FFF2-40B4-BE49-F238E27FC236}">
                <a16:creationId xmlns:a16="http://schemas.microsoft.com/office/drawing/2014/main" id="{DB861C00-9CCD-45BC-A2F6-CF4826A5C1E2}"/>
              </a:ext>
            </a:extLst>
          </p:cNvPr>
          <p:cNvSpPr txBox="1"/>
          <p:nvPr/>
        </p:nvSpPr>
        <p:spPr>
          <a:xfrm>
            <a:off x="6666721" y="1288136"/>
            <a:ext cx="4685586" cy="49212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The number of long waits significantly increased during the pandemic &amp; remains high</a:t>
            </a:r>
            <a:endParaRPr lang="en-US" sz="1600" baseline="30000" dirty="0">
              <a:solidFill>
                <a:srgbClr val="FFFFFF"/>
              </a:solidFill>
            </a:endParaRPr>
          </a:p>
        </p:txBody>
      </p:sp>
      <p:sp>
        <p:nvSpPr>
          <p:cNvPr id="12" name="ee4pHeader2">
            <a:extLst>
              <a:ext uri="{FF2B5EF4-FFF2-40B4-BE49-F238E27FC236}">
                <a16:creationId xmlns:a16="http://schemas.microsoft.com/office/drawing/2014/main" id="{B1E93EC0-A11E-4FCD-9EF2-9240A6D0A8F3}"/>
              </a:ext>
            </a:extLst>
          </p:cNvPr>
          <p:cNvSpPr txBox="1"/>
          <p:nvPr/>
        </p:nvSpPr>
        <p:spPr>
          <a:xfrm>
            <a:off x="996390" y="1288135"/>
            <a:ext cx="4640262" cy="49212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</a:rPr>
              <a:t>The 18-week waiting time target has not been met since 2016</a:t>
            </a:r>
            <a:endParaRPr lang="en-US" sz="1600" baseline="300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F8EF65-8440-4B50-95B2-0CA1F541E9C6}"/>
              </a:ext>
            </a:extLst>
          </p:cNvPr>
          <p:cNvCxnSpPr>
            <a:cxnSpLocks/>
          </p:cNvCxnSpPr>
          <p:nvPr/>
        </p:nvCxnSpPr>
        <p:spPr>
          <a:xfrm flipH="1">
            <a:off x="6138204" y="1910131"/>
            <a:ext cx="0" cy="4098925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e4pFootnotes">
            <a:extLst>
              <a:ext uri="{FF2B5EF4-FFF2-40B4-BE49-F238E27FC236}">
                <a16:creationId xmlns:a16="http://schemas.microsoft.com/office/drawing/2014/main" id="{10EE02DE-275E-4974-8D24-84C97951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99" y="6265822"/>
            <a:ext cx="9030914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Source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itchFamily="34" charset="0"/>
              </a:rPr>
              <a:t>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itchFamily="34" charset="0"/>
                <a:hlinkClick r:id="rId36"/>
              </a:rPr>
              <a:t>NHS Referral to Consultant Wait Times (2024)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502E50-4F6F-4522-8353-5459893EA324}"/>
              </a:ext>
            </a:extLst>
          </p:cNvPr>
          <p:cNvSpPr/>
          <p:nvPr/>
        </p:nvSpPr>
        <p:spPr>
          <a:xfrm>
            <a:off x="2405063" y="2959911"/>
            <a:ext cx="819150" cy="22607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437E0-D435-4C4C-9889-857A37F7734E}"/>
              </a:ext>
            </a:extLst>
          </p:cNvPr>
          <p:cNvSpPr/>
          <p:nvPr/>
        </p:nvSpPr>
        <p:spPr>
          <a:xfrm>
            <a:off x="7954963" y="2961588"/>
            <a:ext cx="531813" cy="22607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1A8E203-D55E-448D-AFA9-42DED2D970E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6383337"/>
              </p:ext>
            </p:extLst>
          </p:nvPr>
        </p:nvGraphicFramePr>
        <p:xfrm>
          <a:off x="500063" y="2754681"/>
          <a:ext cx="5340350" cy="275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271FF6-EB74-4B37-A8ED-ABCFEF0F77E6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 bwMode="gray">
          <a:xfrm flipH="1" flipV="1">
            <a:off x="1019175" y="3088057"/>
            <a:ext cx="20638" cy="10477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8539B5-4649-493E-8283-1C235FF6E473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 flipV="1">
            <a:off x="1681163" y="3127744"/>
            <a:ext cx="0" cy="3651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1B37FE-F511-43C0-9488-9B2E1497A6A1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gray">
          <a:xfrm flipV="1">
            <a:off x="3794125" y="3727819"/>
            <a:ext cx="0" cy="3651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8A6564-73A0-4C50-A4F1-BEF019EFCAA8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 flipV="1">
            <a:off x="5699125" y="3804019"/>
            <a:ext cx="25400" cy="13017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AFD76AF-BF17-49CD-8C35-FE9ACB7F019E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614363" y="2592756"/>
            <a:ext cx="20431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effectLst/>
              </a:rPr>
              <a:t>% waits within 18-week target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F0D816A-18E3-4A83-9B89-F7F62865ED2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804863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1FAFCAC-9435-48B2-BE18-3251847E67ED}" type="datetime'''''A''''''''p''''''''''''''''''''r-''18''''''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Apr-18</a:t>
            </a:fld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63CF5CD-A197-4374-A34E-F533615CFCB8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277938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ECAEDEBF-838D-411A-9245-A17CFDACB513}" type="datetime'''''''''''''''''''''''De''c''''''''-''''''18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Dec-18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22CEF05-4F03-47A0-BB5B-1D985D136CE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530350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98CF545-45E2-4AB0-AE16-06B69CB5475D}" type="datetime'''''''''''A''''''p''r-''''1''''''''''''9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Apr-19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CEF3BC7-EFD0-4B9D-BA81-3F09B4B628F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003425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9DF7129-FD30-4ED7-A2F0-4C77755F75E4}" type="datetime'''''D''''''e''''''''''''''''''c''''''''-1''''''''9''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Dec-19</a:t>
            </a:fld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9E3D764-B7F3-4421-9BAA-053674AB1EE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254250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35DFDD4-98DF-4497-904C-FFE34FD84F36}" type="datetime'''''''''''''''''''Ap''''''''r''''''-''''''''2''0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Apr-20</a:t>
            </a:fld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947F019-7215-4E10-BD24-89ACFE01718D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728913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B1FA583-BA80-4A4C-9249-7AD39DC17C09}" type="datetime'''''''''''''''D''''''''''''''''''e''''c''''-2''''''''''0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Dec-20</a:t>
            </a:fld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3B7C97C-5965-4832-B1ED-0AC178CA819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2979738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2770629-6B60-4A6A-A3DF-F0126EC447B3}" type="datetime'''''''''''''''A''p''''''r''''''''-21''''''''''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Apr-21</a:t>
            </a:fld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1EBA404-1BCE-4F0B-9744-0E1A1F509A74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3452813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D1FDC2F-F89C-4446-AC7A-27F52E045FA3}" type="datetime'''D''''''''''''''''ec''''''''''''''-''''''''''''''''2''1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Dec-21</a:t>
            </a:fld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5B9E190-6B58-48C8-97EF-38524D80753D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703638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D11FAD5-DB78-4BCE-A69E-13B8BD966183}" type="datetime'''''''''''''''''''''A''p''r''''-2''''''''''''2''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Apr-22</a:t>
            </a:fld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606ACC6-E28D-4704-8944-1307660CC06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4178300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1F251AD-3BFC-44D9-86EE-A53DEFF85933}" type="datetime'''''''''''''''''''Dec''''''''''''-''''''2''''''2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Dec-22</a:t>
            </a:fld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D8EC526-8623-424E-A112-4CEF8A812BF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4429125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B6041D2-7E06-4BE6-8B6F-0C14E913BDEF}" type="datetime'''''''''''''A''''''''''''''''''p''r''-''2''''''3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Apr-23</a:t>
            </a:fld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77D0EB0-6498-4FD7-BA89-97F9ECDAF17D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902200" y="5289919"/>
            <a:ext cx="32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D55811C-C9EF-4B65-946E-11760EAA5DFF}" type="datetime'''''''''''''''De''''''''''''''c-''''''''''''''2''''''3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Dec-23</a:t>
            </a:fld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06D6995-84CD-4B76-989E-BEEF2ECE66B7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5154613" y="5289919"/>
            <a:ext cx="301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091A564-737C-4B7A-A636-A529137AE600}" type="datetime'''''''''''''''A''''''''''''''''''''''p''''''r''-24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Apr-24</a:t>
            </a:fld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6630F6-367C-4A64-8BEE-FD9D0E7EA13C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2465388" y="5791569"/>
            <a:ext cx="160338" cy="0"/>
          </a:xfrm>
          <a:prstGeom prst="line">
            <a:avLst/>
          </a:prstGeom>
          <a:ln w="19050" cap="rnd" cmpd="sng" algn="ctr">
            <a:solidFill>
              <a:srgbClr val="EE372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1149B40-E24F-45AE-8F41-324D20DCA59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686050" y="5709019"/>
            <a:ext cx="13414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5EB8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4C67C71D-8850-45C0-B40A-08993BF860C2}" type="datetime'''%'' ''''''wai''''t''''s u''n''''''der ''''1''8 ''w''''eeks'">
              <a:rPr lang="en-US" altLang="en-US" sz="1000" smtClean="0">
                <a:solidFill>
                  <a:schemeClr val="tx1"/>
                </a:solidFill>
              </a:rPr>
              <a:pPr/>
              <a:t>% waits under 18 weeks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D94983-C43D-4D5C-AB23-BD0C65BA26D2}"/>
              </a:ext>
            </a:extLst>
          </p:cNvPr>
          <p:cNvSpPr txBox="1"/>
          <p:nvPr/>
        </p:nvSpPr>
        <p:spPr>
          <a:xfrm>
            <a:off x="5573713" y="5284351"/>
            <a:ext cx="354013" cy="30777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575757"/>
                </a:solidFill>
              </a:rPr>
              <a:t>Nov-</a:t>
            </a:r>
            <a:br>
              <a:rPr lang="en-US" sz="1000" dirty="0">
                <a:solidFill>
                  <a:srgbClr val="575757"/>
                </a:solidFill>
              </a:rPr>
            </a:br>
            <a:r>
              <a:rPr lang="en-US" sz="1000" dirty="0">
                <a:solidFill>
                  <a:srgbClr val="575757"/>
                </a:solidFill>
              </a:rPr>
              <a:t>24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AB99D14B-F40F-489B-9282-39AA71B95862}"/>
              </a:ext>
            </a:extLst>
          </p:cNvPr>
          <p:cNvGraphicFramePr/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505224754"/>
              </p:ext>
            </p:extLst>
          </p:nvPr>
        </p:nvGraphicFramePr>
        <p:xfrm>
          <a:off x="6191250" y="2856281"/>
          <a:ext cx="5373688" cy="264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637E3311-C499-4773-87C7-CFE508835FB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392863" y="5275631"/>
            <a:ext cx="449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09C087C-9FC0-4AE9-B7D9-8DE4C483757B}" type="datetime'''''''''''J''''a''''''''n''''''''''''''-''''''1''''''8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Jan-18</a:t>
            </a:fld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9326DBC-4597-4574-9D19-342F9DADE909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7608888" y="5275631"/>
            <a:ext cx="449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15803C4-CC37-452E-9A3C-ADF8689332FC}" type="datetime'''''''''''''''''''''''''J''''a''''''''n''''-''''2''''''''''0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Jan-20</a:t>
            </a:fld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320A90D-9FE3-4815-9A91-E04005385279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8826500" y="5275631"/>
            <a:ext cx="449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1A750D1-F62E-484D-8182-15F7B49C4F15}" type="datetime'J''''''''''''''''''a''''''''''n''''''-''''''2''''''''2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Jan-22</a:t>
            </a:fld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F8BFCA7-1395-4ECC-B624-BBE009378C5D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10040938" y="5275631"/>
            <a:ext cx="4492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C7DCC10-6EC5-4352-B93A-19EAB4078A1E}" type="datetime'''''''Ja''''''''''''n''''''''''-''2''4'''''''''''''''''">
              <a:rPr lang="en-US" altLang="en-US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Jan-24</a:t>
            </a:fld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A23B11-DAE4-4FFB-A6B2-3830FA52F5CD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8239125" y="4505694"/>
            <a:ext cx="0" cy="349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153C07D-FA8D-4185-A171-0D2B538507FA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>
            <a:off x="9101138" y="4158031"/>
            <a:ext cx="0" cy="349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76DE96-0A29-45E9-9A61-B4EA2CDF008B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>
            <a:off x="10317163" y="4337419"/>
            <a:ext cx="0" cy="349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6713A5-F3B0-4C89-B12F-1F1A316B4A73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0721975" y="4527919"/>
            <a:ext cx="0" cy="349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57044368-5E52-44B6-99AA-712C20C51A66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6305550" y="2694356"/>
            <a:ext cx="22463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effectLst/>
              </a:rPr>
              <a:t>% of those waiting over 52 weeks</a:t>
            </a:r>
            <a:endParaRPr lang="en-US" dirty="0"/>
          </a:p>
        </p:txBody>
      </p:sp>
      <p:sp useBgFill="1">
        <p:nvSpPr>
          <p:cNvPr id="49" name="Text Placeholder 3">
            <a:extLst>
              <a:ext uri="{FF2B5EF4-FFF2-40B4-BE49-F238E27FC236}">
                <a16:creationId xmlns:a16="http://schemas.microsoft.com/office/drawing/2014/main" id="{24EFEB0E-ABB0-439C-BE28-FDC66827F9EF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8180388" y="4304081"/>
            <a:ext cx="117475" cy="201613"/>
          </a:xfrm>
          <a:prstGeom prst="rect">
            <a:avLst/>
          </a:prstGeom>
          <a:ln>
            <a:noFill/>
          </a:ln>
          <a:effectLst/>
        </p:spPr>
        <p:txBody>
          <a:bodyPr vert="horz" wrap="none" lIns="19050" tIns="0" rIns="1905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20EC84C-4B43-4479-9493-37351E2CB31B}" type="datetime'''3'''''''''''''''''''''''''''''''''">
              <a:rPr lang="en-US" altLang="en-US" smtClean="0">
                <a:solidFill>
                  <a:srgbClr val="E71C57"/>
                </a:solidFill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E71C57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255FC4F-F338-4766-9607-37FF21E0DAA3}"/>
              </a:ext>
            </a:extLst>
          </p:cNvPr>
          <p:cNvCxnSpPr/>
          <p:nvPr>
            <p:custDataLst>
              <p:tags r:id="rId33"/>
            </p:custDataLst>
          </p:nvPr>
        </p:nvCxnSpPr>
        <p:spPr bwMode="gray">
          <a:xfrm>
            <a:off x="8404225" y="5791569"/>
            <a:ext cx="160338" cy="0"/>
          </a:xfrm>
          <a:prstGeom prst="line">
            <a:avLst/>
          </a:prstGeom>
          <a:ln w="19050" cap="rnd" cmpd="sng" algn="ctr">
            <a:solidFill>
              <a:srgbClr val="EE372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5CD47354-611B-4828-92E1-0513D7766E2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8624888" y="5709019"/>
            <a:ext cx="1260475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5EB8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5EB8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005EB8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4CAB96C6-D3F4-40F3-8489-C5E033CB2FA2}" type="datetime'% w''''a''''its ''''o''v''''er 52'''''''''''' wee''k''''''''s'">
              <a:rPr lang="en-US" altLang="en-US" sz="1000" smtClean="0">
                <a:solidFill>
                  <a:schemeClr val="tx1"/>
                </a:solidFill>
              </a:rPr>
              <a:pPr/>
              <a:t>% waits over 52 weeks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DF947A-E805-4FF0-97B0-84C11BA3CD63}"/>
              </a:ext>
            </a:extLst>
          </p:cNvPr>
          <p:cNvSpPr txBox="1"/>
          <p:nvPr/>
        </p:nvSpPr>
        <p:spPr>
          <a:xfrm>
            <a:off x="608201" y="1925743"/>
            <a:ext cx="5575948" cy="49244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575757"/>
                </a:solidFill>
              </a:rPr>
              <a:t>Only 59% of patients waited under 18 weeks for elective care in November 2024, falling short of the 92% target</a:t>
            </a:r>
            <a:endParaRPr lang="en-US" sz="1300" dirty="0">
              <a:solidFill>
                <a:srgbClr val="575757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5D7DC5-FE50-44DB-B3F0-949A3901B496}"/>
              </a:ext>
            </a:extLst>
          </p:cNvPr>
          <p:cNvSpPr txBox="1"/>
          <p:nvPr/>
        </p:nvSpPr>
        <p:spPr>
          <a:xfrm>
            <a:off x="10487954" y="5283059"/>
            <a:ext cx="731859" cy="1538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rgbClr val="575757"/>
                </a:solidFill>
              </a:rPr>
              <a:t>Nov-24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CD8326-AD93-4FF5-8DD1-54AB9B0737A4}"/>
              </a:ext>
            </a:extLst>
          </p:cNvPr>
          <p:cNvSpPr txBox="1"/>
          <p:nvPr/>
        </p:nvSpPr>
        <p:spPr>
          <a:xfrm>
            <a:off x="6361645" y="1925743"/>
            <a:ext cx="5217664" cy="69249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300" dirty="0">
                <a:solidFill>
                  <a:srgbClr val="575757"/>
                </a:solidFill>
              </a:rPr>
              <a:t>As of November 2024, 221,899 people were waiting over 52 weeks between referral and treatment, ~3% of the total elective care wait list</a:t>
            </a:r>
            <a:endParaRPr lang="en-US" sz="1300" dirty="0">
              <a:solidFill>
                <a:srgbClr val="575757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213CA-CEDD-481E-89E8-3C072F644A66}"/>
              </a:ext>
            </a:extLst>
          </p:cNvPr>
          <p:cNvSpPr txBox="1"/>
          <p:nvPr/>
        </p:nvSpPr>
        <p:spPr>
          <a:xfrm>
            <a:off x="2437607" y="2941086"/>
            <a:ext cx="731838" cy="26161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050" dirty="0">
                <a:solidFill>
                  <a:schemeClr val="tx1"/>
                </a:solidFill>
              </a:rPr>
              <a:t>Covid-19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047F25-9858-48C3-A542-0D5F235D8495}"/>
              </a:ext>
            </a:extLst>
          </p:cNvPr>
          <p:cNvSpPr txBox="1"/>
          <p:nvPr/>
        </p:nvSpPr>
        <p:spPr>
          <a:xfrm>
            <a:off x="7877381" y="2913025"/>
            <a:ext cx="731290" cy="26161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050" dirty="0">
                <a:solidFill>
                  <a:schemeClr val="tx1"/>
                </a:solidFill>
              </a:rPr>
              <a:t>Covid-19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D56EE-4C22-43B5-9AC8-A54BD4A9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PATIENTS ARE FACING DIFFICULTIES IN ACCESSING CARE, WITH INCREASING GP WAIT TIMES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B52F91B-B79E-42CC-812E-7A0BA562C885}"/>
              </a:ext>
            </a:extLst>
          </p:cNvPr>
          <p:cNvSpPr/>
          <p:nvPr/>
        </p:nvSpPr>
        <p:spPr>
          <a:xfrm>
            <a:off x="993385" y="1268124"/>
            <a:ext cx="10397265" cy="585788"/>
          </a:xfrm>
          <a:prstGeom prst="round2SameRect">
            <a:avLst>
              <a:gd name="adj1" fmla="val 31219"/>
              <a:gd name="adj2" fmla="val 0"/>
            </a:avLst>
          </a:prstGeom>
          <a:solidFill>
            <a:schemeClr val="tx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6" name="ee4pHeader2">
            <a:extLst>
              <a:ext uri="{FF2B5EF4-FFF2-40B4-BE49-F238E27FC236}">
                <a16:creationId xmlns:a16="http://schemas.microsoft.com/office/drawing/2014/main" id="{34E54D2B-4661-482E-BC4B-1DFCCF59ED5C}"/>
              </a:ext>
            </a:extLst>
          </p:cNvPr>
          <p:cNvSpPr txBox="1"/>
          <p:nvPr/>
        </p:nvSpPr>
        <p:spPr>
          <a:xfrm>
            <a:off x="1040643" y="1314956"/>
            <a:ext cx="10236957" cy="49212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</a:rPr>
              <a:t>In 2024, 43% of all GP appointments took place on the same day as booking, 2% fewer since 2018</a:t>
            </a:r>
            <a:endParaRPr lang="en-US" sz="1500" baseline="30000" dirty="0">
              <a:solidFill>
                <a:schemeClr val="accent1"/>
              </a:solidFill>
            </a:endParaRPr>
          </a:p>
          <a:p>
            <a:pPr algn="ctr"/>
            <a:r>
              <a:rPr lang="en-US" sz="1500" dirty="0">
                <a:solidFill>
                  <a:schemeClr val="accent1"/>
                </a:solidFill>
              </a:rPr>
              <a:t>In this 7-year period, there was also a 2% increase in the proportion of those waiting 8-28+ days to see a GP</a:t>
            </a:r>
          </a:p>
        </p:txBody>
      </p:sp>
      <p:sp>
        <p:nvSpPr>
          <p:cNvPr id="9" name="ee4pFootnotes">
            <a:extLst>
              <a:ext uri="{FF2B5EF4-FFF2-40B4-BE49-F238E27FC236}">
                <a16:creationId xmlns:a16="http://schemas.microsoft.com/office/drawing/2014/main" id="{A1DF665F-E775-473C-8DB4-4D938E8BB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91" y="6256890"/>
            <a:ext cx="9030914" cy="13849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b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Source: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25"/>
              </a:rPr>
              <a:t>NHS Appointments in GP (2024) </a:t>
            </a:r>
            <a:endParaRPr 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260C433-A22E-458D-849D-8D8CD1CBF44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1204418"/>
              </p:ext>
            </p:extLst>
          </p:nvPr>
        </p:nvGraphicFramePr>
        <p:xfrm>
          <a:off x="1201738" y="2086842"/>
          <a:ext cx="9791700" cy="381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4D54BF0-237C-4C63-BBF5-44C812EA4AF8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1103313" y="5447580"/>
            <a:ext cx="7937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6BA920B7-F6A6-4EDD-B1A4-6EE19EE41C53}" type="datetime'''''''''''''''''''''''''''''''0''''''''''''''''''''''''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717C407-5935-4FC5-8A11-B8A06873590C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1023938" y="4823692"/>
            <a:ext cx="1587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D6E66298-2842-4A80-80A8-F6973163E463}" type="datetime'''''''''''''''''''2''''''''''''''''''''''''0''''''''''''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403C88-FBD1-4DAF-80A7-C0747F898F5D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023938" y="4199805"/>
            <a:ext cx="1587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D42B3E75-7F44-4F69-AB0A-8ECB000B266B}" type="datetime'''''''4''''''''''''''''''0''''''''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7C382D-EF5F-4B83-93DF-517BEC3C449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023938" y="3577505"/>
            <a:ext cx="1587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34E01313-E917-489A-8DEE-750433A00BB3}" type="datetime'6''''''''0''''''''''''''''''''''''''''''''''''''''''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C5E323D-E064-473D-9AA5-F9E2DC6D5A27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023938" y="2953617"/>
            <a:ext cx="1587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999CDD05-65F0-4BAF-8B41-FC9E95501898}" type="datetime'8''''''''''''''''''''''''''''''''''''''''''''''''''''0''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360809C-35F2-4AA5-B4AD-A5F5237988CD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944563" y="2329730"/>
            <a:ext cx="2381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C32A4BD7-7DE9-4307-A300-8B3DEEBF43BF}" type="datetime'1''''''''''''''''''''''''''''''''''0''0'''''">
              <a:rPr lang="en-US" altLang="en-US" smtClean="0">
                <a:effectLst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F2D9C2-69D1-4AEB-AE4F-1C65F5BF2C98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gray">
          <a:xfrm flipH="1" flipV="1">
            <a:off x="10045700" y="2907580"/>
            <a:ext cx="98425" cy="2159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E8EBD2-6211-4ADF-A052-7B3A6194DC77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 flipH="1" flipV="1">
            <a:off x="10045700" y="2710729"/>
            <a:ext cx="98425" cy="1270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2C91BB5-D141-4B06-AAB8-AF3460657C24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798763" y="2383705"/>
            <a:ext cx="279400" cy="268288"/>
          </a:xfrm>
          <a:prstGeom prst="rect">
            <a:avLst/>
          </a:prstGeom>
          <a:solidFill>
            <a:srgbClr val="EE3724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CC76631-1F2F-4888-B7BE-4DB5FAC4632F}" type="datetime'''''''''''''''''''''''''''''''''''4%'''">
              <a:rPr lang="en-US" altLang="en-US" sz="1600" smtClean="0">
                <a:solidFill>
                  <a:schemeClr val="bg1"/>
                </a:solidFill>
                <a:effectLst/>
              </a:rPr>
              <a:pPr/>
              <a:t>4%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5779046-6E3B-4552-A184-46AFF63AFC7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302125" y="2520230"/>
            <a:ext cx="279400" cy="26828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EFE585B-6F6A-42E5-8187-0DA2912D13A3}" type="datetime'''''''''''''5%'''''">
              <a:rPr lang="en-US" altLang="en-US" sz="1600" smtClean="0">
                <a:solidFill>
                  <a:schemeClr val="bg1"/>
                </a:solidFill>
                <a:effectLst/>
              </a:rPr>
              <a:pPr/>
              <a:t>5%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EB65674-7441-4337-AAC4-11294F1A49E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470275" y="5620617"/>
            <a:ext cx="438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2CE7E48-59EC-44B7-93A3-04913C34EC3E}" type="datetime'''''''''2''''''''''''''0''''''''''''''''1''''''''8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n-US" sz="160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3EC462E-A7D6-4FE5-B439-0C2669E47FF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7612063" y="2410692"/>
            <a:ext cx="279400" cy="268288"/>
          </a:xfrm>
          <a:prstGeom prst="rect">
            <a:avLst/>
          </a:prstGeom>
          <a:solidFill>
            <a:srgbClr val="EE3724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E556F8E-9A53-4C73-A2C4-969C39EDDC69}" type="datetime'''''''''''''''''''''''''''''''''''''6''''''''''''''''%'">
              <a:rPr lang="en-US" altLang="en-US" sz="1600" smtClean="0">
                <a:solidFill>
                  <a:schemeClr val="bg1"/>
                </a:solidFill>
                <a:effectLst/>
              </a:rPr>
              <a:pPr/>
              <a:t>6%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F6433F4-61D5-4D7C-B254-638FE5A2672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9115425" y="2577380"/>
            <a:ext cx="279400" cy="26828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FAC43BA-F64E-4EBE-AA9A-4D94B31F24A0}" type="datetime'''''''''''''5''''''''%'''''''''''''''''''''''''''''''''''''''">
              <a:rPr lang="en-US" altLang="en-US" sz="1600" smtClean="0">
                <a:solidFill>
                  <a:schemeClr val="bg1"/>
                </a:solidFill>
                <a:effectLst/>
              </a:rPr>
              <a:pPr/>
              <a:t>5%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9FB4E2-9286-43CB-8CEE-ECFE5DF0765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8283575" y="5620617"/>
            <a:ext cx="438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7D8B6D8-C79F-4799-98C8-F2246DB4A2CD}" type="datetime'''''''''''2''''''02''''4'''''''''''''''''''''">
              <a:rPr lang="en-US" altLang="en-US" sz="1600" smtClean="0">
                <a:effectLst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2024</a:t>
            </a:fld>
            <a:endParaRPr lang="en-US" sz="1600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C747D74-0272-4C0D-A1A2-E7049A39662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0169525" y="2434504"/>
            <a:ext cx="101917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C4C6C7A-7918-40CB-A544-4E0016EEBEB5}" type="datetime'''''''''''Ov''e''''''r'' ''2''8'''''' d''''''''a''y''''''''s'">
              <a:rPr lang="en-US" altLang="en-US" sz="1400" smtClean="0"/>
              <a:pPr/>
              <a:t>Over 28 days</a:t>
            </a:fld>
            <a:endParaRPr lang="en-US" sz="140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8DCF7CD-3FA9-4F56-B1E6-39CB6994AD1E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10169525" y="2720254"/>
            <a:ext cx="8445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CE4FCF0-132A-443C-94B6-E54F557F6155}" type="datetime'22''''''-''''2''8'''''''''' d''a''''''''''''''''''''y''s'''''">
              <a:rPr lang="en-US" altLang="en-US" sz="1400" smtClean="0"/>
              <a:pPr/>
              <a:t>22-28 days</a:t>
            </a:fld>
            <a:endParaRPr lang="en-US" sz="1400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8E9394E-AE5B-4F39-8037-3212729B455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0169525" y="3006004"/>
            <a:ext cx="8445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7B881E0-E845-4263-BFD3-C0AF5F1E114D}" type="datetime'''1''''''''''''5-''''2''''1 ''''''da''y''s'''''''''''''''''''">
              <a:rPr lang="en-US" altLang="en-US" sz="1400" smtClean="0"/>
              <a:pPr/>
              <a:t>15-21 days</a:t>
            </a:fld>
            <a:endParaRPr lang="en-US" sz="1400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BCF6063-C403-4D43-8072-C24FDD23A57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0169525" y="3291754"/>
            <a:ext cx="75088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92FF633-8CAC-40E6-AA7D-E451CAD3E718}" type="datetime'''8''''-''''''''1''''''''''4'''''''' ''''d''''''''''ay''s'''">
              <a:rPr lang="en-US" altLang="en-US" sz="1400" smtClean="0"/>
              <a:pPr/>
              <a:t>8-14 days</a:t>
            </a:fld>
            <a:endParaRPr lang="en-US" sz="1400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C16B5D2-9C6E-4EB8-A68D-ED5443CBC3B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10169525" y="3593379"/>
            <a:ext cx="6572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F0A3D59F-9F4F-4CB2-BD5B-7F87BAF54C69}" type="datetime'2''''''''-''''''''7'''''''''''' d''a''y''''s'''''">
              <a:rPr lang="en-US" altLang="en-US" sz="1400" smtClean="0"/>
              <a:pPr/>
              <a:t>2-7 days</a:t>
            </a:fld>
            <a:endParaRPr lang="en-US" sz="1400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E9A9198-3504-475F-92FC-31F71F4CEF4A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10169525" y="3990254"/>
            <a:ext cx="42703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800D51A2-000E-4E7E-BE0E-9E1EBE25C67C}" type="datetime'1'''''''''''''''' ''''d''''''''''''''''''''''''''''''ay'''''">
              <a:rPr lang="en-US" altLang="en-US" sz="1400" smtClean="0"/>
              <a:pPr/>
              <a:t>1 day</a:t>
            </a:fld>
            <a:endParaRPr lang="en-US" sz="1400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6E24AE1-E459-46CC-BE55-6D5515481F8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10169525" y="4771304"/>
            <a:ext cx="757238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62A0731-DA0D-4215-A936-E0A1160B7B58}" type="datetime'''''''''''''S''''''am''''e'''''' ''d''''a''''''''y'''''''''">
              <a:rPr lang="en-US" altLang="en-US" sz="1400" smtClean="0"/>
              <a:pPr/>
              <a:t>Same day</a:t>
            </a:fld>
            <a:endParaRPr lang="en-US" sz="1400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8D0FD10-CE3D-4D53-96C8-49E963AF638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944563" y="1966193"/>
            <a:ext cx="46085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Waiting times as a proportion (</a:t>
            </a:r>
            <a:r>
              <a:rPr lang="en-US" altLang="en-US" dirty="0">
                <a:effectLst/>
              </a:rPr>
              <a:t>%) of all GP appointments in England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4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324E-6AA2-4859-889A-2FC57859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SIX GLOBAL CHALLENGES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589A3-19A3-4293-B3B3-3046B7D4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265" y="1489038"/>
            <a:ext cx="9620533" cy="5000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dirty="0">
                <a:latin typeface="Segoe UI"/>
                <a:cs typeface="Segoe UI"/>
              </a:rPr>
              <a:t>Rising disease burden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6138A-234F-4201-97EB-53A57260E107}"/>
              </a:ext>
            </a:extLst>
          </p:cNvPr>
          <p:cNvSpPr txBox="1">
            <a:spLocks/>
          </p:cNvSpPr>
          <p:nvPr/>
        </p:nvSpPr>
        <p:spPr>
          <a:xfrm>
            <a:off x="1733265" y="1989057"/>
            <a:ext cx="9620533" cy="50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GB" dirty="0">
                <a:latin typeface="Segoe UI"/>
                <a:cs typeface="Segoe UI"/>
              </a:rPr>
              <a:t>Rapid technological advancement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215EFE-3B85-4B94-BD39-E03F9818EEAE}"/>
              </a:ext>
            </a:extLst>
          </p:cNvPr>
          <p:cNvSpPr txBox="1">
            <a:spLocks/>
          </p:cNvSpPr>
          <p:nvPr/>
        </p:nvSpPr>
        <p:spPr>
          <a:xfrm>
            <a:off x="1733265" y="2489076"/>
            <a:ext cx="9620533" cy="50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GB" dirty="0">
                <a:latin typeface="Segoe UI"/>
                <a:cs typeface="Segoe UI"/>
              </a:rPr>
              <a:t>Growing patient expectations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5AC803-9BA8-46A1-A3FD-024B073A661F}"/>
              </a:ext>
            </a:extLst>
          </p:cNvPr>
          <p:cNvSpPr txBox="1">
            <a:spLocks/>
          </p:cNvSpPr>
          <p:nvPr/>
        </p:nvSpPr>
        <p:spPr>
          <a:xfrm>
            <a:off x="1733265" y="2955306"/>
            <a:ext cx="9620533" cy="50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GB" dirty="0">
                <a:latin typeface="Segoe UI"/>
                <a:cs typeface="Segoe UI"/>
              </a:rPr>
              <a:t>Workforce shortages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4F913B-D76E-460C-9C85-C55CEBC5CFBD}"/>
              </a:ext>
            </a:extLst>
          </p:cNvPr>
          <p:cNvSpPr txBox="1">
            <a:spLocks/>
          </p:cNvSpPr>
          <p:nvPr/>
        </p:nvSpPr>
        <p:spPr>
          <a:xfrm>
            <a:off x="1733265" y="3438044"/>
            <a:ext cx="9620533" cy="50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GB" dirty="0">
                <a:latin typeface="Segoe UI"/>
                <a:cs typeface="Segoe UI"/>
              </a:rPr>
              <a:t>Post-COVID recovery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149EF0-A736-4EFA-A850-FF4C69C5316D}"/>
              </a:ext>
            </a:extLst>
          </p:cNvPr>
          <p:cNvSpPr txBox="1">
            <a:spLocks/>
          </p:cNvSpPr>
          <p:nvPr/>
        </p:nvSpPr>
        <p:spPr>
          <a:xfrm>
            <a:off x="1733265" y="3938063"/>
            <a:ext cx="9620533" cy="50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lang="en-US" sz="2100" kern="1200" baseline="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Segoe UI" panose="020B0502040204020203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6"/>
            </a:pPr>
            <a:r>
              <a:rPr lang="en-GB" dirty="0">
                <a:latin typeface="Segoe UI"/>
                <a:cs typeface="Segoe UI"/>
              </a:rPr>
              <a:t>Financial sustainability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7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AFD-A5F0-42B2-81F5-9292A194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"SERIOUS TROUBLE" - THE DIAGNOSIS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AFDA0A-5202-4CF9-B39C-40BB3CFDF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623" y="1215660"/>
            <a:ext cx="9616177" cy="1430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3E3E3F"/>
                </a:solidFill>
                <a:latin typeface="Segoe UI"/>
                <a:cs typeface="Segoe UI"/>
              </a:rPr>
              <a:t>The Impact of the Lansley Reforms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latin typeface="Segoe UI"/>
                <a:cs typeface="Segoe UI"/>
              </a:rPr>
              <a:t>Lack of capital investment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3E3E3F"/>
                </a:solidFill>
                <a:latin typeface="Segoe UI"/>
                <a:cs typeface="Segoe UI"/>
              </a:rPr>
              <a:t>COVID-19 and its aftermath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8E599-9470-4F99-997E-40480594357C}"/>
              </a:ext>
            </a:extLst>
          </p:cNvPr>
          <p:cNvSpPr txBox="1"/>
          <p:nvPr/>
        </p:nvSpPr>
        <p:spPr>
          <a:xfrm>
            <a:off x="1733267" y="3222309"/>
            <a:ext cx="9616176" cy="582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latin typeface="Arial"/>
                <a:ea typeface="+mj-ea"/>
                <a:cs typeface="Arial"/>
              </a:rPr>
              <a:t>THE THREE SHIFTS – THE TREATMENTS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E8B36-9627-4A35-8210-00CAE0667EB8}"/>
              </a:ext>
            </a:extLst>
          </p:cNvPr>
          <p:cNvSpPr txBox="1"/>
          <p:nvPr/>
        </p:nvSpPr>
        <p:spPr>
          <a:xfrm>
            <a:off x="1733266" y="3910224"/>
            <a:ext cx="9616176" cy="1346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rgbClr val="3E3E3F"/>
                </a:solidFill>
                <a:latin typeface="Segoe UI"/>
                <a:cs typeface="Segoe UI"/>
              </a:rPr>
              <a:t>Sickness to prevention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rgbClr val="3E3E3F"/>
                </a:solidFill>
                <a:latin typeface="Segoe UI"/>
                <a:cs typeface="Segoe UI"/>
              </a:rPr>
              <a:t>Hospital to community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rgbClr val="3E3E3F"/>
                </a:solidFill>
                <a:latin typeface="Segoe UI"/>
                <a:cs typeface="Segoe UI"/>
              </a:rPr>
              <a:t>Analogue to digital</a:t>
            </a:r>
          </a:p>
        </p:txBody>
      </p:sp>
    </p:spTree>
    <p:extLst>
      <p:ext uri="{BB962C8B-B14F-4D97-AF65-F5344CB8AC3E}">
        <p14:creationId xmlns:p14="http://schemas.microsoft.com/office/powerpoint/2010/main" val="73524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0A91-5F28-DACC-28AA-99783398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THE NEW GOVERNMENT’S ANALYSIS AND DIRECTION TO THE NHS IS CLEAR</a:t>
            </a:r>
            <a:endParaRPr lang="en-US" dirty="0"/>
          </a:p>
        </p:txBody>
      </p:sp>
      <p:pic>
        <p:nvPicPr>
          <p:cNvPr id="14" name="Content Placeholder 13" descr="A person in a suit and tie&#10;&#10;Description automatically generated">
            <a:extLst>
              <a:ext uri="{FF2B5EF4-FFF2-40B4-BE49-F238E27FC236}">
                <a16:creationId xmlns:a16="http://schemas.microsoft.com/office/drawing/2014/main" id="{710C665E-4F86-3C08-2EAF-303A7083A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16057" y="1257533"/>
            <a:ext cx="4437743" cy="2498709"/>
          </a:xfr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B2BE3B78-BD04-4FAE-9DE2-B57BF07576B4}"/>
              </a:ext>
            </a:extLst>
          </p:cNvPr>
          <p:cNvSpPr txBox="1">
            <a:spLocks/>
          </p:cNvSpPr>
          <p:nvPr/>
        </p:nvSpPr>
        <p:spPr>
          <a:xfrm>
            <a:off x="1105567" y="4138533"/>
            <a:ext cx="10263511" cy="191447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300" b="0" dirty="0">
                <a:solidFill>
                  <a:srgbClr val="192441"/>
                </a:solidFill>
                <a:latin typeface="Segoe UI"/>
                <a:cs typeface="Segoe UI"/>
              </a:rPr>
              <a:t>I want to frame this plan around three big shifts – </a:t>
            </a:r>
            <a:r>
              <a:rPr lang="en-GB" sz="2300" b="0" dirty="0">
                <a:solidFill>
                  <a:srgbClr val="192441"/>
                </a:solidFill>
                <a:latin typeface="Segoe UI Semibold"/>
                <a:cs typeface="Segoe UI"/>
              </a:rPr>
              <a:t>first, moving from an analogue to a digital NHS</a:t>
            </a:r>
            <a:r>
              <a:rPr lang="en-GB" sz="2300" b="0" dirty="0">
                <a:solidFill>
                  <a:srgbClr val="192441"/>
                </a:solidFill>
                <a:latin typeface="Segoe UI"/>
                <a:cs typeface="Segoe UI"/>
              </a:rPr>
              <a:t>. A tomorrow service, not just a today service. Second, we’ve got to shift more care from hospitals to communities. And third, we’ve got to be much bolder in moving from sickness to prevention.</a:t>
            </a:r>
            <a:endParaRPr lang="en-GB" sz="2300" b="0" dirty="0">
              <a:latin typeface="Segoe UI"/>
              <a:cs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4EDC4-E124-48CA-A3E5-A7BAE7140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7" y="3818939"/>
            <a:ext cx="520234" cy="520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B65EA-AC89-4ABC-B340-3D1D0C46A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37642" y="5532775"/>
            <a:ext cx="520234" cy="520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3B979E-D446-4271-8711-D4BD8EC473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/>
          <a:stretch/>
        </p:blipFill>
        <p:spPr>
          <a:xfrm>
            <a:off x="1105567" y="1284982"/>
            <a:ext cx="4632960" cy="2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C41381-DEEB-4607-B931-C233E37B9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77"/>
            <a:ext cx="10515600" cy="919855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GOVERNMENT’S ANALYSIS AND DIRECTION TO THE NHS IS CLEAR</a:t>
            </a:r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C79D072-F40B-4B3F-BCE7-F3F9805B1446}"/>
              </a:ext>
            </a:extLst>
          </p:cNvPr>
          <p:cNvSpPr txBox="1">
            <a:spLocks/>
          </p:cNvSpPr>
          <p:nvPr/>
        </p:nvSpPr>
        <p:spPr>
          <a:xfrm>
            <a:off x="1105567" y="4138533"/>
            <a:ext cx="10263511" cy="191447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300" b="0" dirty="0">
                <a:solidFill>
                  <a:srgbClr val="192441"/>
                </a:solidFill>
                <a:latin typeface="Segoe UI"/>
                <a:cs typeface="Segoe UI"/>
              </a:rPr>
              <a:t>We are investing </a:t>
            </a:r>
            <a:r>
              <a:rPr lang="en-GB" sz="2300" b="0" dirty="0">
                <a:solidFill>
                  <a:srgbClr val="19244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£10 billion to bring our analogue heath system into the digital age</a:t>
            </a:r>
            <a:r>
              <a:rPr lang="en-GB" sz="2300" b="0" dirty="0">
                <a:solidFill>
                  <a:srgbClr val="192441"/>
                </a:solidFill>
                <a:latin typeface="Segoe UI"/>
                <a:cs typeface="Segoe UI"/>
              </a:rPr>
              <a:t>, including through the NHS app, so patients can manage their prescriptions, get their test results, and book appointments all in one place. </a:t>
            </a:r>
            <a:endParaRPr lang="en-GB" sz="2300" b="0" dirty="0">
              <a:latin typeface="Segoe UI"/>
              <a:cs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2A0E75-418B-4990-96F1-0EADC4C68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7" y="3818939"/>
            <a:ext cx="520234" cy="520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C9F01-B19B-49CA-BBBD-2145C54B9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37642" y="5532775"/>
            <a:ext cx="520234" cy="520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CC970-6C2D-4B57-AAB7-FB3C4A9FA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10" y="1257532"/>
            <a:ext cx="4474868" cy="2523617"/>
          </a:xfrm>
          <a:prstGeom prst="round2Diag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83AAD5-F578-4174-B3C8-A621AEC6E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531"/>
            <a:ext cx="6056010" cy="25236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ct val="0"/>
              </a:spcBef>
              <a:buSzPct val="150000"/>
              <a:buBlip>
                <a:blip r:embed="rId5"/>
              </a:buBlip>
            </a:pPr>
            <a:r>
              <a:rPr lang="en-GB" sz="2100" b="1" dirty="0">
                <a:latin typeface="Arial"/>
                <a:cs typeface="Arial"/>
              </a:rPr>
              <a:t>£29bn</a:t>
            </a:r>
            <a:r>
              <a:rPr lang="en-GB" sz="2100" dirty="0">
                <a:latin typeface="Arial"/>
                <a:cs typeface="Arial"/>
              </a:rPr>
              <a:t> annual increase in NHS day-to-day funding.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SzPct val="150000"/>
              <a:buBlip>
                <a:blip r:embed="rId5"/>
              </a:buBlip>
            </a:pPr>
            <a:r>
              <a:rPr lang="en-GB" sz="2100" b="1" dirty="0">
                <a:latin typeface="Arial"/>
                <a:cs typeface="Arial"/>
              </a:rPr>
              <a:t>Up to £10bn</a:t>
            </a:r>
            <a:r>
              <a:rPr lang="en-GB" sz="2100" dirty="0">
                <a:latin typeface="Arial"/>
                <a:cs typeface="Arial"/>
              </a:rPr>
              <a:t> for technology and digital transformation.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SzPct val="150000"/>
              <a:buBlip>
                <a:blip r:embed="rId5"/>
              </a:buBlip>
            </a:pPr>
            <a:r>
              <a:rPr lang="en-GB" sz="2100" b="1" dirty="0"/>
              <a:t>£600bn</a:t>
            </a:r>
            <a:r>
              <a:rPr lang="en-GB" sz="2100" dirty="0"/>
              <a:t> to be invested over the next 3-4 years across public services.</a:t>
            </a:r>
            <a:endParaRPr lang="en-GB" sz="2100" dirty="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B5833-8D0F-42E8-BE1F-DC24F413C6DB}"/>
              </a:ext>
            </a:extLst>
          </p:cNvPr>
          <p:cNvSpPr txBox="1"/>
          <p:nvPr/>
        </p:nvSpPr>
        <p:spPr>
          <a:xfrm>
            <a:off x="6825672" y="3512124"/>
            <a:ext cx="2244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highlight>
                  <a:srgbClr val="141D35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Chancellor Rachel Reeves</a:t>
            </a:r>
          </a:p>
        </p:txBody>
      </p:sp>
    </p:spTree>
    <p:extLst>
      <p:ext uri="{BB962C8B-B14F-4D97-AF65-F5344CB8AC3E}">
        <p14:creationId xmlns:p14="http://schemas.microsoft.com/office/powerpoint/2010/main" val="4249637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j8KCShEaiTX0AkPY8mv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HqMP0T4wUnIZ0YKrm9V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hHnqUVj.EZpTOt7Gkv.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PQjYkR_.RRNaCKmyq7b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54uTP_SS7vFTaXN5eKf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tiOuB0jDcBRjTy9Qg_7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L0opKL.ErhAUcJ60Y3Y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TVTkmNDRMv97ZO3IQc4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fzvUbYY.bATyQ2N1lc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J8EKnYxgfsoRqFbKLeZ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VOHg65BEA6nA38iXrLS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9KIsmp7HXMgvS86LwHaL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QHH_O2EVIYLgd58xiD7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fE8iagOx5FwvKnNz0cm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8cmq5M8i6GzRu8C5RZ00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0JguEhD65RkZ_0TKlRCf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5c_SdU792VgGCJj9sN_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mEhp621OrJsso_0djn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PvYZuBblvzXgVfCgve4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UClpttywKbY7ismQ5EU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6AVjVTIQSH9wyoxYl.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2WnBsG76Xbo4iJlFCB16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6xxUL5n.46wKYqlPcTb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EJ31XN6D7F8KOmDy_AM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YnKMAjMe4.I6e6xrSDE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oj09qiGdcYsyCzuZkcv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4Lv6A8jzt_on2wGLgXKX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imGh5gce6EV.gAAhM5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Fjevk.xrFHk955ONUJO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Fv4CBoTZwErygPLvRx4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jZnS26Ff8dwMG_oMePG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29dtc1wq5lQUWul58Tb6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IXpo0t91iAvmcJSpQc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IRogvw8lW4RkHMUPTKP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V7etUv9U7.9hmgDypnL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hvzDAURBwbD3UxLGHmQ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6uAPpCs4a6l33s_cRpH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X44tcTvq3fRWK8tlaJj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2coXCB6G3FYgJDzBP6k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MOcMlbcHTNt8zQ5UlC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ATYZe900AVR28.6lFE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AKNrGGytbmsEyrAHOve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7ouEZ6Oh3yOtlLlOuX6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xnCSZ4_SQYPpeb5YzT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KWlB5bRjBDmBRHthZt2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NyoiSc9ZrRbMVIRYoBc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XRM2QYT93Jmkkda08Ry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m9b_0_f3Fk7NIVQ7W2.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53EWA_b0Yd41cvFq7dj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.o4Uu7jWjzzORza.RF6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msV.azM7Qj3WUY7O6MO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QSsFCa_4oJ6BP8B20SH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1jsEBE7YC0vatOlkSjE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au2ILT0kB2spzKJsmFy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XDtCnv3QIxNrAOE91V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jLdCEjS5.XMzjEBn.Ek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xP16UBcCUh65vE7bAqQ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dOwuoLGXy6cMBy_vryt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zEm68EupVkoGuL.tkzHE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FT9Ru7wczoRUprtK7Zu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YpvqX7OdoZkiV3WfePF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vcZbUW38nTDLFOO8KbL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FX5VY0Tx55LhzOlmpvt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KnlzwKzFwi7yM6qrXE4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yykoJIm1v2LIEG0nuVC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S0EMpECJaUCUODQWl6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BvEeaONP0D6HwtweIeu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orHGbi9KPRpnXcuiP62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D8KbYcllGwCjdE.CqyP_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TFInyLzhlgNrLPqrrSpN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7yp4xBRZqoYiZMED5Sf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DWU_POKuEm5P796MCnJ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JfTStzFdU.XfKlW93yD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f.7LMiX8ZjYJh1AfT_V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d3yES3WtNfp5r96aw2f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AwFxlB0bEjawAnYezqSH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vknztJmyqmJI5Bbp2zw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_q0G4TDUHAMN_uE85Hj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ULmxEEN0l8ELnhLamoA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ysp2fTUWDh3oV3e9rBLH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5KxtBzdsNMWX6PtBALb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Z65CspfWfwhlUZTSIiwg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192441"/>
      </a:dk1>
      <a:lt1>
        <a:srgbClr val="FFFFFF"/>
      </a:lt1>
      <a:dk2>
        <a:srgbClr val="3E3E3F"/>
      </a:dk2>
      <a:lt2>
        <a:srgbClr val="81C9EB"/>
      </a:lt2>
      <a:accent1>
        <a:srgbClr val="FDD567"/>
      </a:accent1>
      <a:accent2>
        <a:srgbClr val="EBF5FC"/>
      </a:accent2>
      <a:accent3>
        <a:srgbClr val="81C9EB"/>
      </a:accent3>
      <a:accent4>
        <a:srgbClr val="192441"/>
      </a:accent4>
      <a:accent5>
        <a:srgbClr val="3E3E3F"/>
      </a:accent5>
      <a:accent6>
        <a:srgbClr val="939598"/>
      </a:accent6>
      <a:hlink>
        <a:srgbClr val="EE3724"/>
      </a:hlink>
      <a:folHlink>
        <a:srgbClr val="192441"/>
      </a:folHlink>
    </a:clrScheme>
    <a:fontScheme name="CereCore Default">
      <a:majorFont>
        <a:latin typeface="Aria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1A9D8769AC64D91B9BEEFA083F657" ma:contentTypeVersion="21" ma:contentTypeDescription="Create a new document." ma:contentTypeScope="" ma:versionID="c758c68d90558db9ba10561d165978f0">
  <xsd:schema xmlns:xsd="http://www.w3.org/2001/XMLSchema" xmlns:xs="http://www.w3.org/2001/XMLSchema" xmlns:p="http://schemas.microsoft.com/office/2006/metadata/properties" xmlns:ns2="c7dd6df9-d5eb-4d36-bef9-35a10bd02389" xmlns:ns3="898fff4b-d565-43dd-992c-a8100af1db3d" targetNamespace="http://schemas.microsoft.com/office/2006/metadata/properties" ma:root="true" ma:fieldsID="f974054ebf9a066c39af54be96c5acee" ns2:_="" ns3:_="">
    <xsd:import namespace="c7dd6df9-d5eb-4d36-bef9-35a10bd02389"/>
    <xsd:import namespace="898fff4b-d565-43dd-992c-a8100af1d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ProjectManage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d6df9-d5eb-4d36-bef9-35a10bd02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38ec787-7a9b-4db7-b31a-f65a072b3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Manager" ma:index="24" nillable="true" ma:displayName="Project Manager" ma:format="Dropdown" ma:internalName="ProjectManager">
      <xsd:simpleType>
        <xsd:union memberTypes="dms:Text">
          <xsd:simpleType>
            <xsd:restriction base="dms:Choice">
              <xsd:enumeration value="David Clatworthy"/>
              <xsd:enumeration value="Ritchie Nield"/>
              <xsd:enumeration value="Cerys Butcher"/>
              <xsd:enumeration value="Alister Harding"/>
            </xsd:restriction>
          </xsd:simpleType>
        </xsd:un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fff4b-d565-43dd-992c-a8100af1db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d642039-a029-4bba-96d8-66bf512d3595}" ma:internalName="TaxCatchAll" ma:showField="CatchAllData" ma:web="898fff4b-d565-43dd-992c-a8100af1db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dd6df9-d5eb-4d36-bef9-35a10bd02389">
      <Terms xmlns="http://schemas.microsoft.com/office/infopath/2007/PartnerControls"/>
    </lcf76f155ced4ddcb4097134ff3c332f>
    <TaxCatchAll xmlns="898fff4b-d565-43dd-992c-a8100af1db3d" xsi:nil="true"/>
    <ProjectManager xmlns="c7dd6df9-d5eb-4d36-bef9-35a10bd02389" xsi:nil="true"/>
  </documentManagement>
</p:properties>
</file>

<file path=customXml/itemProps1.xml><?xml version="1.0" encoding="utf-8"?>
<ds:datastoreItem xmlns:ds="http://schemas.openxmlformats.org/officeDocument/2006/customXml" ds:itemID="{18C4D6DA-A6D8-4B48-9F15-2EEF17CB13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dd6df9-d5eb-4d36-bef9-35a10bd02389"/>
    <ds:schemaRef ds:uri="898fff4b-d565-43dd-992c-a8100af1db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0F4604-6607-4AA5-BC0B-645C989173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D67C15-0BDC-44C4-AE49-BCAF5AF7561A}">
  <ds:schemaRefs>
    <ds:schemaRef ds:uri="c0717a8b-d557-4619-bef1-9f527d9e3946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d7491f70-885d-4403-9d39-5e932bb3abc8"/>
    <ds:schemaRef ds:uri="http://purl.org/dc/dcmitype/"/>
    <ds:schemaRef ds:uri="http://purl.org/dc/elements/1.1/"/>
    <ds:schemaRef ds:uri="http://schemas.openxmlformats.org/package/2006/metadata/core-properties"/>
    <ds:schemaRef ds:uri="c7dd6df9-d5eb-4d36-bef9-35a10bd02389"/>
    <ds:schemaRef ds:uri="898fff4b-d565-43dd-992c-a8100af1db3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1407</Words>
  <Application>Microsoft Office PowerPoint</Application>
  <PresentationFormat>Widescreen</PresentationFormat>
  <Paragraphs>188</Paragraphs>
  <Slides>17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Driving Digital Transformation In Healthcare</vt:lpstr>
      <vt:lpstr>PUBLIC SATISFACTION WITH NHS IS DECLINING</vt:lpstr>
      <vt:lpstr>A&amp;E WAITING TIME PERFORMANCE HAS DETERIORATED OVER THE PAST DECADE</vt:lpstr>
      <vt:lpstr>7.5 MILLION PEOPLE WERE WAITING FOR ELECTIVE CARE BY NOVEMBER 2024</vt:lpstr>
      <vt:lpstr>PATIENTS ARE FACING DIFFICULTIES IN ACCESSING CARE, WITH INCREASING GP WAIT TIMES</vt:lpstr>
      <vt:lpstr>SIX GLOBAL CHALLENGES</vt:lpstr>
      <vt:lpstr>"SERIOUS TROUBLE" - THE DIAGNOSIS</vt:lpstr>
      <vt:lpstr>THE NEW GOVERNMENT’S ANALYSIS AND DIRECTION TO THE NHS IS CLEAR</vt:lpstr>
      <vt:lpstr>THE GOVERNMENT’S ANALYSIS AND DIRECTION TO THE NHS IS CLEAR</vt:lpstr>
      <vt:lpstr>HEALTHCARE IS THE LAST MAJOR INDUSTRY OVERDUE FOR FULL DIGITAL REINVENTION</vt:lpstr>
      <vt:lpstr>IT'S NOT ONLY ABOUT THE PRODUCT. IT'S ABOUT THE IMPLEMENTATION</vt:lpstr>
      <vt:lpstr>ACUTE: EPR DIGITAL MATURITY VARYING BY VENDOR</vt:lpstr>
      <vt:lpstr>PowerPoint Presentation</vt:lpstr>
      <vt:lpstr>HOW WE CAN HELP</vt:lpstr>
      <vt:lpstr>OPTIMISATION: REALISING LONG-TERM VALUE</vt:lpstr>
      <vt:lpstr>KEY TAKEAWAYS</vt:lpstr>
      <vt:lpstr>PowerPoint Presentation</vt:lpstr>
    </vt:vector>
  </TitlesOfParts>
  <Company>HCA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Uram Bailey</dc:creator>
  <cp:lastModifiedBy>Iro Akrioti</cp:lastModifiedBy>
  <cp:revision>106</cp:revision>
  <dcterms:created xsi:type="dcterms:W3CDTF">2021-09-23T17:32:51Z</dcterms:created>
  <dcterms:modified xsi:type="dcterms:W3CDTF">2025-10-01T00:26:43Z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0x0101003931A9D8769AC64D91B9BEEFA083F657</vt:lpwstr>
  </property>
  <property fmtid="{D5CDD505-2E9C-101B-9397-08002B2CF9AE}" pid="3" name="MediaServiceImageTags">
    <vt:lpwstr/>
  </property>
</Properties>
</file>