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2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5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93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66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98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79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1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42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1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1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7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2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afe=active&amp;rlz=1C1GCEB_enGB1116GB1116&amp;cs=0&amp;sca_esv=93b66263c54a1938&amp;q=nursing+overview&amp;sa=X&amp;ved=2ahUKEwiApKyA-6yPAxVrX0EAHQDLBEQQxccNegQIMBAB&amp;mstk=AUtExfCnDXLW6uaugIYrUAzXQJWKVQ30Y_msj9EUfP41LyAEECs6aTfK4AwVs4xnDIb8HoM5UldhEp3IRFg3KntYMFFMLzmZd0t1frLup3-rW_yzYuJndKCJ8W_LZvGlemx1rfQ&amp;csui=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5E5473D2-DD46-DFAF-84EC-264D6CE58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3526413-E981-1232-8170-C0A04DB547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7843394" y="1585762"/>
            <a:ext cx="3788767" cy="28117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6000" b="0" dirty="0">
                <a:latin typeface="Aptos" panose="020B0004020202020204" pitchFamily="34" charset="0"/>
              </a:rPr>
              <a:t>O</a:t>
            </a:r>
            <a:r>
              <a:rPr kumimoji="0" lang="en-US" altLang="en-US" sz="60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</a:rPr>
              <a:t>ptimising Nursing </a:t>
            </a:r>
            <a:r>
              <a:rPr lang="en-US" altLang="en-US" sz="6000" b="0" dirty="0">
                <a:latin typeface="Aptos" panose="020B0004020202020204" pitchFamily="34" charset="0"/>
              </a:rPr>
              <a:t>W</a:t>
            </a:r>
            <a:r>
              <a:rPr kumimoji="0" lang="en-US" altLang="en-US" sz="60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</a:rPr>
              <a:t>orklist</a:t>
            </a:r>
            <a:endParaRPr kumimoji="0" lang="en-US" altLang="en-US" sz="6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C34FFA-2F1B-05D8-5150-5D2466F42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3395" y="4524046"/>
            <a:ext cx="3614857" cy="1319951"/>
          </a:xfrm>
        </p:spPr>
        <p:txBody>
          <a:bodyPr>
            <a:normAutofit/>
          </a:bodyPr>
          <a:lstStyle/>
          <a:p>
            <a:pPr algn="l"/>
            <a:r>
              <a:rPr lang="en-GB"/>
              <a:t>Dave Walker</a:t>
            </a:r>
          </a:p>
        </p:txBody>
      </p:sp>
      <p:pic>
        <p:nvPicPr>
          <p:cNvPr id="4" name="Picture 3" descr="Eyes on a candy">
            <a:extLst>
              <a:ext uri="{FF2B5EF4-FFF2-40B4-BE49-F238E27FC236}">
                <a16:creationId xmlns:a16="http://schemas.microsoft.com/office/drawing/2014/main" id="{42F4EEBD-0FE0-655A-F027-C9AA9E7EEAD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144" r="14143" b="-1"/>
          <a:stretch>
            <a:fillRect/>
          </a:stretch>
        </p:blipFill>
        <p:spPr>
          <a:xfrm>
            <a:off x="2" y="10"/>
            <a:ext cx="736775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21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29EDFC-C488-94C9-BC15-C3A2EA622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4CE50F99-D3F0-063C-A1BB-EB31CA021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B6753D4-6F1B-9088-DAED-1FEAE1890F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8033399" y="593766"/>
            <a:ext cx="3788767" cy="489263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lvl="0" algn="l" eaLnBrk="0" fontAlgn="base" hangingPunct="0">
              <a:spcAft>
                <a:spcPct val="0"/>
              </a:spcAft>
            </a:pPr>
            <a:r>
              <a:rPr lang="en-GB" sz="2000" b="0" i="1" dirty="0"/>
              <a:t>A nursing worklist is a chronological table of all nursing services for a specific patient and case, providing an overview of care tasks and plans within a healthcare system, often generated by Electronic Health Record (EHR) systems like </a:t>
            </a:r>
            <a:r>
              <a:rPr lang="en-GB" sz="2000" i="1" dirty="0" err="1">
                <a:solidFill>
                  <a:srgbClr val="0070C0"/>
                </a:solidFill>
              </a:rPr>
              <a:t>MediTech</a:t>
            </a:r>
            <a:r>
              <a:rPr lang="en-GB" sz="2000" b="0" i="1" dirty="0"/>
              <a:t>.</a:t>
            </a:r>
            <a:br>
              <a:rPr lang="en-GB" sz="2000" b="0" i="1" dirty="0"/>
            </a:br>
            <a:br>
              <a:rPr lang="en-GB" sz="2000" b="0" i="1" dirty="0"/>
            </a:br>
            <a:r>
              <a:rPr lang="en-GB" sz="2000" b="0" i="1" dirty="0"/>
              <a:t>It is a dynamic tool, linked to a patient's active nursing plan, and is used to manage and track care interventions, with the patient's entire care unit overview being managed by the "nursing overview" feature</a:t>
            </a:r>
            <a:r>
              <a:rPr lang="en-GB" sz="2000" b="0" dirty="0"/>
              <a:t>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 descr="Eyes on a candy">
            <a:extLst>
              <a:ext uri="{FF2B5EF4-FFF2-40B4-BE49-F238E27FC236}">
                <a16:creationId xmlns:a16="http://schemas.microsoft.com/office/drawing/2014/main" id="{1226E6BF-07A6-E736-1263-C735B3C4AF2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144" r="14143" b="-1"/>
          <a:stretch>
            <a:fillRect/>
          </a:stretch>
        </p:blipFill>
        <p:spPr>
          <a:xfrm>
            <a:off x="2" y="10"/>
            <a:ext cx="736775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91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9B6F4E-1CCF-9281-9BB7-3543F672B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EE75D7E3-2278-6BF1-1C51-BFF45E77A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yes on a candy">
            <a:extLst>
              <a:ext uri="{FF2B5EF4-FFF2-40B4-BE49-F238E27FC236}">
                <a16:creationId xmlns:a16="http://schemas.microsoft.com/office/drawing/2014/main" id="{5401D965-CE9B-F99E-D973-FDC3FA1669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144" r="14143" b="-1"/>
          <a:stretch>
            <a:fillRect/>
          </a:stretch>
        </p:blipFill>
        <p:spPr>
          <a:xfrm>
            <a:off x="2" y="0"/>
            <a:ext cx="12191998" cy="685799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FFD15A92-FD3A-CA5E-E48D-CEE912B7D735}"/>
              </a:ext>
            </a:extLst>
          </p:cNvPr>
          <p:cNvSpPr/>
          <p:nvPr/>
        </p:nvSpPr>
        <p:spPr>
          <a:xfrm>
            <a:off x="1151907" y="0"/>
            <a:ext cx="4156363" cy="214943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GB" sz="1200" dirty="0">
                <a:solidFill>
                  <a:srgbClr val="0070C0"/>
                </a:solidFill>
              </a:rPr>
              <a:t>What it is: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</a:rPr>
              <a:t>A chronological list of all nursing services for a particular patient and case.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</a:rPr>
              <a:t>A table-based overview of care tasks and interventions.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</a:rPr>
              <a:t>A tool for managing care plans and ensuring patient needs are met.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0D726C6-B03B-9CE6-B965-ECE5CF0E7D96}"/>
              </a:ext>
            </a:extLst>
          </p:cNvPr>
          <p:cNvSpPr/>
          <p:nvPr/>
        </p:nvSpPr>
        <p:spPr>
          <a:xfrm>
            <a:off x="1258784" y="3904007"/>
            <a:ext cx="3384467" cy="2591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GB" sz="1200" dirty="0">
              <a:solidFill>
                <a:srgbClr val="0070C0"/>
              </a:solidFill>
            </a:endParaRPr>
          </a:p>
          <a:p>
            <a:pPr fontAlgn="ctr"/>
            <a:r>
              <a:rPr lang="en-GB" sz="1200" dirty="0">
                <a:solidFill>
                  <a:srgbClr val="0070C0"/>
                </a:solidFill>
              </a:rPr>
              <a:t>Key Characteristics:</a:t>
            </a:r>
          </a:p>
          <a:p>
            <a:pPr fontAlgn="ctr"/>
            <a:r>
              <a:rPr lang="en-GB" sz="1200" dirty="0">
                <a:solidFill>
                  <a:srgbClr val="0070C0"/>
                </a:solidFill>
              </a:rPr>
              <a:t>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</a:rPr>
              <a:t>Patient-Specific:</a:t>
            </a:r>
            <a:r>
              <a:rPr lang="en-GB" sz="1200" dirty="0">
                <a:solidFill>
                  <a:srgbClr val="0070C0"/>
                </a:solidFill>
              </a:rPr>
              <a:t> It focuses on the individual patient and their care plan.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</a:rPr>
              <a:t>Chronological:</a:t>
            </a:r>
            <a:r>
              <a:rPr lang="en-GB" sz="1200" dirty="0">
                <a:solidFill>
                  <a:srgbClr val="0070C0"/>
                </a:solidFill>
              </a:rPr>
              <a:t> Services are displayed in the order they are scheduled or performed.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</a:rPr>
              <a:t>Dynamic:</a:t>
            </a:r>
            <a:r>
              <a:rPr lang="en-GB" sz="1200" dirty="0">
                <a:solidFill>
                  <a:srgbClr val="0070C0"/>
                </a:solidFill>
              </a:rPr>
              <a:t> The worklist changes as the patient's nursing plan is updated or transferred.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</a:rPr>
              <a:t>System-Dependent:</a:t>
            </a:r>
            <a:r>
              <a:rPr lang="en-GB" sz="1200" dirty="0">
                <a:solidFill>
                  <a:srgbClr val="0070C0"/>
                </a:solidFill>
              </a:rPr>
              <a:t> It is typically generated by a hospital's EHR or information system, such as </a:t>
            </a:r>
            <a:r>
              <a:rPr lang="en-GB" sz="1200" dirty="0" err="1">
                <a:solidFill>
                  <a:srgbClr val="0070C0"/>
                </a:solidFill>
              </a:rPr>
              <a:t>MediTech</a:t>
            </a:r>
            <a:r>
              <a:rPr lang="en-GB" sz="1200" dirty="0">
                <a:solidFill>
                  <a:srgbClr val="0070C0"/>
                </a:solidFill>
              </a:rPr>
              <a:t>.</a:t>
            </a:r>
          </a:p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BB8AD4-9ABC-73EC-B311-017D2D3A6121}"/>
              </a:ext>
            </a:extLst>
          </p:cNvPr>
          <p:cNvSpPr/>
          <p:nvPr/>
        </p:nvSpPr>
        <p:spPr>
          <a:xfrm>
            <a:off x="7184571" y="0"/>
            <a:ext cx="4488873" cy="14250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GB" sz="1200" dirty="0">
                <a:solidFill>
                  <a:srgbClr val="0070C0"/>
                </a:solidFill>
              </a:rPr>
              <a:t>How it differs from a Nursing Overview: </a:t>
            </a:r>
          </a:p>
          <a:p>
            <a:pPr fontAlgn="ctr"/>
            <a:endParaRPr lang="en-GB" sz="1200" dirty="0">
              <a:solidFill>
                <a:srgbClr val="0070C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</a:rPr>
              <a:t>A nursing worklist provides details for one patient's specific case.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</a:rPr>
              <a:t>A </a:t>
            </a:r>
            <a:r>
              <a:rPr lang="en-GB" sz="12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nursing overview</a:t>
            </a:r>
            <a:r>
              <a:rPr lang="en-GB" sz="1200" dirty="0">
                <a:solidFill>
                  <a:srgbClr val="0070C0"/>
                </a:solidFill>
              </a:rPr>
              <a:t> provides a broader view of all patients within a care unit.</a:t>
            </a:r>
          </a:p>
          <a:p>
            <a:pPr algn="ctr"/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E1A021E-3FA5-754F-B2CE-7DD833489799}"/>
              </a:ext>
            </a:extLst>
          </p:cNvPr>
          <p:cNvSpPr/>
          <p:nvPr/>
        </p:nvSpPr>
        <p:spPr>
          <a:xfrm>
            <a:off x="7077694" y="4868883"/>
            <a:ext cx="4750129" cy="16269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GB" sz="1200" dirty="0">
                <a:solidFill>
                  <a:srgbClr val="0070C0"/>
                </a:solidFill>
              </a:rPr>
              <a:t>How it is Used: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</a:rPr>
              <a:t>Task Management:</a:t>
            </a:r>
            <a:r>
              <a:rPr lang="en-GB" sz="1200" dirty="0">
                <a:solidFill>
                  <a:srgbClr val="0070C0"/>
                </a:solidFill>
              </a:rPr>
              <a:t> Nurses use the worklist to see what needs to be done for each patient.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</a:rPr>
              <a:t>Care Plan Tracking:</a:t>
            </a:r>
            <a:r>
              <a:rPr lang="en-GB" sz="1200" dirty="0">
                <a:solidFill>
                  <a:srgbClr val="0070C0"/>
                </a:solidFill>
              </a:rPr>
              <a:t> It tracks progress and ensures that the care plan is being followed.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</a:rPr>
              <a:t>Communication:</a:t>
            </a:r>
            <a:r>
              <a:rPr lang="en-GB" sz="1200" dirty="0">
                <a:solidFill>
                  <a:srgbClr val="0070C0"/>
                </a:solidFill>
              </a:rPr>
              <a:t> It serves as a communication tool to ensure all team members are aware of the patient's care.</a:t>
            </a:r>
          </a:p>
        </p:txBody>
      </p:sp>
    </p:spTree>
    <p:extLst>
      <p:ext uri="{BB962C8B-B14F-4D97-AF65-F5344CB8AC3E}">
        <p14:creationId xmlns:p14="http://schemas.microsoft.com/office/powerpoint/2010/main" val="139169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E1E250-FE0E-FE7E-E341-EFCB14559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BCE3F33F-0F88-E0A4-BE1D-670B80665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yes on a candy">
            <a:extLst>
              <a:ext uri="{FF2B5EF4-FFF2-40B4-BE49-F238E27FC236}">
                <a16:creationId xmlns:a16="http://schemas.microsoft.com/office/drawing/2014/main" id="{44B8C0DF-D1C5-B72B-15E4-34336AE5556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144" r="14143" b="-1"/>
          <a:stretch>
            <a:fillRect/>
          </a:stretch>
        </p:blipFill>
        <p:spPr>
          <a:xfrm>
            <a:off x="-118754" y="0"/>
            <a:ext cx="12192001" cy="6858001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57A1953F-5F33-101B-F3A6-213694C49C07}"/>
              </a:ext>
            </a:extLst>
          </p:cNvPr>
          <p:cNvSpPr/>
          <p:nvPr/>
        </p:nvSpPr>
        <p:spPr>
          <a:xfrm>
            <a:off x="1151907" y="0"/>
            <a:ext cx="4156363" cy="214943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2267DF4-DD12-8D0D-D723-86AEA4C3C54A}"/>
              </a:ext>
            </a:extLst>
          </p:cNvPr>
          <p:cNvSpPr/>
          <p:nvPr/>
        </p:nvSpPr>
        <p:spPr>
          <a:xfrm>
            <a:off x="1258784" y="3904007"/>
            <a:ext cx="3384467" cy="2591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GB" sz="1200" dirty="0">
              <a:solidFill>
                <a:srgbClr val="0070C0"/>
              </a:solidFill>
            </a:endParaRPr>
          </a:p>
          <a:p>
            <a:pPr fontAlgn="ctr"/>
            <a:r>
              <a:rPr lang="en-GB" sz="1200" dirty="0">
                <a:solidFill>
                  <a:srgbClr val="0070C0"/>
                </a:solidFill>
              </a:rPr>
              <a:t>.</a:t>
            </a:r>
          </a:p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638A77-E9F8-9095-0207-C8C23BBD91F7}"/>
              </a:ext>
            </a:extLst>
          </p:cNvPr>
          <p:cNvSpPr/>
          <p:nvPr/>
        </p:nvSpPr>
        <p:spPr>
          <a:xfrm>
            <a:off x="7184571" y="0"/>
            <a:ext cx="4488873" cy="14250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EA44E28-845F-63F0-F602-3C5F8A952105}"/>
              </a:ext>
            </a:extLst>
          </p:cNvPr>
          <p:cNvSpPr/>
          <p:nvPr/>
        </p:nvSpPr>
        <p:spPr>
          <a:xfrm>
            <a:off x="7077694" y="4868883"/>
            <a:ext cx="4750129" cy="162691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3FE1B73-D64C-2AA4-A080-91B0392BCF8E}"/>
              </a:ext>
            </a:extLst>
          </p:cNvPr>
          <p:cNvSpPr/>
          <p:nvPr/>
        </p:nvSpPr>
        <p:spPr>
          <a:xfrm>
            <a:off x="-118754" y="394849"/>
            <a:ext cx="7623960" cy="214943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Benefits for Patient Care and Safety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Quality Care: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A worklist ensures comprehensive and consistent care by reducing omissions and duplications in patient care plans.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Patient Safety: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By providing a structured guide, worklists help decrease medical errors and improve overall patient safety.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Improved Satisfaction: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When care is well-organized and consistent, patients often report higher satisfaction with their care. </a:t>
            </a:r>
          </a:p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014092-A9F6-2C99-41D1-3BD16F6C1CD6}"/>
              </a:ext>
            </a:extLst>
          </p:cNvPr>
          <p:cNvSpPr/>
          <p:nvPr/>
        </p:nvSpPr>
        <p:spPr>
          <a:xfrm>
            <a:off x="5434940" y="2247410"/>
            <a:ext cx="6638307" cy="22444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Benefits for the Nursing Team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Enhanced Communication: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Worklists facilitate clear communication and provide a shared understanding of tasks among all staff involved in a patient's care.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Better Organization: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Worklists help manage workflow and plan patient care, making the process more efficient and responsive for the entire team.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Teamwork: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They encourage collaborative management of patients' health care problems and ensure a unified approach to patient needs</a:t>
            </a:r>
            <a:r>
              <a:rPr lang="en-GB" sz="1200" dirty="0">
                <a:solidFill>
                  <a:srgbClr val="0070C0"/>
                </a:solidFill>
              </a:rPr>
              <a:t>. </a:t>
            </a:r>
          </a:p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2C1D5B-E54B-718A-D132-9685585618AE}"/>
              </a:ext>
            </a:extLst>
          </p:cNvPr>
          <p:cNvSpPr/>
          <p:nvPr/>
        </p:nvSpPr>
        <p:spPr>
          <a:xfrm>
            <a:off x="245423" y="4248392"/>
            <a:ext cx="5850577" cy="2591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Benefits for the Individual Nurse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Reduces Stress: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A clear worklist helps nurses prioritize tasks, which can reduce the feeling of being overwhelmed by distractions and the demands of their role.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Increases Job Satisfaction: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Feeling organized and competent while delivering effective care contributes to increased motivation and job satisfaction.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Promotes Professional Development: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Worklists provide a framework for effective patient care and documentation, supporting a nurse's competence and professional growth.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0070C0"/>
                </a:solidFill>
                <a:highlight>
                  <a:srgbClr val="C0C0C0"/>
                </a:highlight>
              </a:rPr>
              <a:t>Improved Confidence:</a:t>
            </a:r>
            <a:endParaRPr lang="en-GB" sz="1200" dirty="0">
              <a:solidFill>
                <a:srgbClr val="0070C0"/>
              </a:solidFill>
              <a:highlight>
                <a:srgbClr val="C0C0C0"/>
              </a:highligh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70C0"/>
                </a:solidFill>
                <a:highlight>
                  <a:srgbClr val="C0C0C0"/>
                </a:highlight>
              </a:rPr>
              <a:t>Successfully managing a shift using a structured worklist can boost a nurse's confidence and sense of value. 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359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</p:bldLst>
  </p:timing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31A9D8769AC64D91B9BEEFA083F657" ma:contentTypeVersion="21" ma:contentTypeDescription="Create a new document." ma:contentTypeScope="" ma:versionID="c758c68d90558db9ba10561d165978f0">
  <xsd:schema xmlns:xsd="http://www.w3.org/2001/XMLSchema" xmlns:xs="http://www.w3.org/2001/XMLSchema" xmlns:p="http://schemas.microsoft.com/office/2006/metadata/properties" xmlns:ns2="c7dd6df9-d5eb-4d36-bef9-35a10bd02389" xmlns:ns3="898fff4b-d565-43dd-992c-a8100af1db3d" targetNamespace="http://schemas.microsoft.com/office/2006/metadata/properties" ma:root="true" ma:fieldsID="f974054ebf9a066c39af54be96c5acee" ns2:_="" ns3:_="">
    <xsd:import namespace="c7dd6df9-d5eb-4d36-bef9-35a10bd02389"/>
    <xsd:import namespace="898fff4b-d565-43dd-992c-a8100af1db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ProjectManage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d6df9-d5eb-4d36-bef9-35a10bd023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38ec787-7a9b-4db7-b31a-f65a072b3c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ojectManager" ma:index="24" nillable="true" ma:displayName="Project Manager" ma:format="Dropdown" ma:internalName="ProjectManager">
      <xsd:simpleType>
        <xsd:union memberTypes="dms:Text">
          <xsd:simpleType>
            <xsd:restriction base="dms:Choice">
              <xsd:enumeration value="David Clatworthy"/>
              <xsd:enumeration value="Ritchie Nield"/>
              <xsd:enumeration value="Cerys Butcher"/>
              <xsd:enumeration value="Alister Harding"/>
            </xsd:restriction>
          </xsd:simpleType>
        </xsd:un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8fff4b-d565-43dd-992c-a8100af1db3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d642039-a029-4bba-96d8-66bf512d3595}" ma:internalName="TaxCatchAll" ma:showField="CatchAllData" ma:web="898fff4b-d565-43dd-992c-a8100af1db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d6df9-d5eb-4d36-bef9-35a10bd02389">
      <Terms xmlns="http://schemas.microsoft.com/office/infopath/2007/PartnerControls"/>
    </lcf76f155ced4ddcb4097134ff3c332f>
    <TaxCatchAll xmlns="898fff4b-d565-43dd-992c-a8100af1db3d" xsi:nil="true"/>
    <ProjectManager xmlns="c7dd6df9-d5eb-4d36-bef9-35a10bd02389" xsi:nil="true"/>
  </documentManagement>
</p:properties>
</file>

<file path=customXml/itemProps1.xml><?xml version="1.0" encoding="utf-8"?>
<ds:datastoreItem xmlns:ds="http://schemas.openxmlformats.org/officeDocument/2006/customXml" ds:itemID="{4ECF5923-7E68-49DE-96FB-9EECB3D5BC35}"/>
</file>

<file path=customXml/itemProps2.xml><?xml version="1.0" encoding="utf-8"?>
<ds:datastoreItem xmlns:ds="http://schemas.openxmlformats.org/officeDocument/2006/customXml" ds:itemID="{BAEA95D2-DE72-4102-B465-AB5C81B59736}"/>
</file>

<file path=customXml/itemProps3.xml><?xml version="1.0" encoding="utf-8"?>
<ds:datastoreItem xmlns:ds="http://schemas.openxmlformats.org/officeDocument/2006/customXml" ds:itemID="{77D81FD3-5F79-4407-B9E6-6FE5467845AD}"/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526</Words>
  <Application>Microsoft Office PowerPoint</Application>
  <PresentationFormat>Widescreen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Neue Haas Grotesk Text Pro</vt:lpstr>
      <vt:lpstr>VanillaVTI</vt:lpstr>
      <vt:lpstr>Optimising Nursing Worklist</vt:lpstr>
      <vt:lpstr>A nursing worklist is a chronological table of all nursing services for a specific patient and case, providing an overview of care tasks and plans within a healthcare system, often generated by Electronic Health Record (EHR) systems like MediTech.  It is a dynamic tool, linked to a patient's active nursing plan, and is used to manage and track care interventions, with the patient's entire care unit overview being managed by the "nursing overview" feature.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Walker David</dc:creator>
  <cp:lastModifiedBy>Walker David</cp:lastModifiedBy>
  <cp:revision>1</cp:revision>
  <dcterms:created xsi:type="dcterms:W3CDTF">2025-08-28T07:17:55Z</dcterms:created>
  <dcterms:modified xsi:type="dcterms:W3CDTF">2025-08-28T08:18:27Z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0x0101003931A9D8769AC64D91B9BEEFA083F657</vt:lpwstr>
  </property>
</Properties>
</file>