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4" r:id="rId2"/>
    <p:sldMasterId id="2147483708" r:id="rId3"/>
  </p:sldMasterIdLst>
  <p:notesMasterIdLst>
    <p:notesMasterId r:id="rId14"/>
  </p:notesMasterIdLst>
  <p:sldIdLst>
    <p:sldId id="2147469609" r:id="rId4"/>
    <p:sldId id="2147469610" r:id="rId5"/>
    <p:sldId id="2147469598" r:id="rId6"/>
    <p:sldId id="2147469648" r:id="rId7"/>
    <p:sldId id="2147469654" r:id="rId8"/>
    <p:sldId id="2147469656" r:id="rId9"/>
    <p:sldId id="2147469657" r:id="rId10"/>
    <p:sldId id="2147469658" r:id="rId11"/>
    <p:sldId id="2147469659" r:id="rId12"/>
    <p:sldId id="100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F10267-A061-39C8-FDCE-C926F6886A20}" name="Andrew Horton" initials="AH" userId="S::andrew_horton@teknicor.com::a6a6e41f-1e4a-4e85-88f5-85c4f1fa56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F36"/>
    <a:srgbClr val="253665"/>
    <a:srgbClr val="FF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5" autoAdjust="0"/>
    <p:restoredTop sz="84780" autoAdjust="0"/>
  </p:normalViewPr>
  <p:slideViewPr>
    <p:cSldViewPr snapToGrid="0">
      <p:cViewPr>
        <p:scale>
          <a:sx n="50" d="100"/>
          <a:sy n="50" d="100"/>
        </p:scale>
        <p:origin x="1364" y="112"/>
      </p:cViewPr>
      <p:guideLst/>
    </p:cSldViewPr>
  </p:slideViewPr>
  <p:outlineViewPr>
    <p:cViewPr>
      <p:scale>
        <a:sx n="33" d="100"/>
        <a:sy n="33" d="100"/>
      </p:scale>
      <p:origin x="0" y="-10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79A55-46E0-4D1C-BDCA-371CC8570280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DC105-0362-4AAB-BF87-44B5A558D6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5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80893-BE0F-3F4F-ADCC-68E815939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508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80893-BE0F-3F4F-ADCC-68E815939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06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80893-BE0F-3F4F-ADCC-68E815939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58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80893-BE0F-3F4F-ADCC-68E815939E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09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E34F3-A55C-B71E-9EA9-B54D2B6FB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66E50A-98B7-B9A8-22EF-BEEAA5FB5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EF5FB1-81F7-2C30-0C8F-92F8F13E9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2340"/>
              </a:lnSpc>
              <a:buNone/>
            </a:pPr>
            <a:endParaRPr lang="en-US" b="0" i="0" dirty="0">
              <a:solidFill>
                <a:srgbClr val="141414"/>
              </a:solidFill>
              <a:effectLst/>
              <a:latin typeface="Celeste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728EF-A9EE-C7DD-3ACA-A1D18040B8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0FC7D-8687-9A40-9CA8-0B2F00AB98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41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4F186-FB4F-764A-A006-5BF08D720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C550C5-FB1D-8D8F-D260-9CD4EB6D9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98309-B2F4-98D1-EABA-51B60C5A6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2340"/>
              </a:lnSpc>
              <a:buNone/>
            </a:pPr>
            <a:endParaRPr lang="en-US" b="0" i="0" dirty="0">
              <a:solidFill>
                <a:srgbClr val="141414"/>
              </a:solidFill>
              <a:effectLst/>
              <a:latin typeface="Celeste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FF390-AEDC-8F55-35A8-2938F1C1B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0FC7D-8687-9A40-9CA8-0B2F00AB98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35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4F996-3EA8-6F59-60AD-96A0DD283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5987D6-3103-A3E1-D5A3-FF0324497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2620CE-4073-097A-A226-B12B485AC4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2340"/>
              </a:lnSpc>
              <a:buNone/>
            </a:pPr>
            <a:endParaRPr lang="en-US" b="0" i="0" dirty="0">
              <a:solidFill>
                <a:srgbClr val="141414"/>
              </a:solidFill>
              <a:effectLst/>
              <a:latin typeface="Celeste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AC3BE-07C1-EF1F-7314-0EC9789A7A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0FC7D-8687-9A40-9CA8-0B2F00AB98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15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8A9CC-F737-3C23-6BEF-76487727F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1D986B-DE29-9234-35EC-37F001B4F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135E9-5BEE-129E-4351-9FEEA8F05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2340"/>
              </a:lnSpc>
              <a:buNone/>
            </a:pPr>
            <a:endParaRPr lang="en-US" b="0" i="0" dirty="0">
              <a:solidFill>
                <a:srgbClr val="141414"/>
              </a:solidFill>
              <a:effectLst/>
              <a:latin typeface="Celeste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1E6C2-2ABB-68F7-8454-F9ED288A5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0FC7D-8687-9A40-9CA8-0B2F00AB98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254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E1693-314B-ED43-BDE8-68BC680F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4FA291-DC23-568C-64B8-C91151D13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48C067-F371-2D09-815B-FCD2EC725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2340"/>
              </a:lnSpc>
              <a:buNone/>
            </a:pPr>
            <a:endParaRPr lang="en-US" b="0" i="0" dirty="0">
              <a:solidFill>
                <a:srgbClr val="141414"/>
              </a:solidFill>
              <a:effectLst/>
              <a:latin typeface="CelestePr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29189-5FD7-C24E-B6B1-1BD300E60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0FC7D-8687-9A40-9CA8-0B2F00AB98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358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26B14-5078-FDA5-6D0C-A7F4EB66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5FB46D-4E71-6A11-732B-60AA175B98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EE51E-C325-57F8-639D-B83F00EF0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7FB17-3700-6138-A2DF-FB0B553BB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0893-BE0F-3F4F-ADCC-68E815939E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5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37F1-636B-9B92-EE85-8FF7E3300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D415C-E58B-1916-CC1D-61798F49C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364CA-A5AC-ED26-83E5-3E55C8FA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E051A-E55B-F3F5-FEB4-4A95ABB7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E86E7-32E9-A702-B0CE-F4A36E7E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8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ACAC-090F-B8EB-1D50-E2DAF110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AC1D7-AF33-CAA9-C31D-38C59F9E4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83C6B-F4BC-E63E-3E0E-39B40764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2E749-F555-5341-E733-A3BBF1AB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B4B20-4FC2-0DD8-1A5E-6319CE83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9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0426C-D560-6919-A7BE-D4173521F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A85A0-83C2-B8BB-BBB7-1A7720464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5D0E6-6D1A-4C60-1F9A-19B37E2E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2F2B0-AB6A-B16F-72DC-990B6392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23AD4-ABC4-27C4-7066-5E1B3A63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6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mages_Text_Two Line Header 1">
  <p:cSld name="6 Images_Text_Two Line Header 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30539" y="473449"/>
            <a:ext cx="66716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75" rIns="109725" bIns="548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2667" b="1" i="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1"/>
          </p:nvPr>
        </p:nvSpPr>
        <p:spPr>
          <a:xfrm>
            <a:off x="304364" y="1735567"/>
            <a:ext cx="7460000" cy="43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867"/>
              </a:spcBef>
              <a:spcAft>
                <a:spcPts val="0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867"/>
              </a:spcBef>
              <a:spcAft>
                <a:spcPts val="0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867"/>
              </a:spcBef>
              <a:spcAft>
                <a:spcPts val="0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867"/>
              </a:spcBef>
              <a:spcAft>
                <a:spcPts val="0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867"/>
              </a:spcBef>
              <a:spcAft>
                <a:spcPts val="0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867"/>
              </a:spcBef>
              <a:spcAft>
                <a:spcPts val="0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867"/>
              </a:spcBef>
              <a:spcAft>
                <a:spcPts val="0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867"/>
              </a:spcBef>
              <a:spcAft>
                <a:spcPts val="1867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149" name="Google Shape;149;p25"/>
          <p:cNvCxnSpPr/>
          <p:nvPr/>
        </p:nvCxnSpPr>
        <p:spPr>
          <a:xfrm>
            <a:off x="484257" y="493543"/>
            <a:ext cx="497200" cy="0"/>
          </a:xfrm>
          <a:prstGeom prst="straightConnector1">
            <a:avLst/>
          </a:prstGeom>
          <a:noFill/>
          <a:ln w="38100" cap="flat" cmpd="sng">
            <a:solidFill>
              <a:srgbClr val="FA582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11913376" y="6586999"/>
            <a:ext cx="3520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3177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737F1-636B-9B92-EE85-8FF7E3300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D415C-E58B-1916-CC1D-61798F49C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364CA-A5AC-ED26-83E5-3E55C8FA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E051A-E55B-F3F5-FEB4-4A95ABB7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E86E7-32E9-A702-B0CE-F4A36E7EC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75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D10A-9E5E-B6DE-7A68-3C113FAB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88C0-7A6E-1EBC-2699-255DD3F9A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E762-6D2F-81C9-2164-C347A3EFB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70B58-243F-1A21-2E20-7BA5C7CE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9FACB-295D-157A-43EC-00996B5F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03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E6D1-85AF-1A54-80AE-AE968D445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E132C-4F08-0758-2F4A-5C1231182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B95F5-831A-6433-CAD7-E89FF6A2E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85AE-9B21-0F4C-18F1-EDB7E506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8DD63-BF7A-E383-3DE6-FC9C1197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12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59E7-B3AE-470C-5FA9-BEE308CC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080C6-1EDE-28D4-B29B-A5F8D1935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5EEAC-5953-F581-9F3F-EDDA0B05E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40AD5-4EE5-5CEB-127D-86D590BD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9AFA8-1644-C1D4-9BC9-F692E72D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B6BF1-DDF5-EDFA-65F2-E643E87F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43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BB9B-CB8B-EC2D-4AC0-8F4C0DD8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485C8-F912-4F73-9069-8D2456179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29B78-DC23-D657-73A5-1ABAC944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87387-24E2-5D69-B476-84ED66C6D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ACAAE-8EB4-3276-168C-BD3EC5846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5540B-8A7B-B5D3-1E70-FE7FB89E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31AFE-7494-3EB5-DA6C-61A1E89F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490544-14A0-0455-9697-5EBA186BC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96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1863-CA34-09E4-6192-7A3C780E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B4C0B-6ED3-F3D0-2E32-2174076A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04A96-7A87-2D44-BEB5-62C1C54B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0DBA1-61AC-0255-63A8-1BD0CD0A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80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E9A88-FA63-E5E9-5870-B3955C2A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DEAF8-5A07-727D-4290-9508EE9C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4D0A4-2A9D-62D9-E0AA-0007949F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3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D10A-9E5E-B6DE-7A68-3C113FAB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88C0-7A6E-1EBC-2699-255DD3F9A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E762-6D2F-81C9-2164-C347A3EFB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70B58-243F-1A21-2E20-7BA5C7CE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9FACB-295D-157A-43EC-00996B5F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12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F386-390D-7E4B-3B05-D6B52B0A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0846C-1BF2-83A8-53A1-027ABA8D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2C3AF-9044-F333-BB3E-F1F7EBC84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951B9-DCBF-8550-DB1D-3422DBEF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FFC36-8BF0-A876-FDC0-FCB1A523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EE235-C457-2724-B24D-DF6958FA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11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EDA8-9A2B-3D44-93F8-B2A23418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03380-2B20-73F3-6E48-600D63FE5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AFB2B-B51F-C9B7-5F39-6F0F55020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99FF8-9EF8-82FF-FA6A-B2E81B78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A89ED-78F1-2498-84FF-33F79358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A6599-82BE-3140-F935-7743EC9C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41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ACAC-090F-B8EB-1D50-E2DAF110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AC1D7-AF33-CAA9-C31D-38C59F9E4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83C6B-F4BC-E63E-3E0E-39B40764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2E749-F555-5341-E733-A3BBF1AB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B4B20-4FC2-0DD8-1A5E-6319CE83E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2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0426C-D560-6919-A7BE-D4173521F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A85A0-83C2-B8BB-BBB7-1A7720464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5D0E6-6D1A-4C60-1F9A-19B37E2E9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2F2B0-AB6A-B16F-72DC-990B6392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23AD4-ABC4-27C4-7066-5E1B3A63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78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-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047F413-7CC3-9041-B985-1939336F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60" y="544769"/>
            <a:ext cx="4966394" cy="1130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DF1013D-24FA-B04E-AE09-DB6F117600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610" y="1643564"/>
            <a:ext cx="4115672" cy="6699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2000" b="0" i="0" spc="0">
                <a:solidFill>
                  <a:srgbClr val="2576B7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  <a:lvl2pPr marL="457121" indent="0">
              <a:lnSpc>
                <a:spcPts val="2399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4" indent="0">
              <a:lnSpc>
                <a:spcPts val="2399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5" indent="0">
              <a:lnSpc>
                <a:spcPts val="2399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7" indent="0">
              <a:lnSpc>
                <a:spcPts val="2399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1DA12-3A02-104C-8DA9-67C6D34506B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429" y="2710334"/>
            <a:ext cx="5688857" cy="2999350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79357" indent="-179357">
              <a:lnSpc>
                <a:spcPct val="110000"/>
              </a:lnSpc>
              <a:tabLst/>
              <a:defRPr sz="1399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628543" indent="-171421">
              <a:lnSpc>
                <a:spcPct val="110000"/>
              </a:lnSpc>
              <a:tabLst/>
              <a:defRPr sz="1399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1088839" indent="-174595">
              <a:lnSpc>
                <a:spcPct val="110000"/>
              </a:lnSpc>
              <a:tabLst/>
              <a:defRPr sz="1399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549134" indent="-177770">
              <a:lnSpc>
                <a:spcPct val="110000"/>
              </a:lnSpc>
              <a:tabLst/>
              <a:defRPr sz="1399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999908" indent="-171421">
              <a:lnSpc>
                <a:spcPct val="110000"/>
              </a:lnSpc>
              <a:tabLst/>
              <a:defRPr sz="1399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8083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mages_Text_Two Line Header 1" preserve="1">
  <p:cSld name="6 Images_Text_Two Line Header 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30539" y="473449"/>
            <a:ext cx="66716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75" rIns="109725" bIns="548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2667" b="1" i="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sz="3467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1"/>
          </p:nvPr>
        </p:nvSpPr>
        <p:spPr>
          <a:xfrm>
            <a:off x="304364" y="1735567"/>
            <a:ext cx="7460000" cy="43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867"/>
              </a:spcBef>
              <a:spcAft>
                <a:spcPts val="0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867"/>
              </a:spcBef>
              <a:spcAft>
                <a:spcPts val="0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867"/>
              </a:spcBef>
              <a:spcAft>
                <a:spcPts val="0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867"/>
              </a:spcBef>
              <a:spcAft>
                <a:spcPts val="0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867"/>
              </a:spcBef>
              <a:spcAft>
                <a:spcPts val="0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867"/>
              </a:spcBef>
              <a:spcAft>
                <a:spcPts val="0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867"/>
              </a:spcBef>
              <a:spcAft>
                <a:spcPts val="0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867"/>
              </a:spcBef>
              <a:spcAft>
                <a:spcPts val="1867"/>
              </a:spcAft>
              <a:buNone/>
              <a:defRPr>
                <a:solidFill>
                  <a:srgbClr val="6D6D6D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cxnSp>
        <p:nvCxnSpPr>
          <p:cNvPr id="149" name="Google Shape;149;p25"/>
          <p:cNvCxnSpPr/>
          <p:nvPr/>
        </p:nvCxnSpPr>
        <p:spPr>
          <a:xfrm>
            <a:off x="484257" y="493543"/>
            <a:ext cx="497200" cy="0"/>
          </a:xfrm>
          <a:prstGeom prst="straightConnector1">
            <a:avLst/>
          </a:prstGeom>
          <a:noFill/>
          <a:ln w="38100" cap="flat" cmpd="sng">
            <a:solidFill>
              <a:srgbClr val="FA582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25"/>
          <p:cNvSpPr txBox="1">
            <a:spLocks noGrp="1"/>
          </p:cNvSpPr>
          <p:nvPr>
            <p:ph type="sldNum" idx="12"/>
          </p:nvPr>
        </p:nvSpPr>
        <p:spPr>
          <a:xfrm>
            <a:off x="11913376" y="6586999"/>
            <a:ext cx="352000" cy="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6446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8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24FB79F-6856-4763-9E2B-0B82819947D2}" type="datetime1">
              <a:rPr lang="en-CA" smtClean="0"/>
              <a:t>2025-09-26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236-434D-4641-A804-8A7679CAA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16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B0FC-B3B7-4B0A-BD59-5163D00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60" y="365369"/>
            <a:ext cx="10516282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F6640-C473-4849-AB1E-A6A6F633B1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DA236-434D-4641-A804-8A7679CAA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25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3C1C7A-B411-436D-8B3F-5BB94788DF0B}" type="datetime1">
              <a:rPr lang="en-CA" smtClean="0"/>
              <a:t>2025-09-26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236-434D-4641-A804-8A7679CAA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54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2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604738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2pPr>
            <a:lvl3pPr marL="1209477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3pPr>
            <a:lvl4pPr marL="1814215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4pPr>
            <a:lvl5pPr marL="2418954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5pPr>
            <a:lvl6pPr marL="3023692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6pPr>
            <a:lvl7pPr marL="3628431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7pPr>
            <a:lvl8pPr marL="4233169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8pPr>
            <a:lvl9pPr marL="4837908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CB2A4F9-186B-44F1-A8E5-407598527CA4}" type="datetime1">
              <a:rPr lang="en-CA" smtClean="0"/>
              <a:t>2025-09-26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236-434D-4641-A804-8A7679CAA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4E6D1-85AF-1A54-80AE-AE968D445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E132C-4F08-0758-2F4A-5C1231182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B95F5-831A-6433-CAD7-E89FF6A2E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85AE-9B21-0F4C-18F1-EDB7E506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8DD63-BF7A-E383-3DE6-FC9C1197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3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04"/>
            </a:lvl1pPr>
            <a:lvl2pPr>
              <a:defRPr sz="3174"/>
            </a:lvl2pPr>
            <a:lvl3pPr>
              <a:defRPr sz="2645"/>
            </a:lvl3pPr>
            <a:lvl4pPr>
              <a:defRPr sz="2381"/>
            </a:lvl4pPr>
            <a:lvl5pPr>
              <a:defRPr sz="2381"/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04"/>
            </a:lvl1pPr>
            <a:lvl2pPr>
              <a:defRPr sz="3174"/>
            </a:lvl2pPr>
            <a:lvl3pPr>
              <a:defRPr sz="2645"/>
            </a:lvl3pPr>
            <a:lvl4pPr>
              <a:defRPr sz="2381"/>
            </a:lvl4pPr>
            <a:lvl5pPr>
              <a:defRPr sz="2381"/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12A51F6-C5C8-432A-B468-2976CD494673}" type="datetime1">
              <a:rPr lang="en-CA" smtClean="0"/>
              <a:t>2025-09-26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236-434D-4641-A804-8A7679CAA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7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74" b="1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74"/>
            </a:lvl1pPr>
            <a:lvl2pPr>
              <a:defRPr sz="2645"/>
            </a:lvl2pPr>
            <a:lvl3pPr>
              <a:defRPr sz="2381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74" b="1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74"/>
            </a:lvl1pPr>
            <a:lvl2pPr>
              <a:defRPr sz="2645"/>
            </a:lvl2pPr>
            <a:lvl3pPr>
              <a:defRPr sz="2381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DBB963A-4D1A-489D-88BB-3982667E4B5E}" type="datetime1">
              <a:rPr lang="en-CA" smtClean="0"/>
              <a:t>2025-09-26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236-434D-4641-A804-8A7679CAA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00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690DAEE-16FD-4CC6-B316-A3B699A4E9A6}" type="datetime1">
              <a:rPr lang="en-CA" smtClean="0"/>
              <a:t>2025-09-26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236-434D-4641-A804-8A7679CAA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25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341770-2AE1-4E20-8C1B-72526DA4EA5A}" type="datetime1">
              <a:rPr lang="en-CA" smtClean="0"/>
              <a:t>2025-09-26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236-434D-4641-A804-8A7679CAA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24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64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33"/>
            </a:lvl1pPr>
            <a:lvl2pPr>
              <a:defRPr sz="3704"/>
            </a:lvl2pPr>
            <a:lvl3pPr>
              <a:defRPr sz="3174"/>
            </a:lvl3pPr>
            <a:lvl4pPr>
              <a:defRPr sz="2645"/>
            </a:lvl4pPr>
            <a:lvl5pPr>
              <a:defRPr sz="2645"/>
            </a:lvl5pPr>
            <a:lvl6pPr>
              <a:defRPr sz="2645"/>
            </a:lvl6pPr>
            <a:lvl7pPr>
              <a:defRPr sz="2645"/>
            </a:lvl7pPr>
            <a:lvl8pPr>
              <a:defRPr sz="2645"/>
            </a:lvl8pPr>
            <a:lvl9pPr>
              <a:defRPr sz="26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52"/>
            </a:lvl1pPr>
            <a:lvl2pPr marL="604738" indent="0">
              <a:buNone/>
              <a:defRPr sz="1587"/>
            </a:lvl2pPr>
            <a:lvl3pPr marL="1209477" indent="0">
              <a:buNone/>
              <a:defRPr sz="1323"/>
            </a:lvl3pPr>
            <a:lvl4pPr marL="1814215" indent="0">
              <a:buNone/>
              <a:defRPr sz="1190"/>
            </a:lvl4pPr>
            <a:lvl5pPr marL="2418954" indent="0">
              <a:buNone/>
              <a:defRPr sz="1190"/>
            </a:lvl5pPr>
            <a:lvl6pPr marL="3023692" indent="0">
              <a:buNone/>
              <a:defRPr sz="1190"/>
            </a:lvl6pPr>
            <a:lvl7pPr marL="3628431" indent="0">
              <a:buNone/>
              <a:defRPr sz="1190"/>
            </a:lvl7pPr>
            <a:lvl8pPr marL="4233169" indent="0">
              <a:buNone/>
              <a:defRPr sz="1190"/>
            </a:lvl8pPr>
            <a:lvl9pPr marL="4837908" indent="0">
              <a:buNone/>
              <a:defRPr sz="11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D5B434-66CB-4A39-812F-5B92F63DB47C}" type="datetime1">
              <a:rPr lang="en-CA" smtClean="0"/>
              <a:t>2025-09-26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236-434D-4641-A804-8A7679CAA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69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7"/>
          </a:xfrm>
          <a:prstGeom prst="rect">
            <a:avLst/>
          </a:prstGeom>
        </p:spPr>
        <p:txBody>
          <a:bodyPr anchor="b"/>
          <a:lstStyle>
            <a:lvl1pPr algn="l">
              <a:defRPr sz="264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33"/>
            </a:lvl1pPr>
            <a:lvl2pPr marL="604738" indent="0">
              <a:buNone/>
              <a:defRPr sz="3704"/>
            </a:lvl2pPr>
            <a:lvl3pPr marL="1209477" indent="0">
              <a:buNone/>
              <a:defRPr sz="3174"/>
            </a:lvl3pPr>
            <a:lvl4pPr marL="1814215" indent="0">
              <a:buNone/>
              <a:defRPr sz="2645"/>
            </a:lvl4pPr>
            <a:lvl5pPr marL="2418954" indent="0">
              <a:buNone/>
              <a:defRPr sz="2645"/>
            </a:lvl5pPr>
            <a:lvl6pPr marL="3023692" indent="0">
              <a:buNone/>
              <a:defRPr sz="2645"/>
            </a:lvl6pPr>
            <a:lvl7pPr marL="3628431" indent="0">
              <a:buNone/>
              <a:defRPr sz="2645"/>
            </a:lvl7pPr>
            <a:lvl8pPr marL="4233169" indent="0">
              <a:buNone/>
              <a:defRPr sz="2645"/>
            </a:lvl8pPr>
            <a:lvl9pPr marL="4837908" indent="0">
              <a:buNone/>
              <a:defRPr sz="264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52"/>
            </a:lvl1pPr>
            <a:lvl2pPr marL="604738" indent="0">
              <a:buNone/>
              <a:defRPr sz="1587"/>
            </a:lvl2pPr>
            <a:lvl3pPr marL="1209477" indent="0">
              <a:buNone/>
              <a:defRPr sz="1323"/>
            </a:lvl3pPr>
            <a:lvl4pPr marL="1814215" indent="0">
              <a:buNone/>
              <a:defRPr sz="1190"/>
            </a:lvl4pPr>
            <a:lvl5pPr marL="2418954" indent="0">
              <a:buNone/>
              <a:defRPr sz="1190"/>
            </a:lvl5pPr>
            <a:lvl6pPr marL="3023692" indent="0">
              <a:buNone/>
              <a:defRPr sz="1190"/>
            </a:lvl6pPr>
            <a:lvl7pPr marL="3628431" indent="0">
              <a:buNone/>
              <a:defRPr sz="1190"/>
            </a:lvl7pPr>
            <a:lvl8pPr marL="4233169" indent="0">
              <a:buNone/>
              <a:defRPr sz="1190"/>
            </a:lvl8pPr>
            <a:lvl9pPr marL="4837908" indent="0">
              <a:buNone/>
              <a:defRPr sz="11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B4B8E97-09EB-4E21-8E13-50C51094EC14}" type="datetime1">
              <a:rPr lang="en-CA" smtClean="0"/>
              <a:t>2025-09-26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236-434D-4641-A804-8A7679CAA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176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DA2DE4E-381B-49DD-B06E-4AA6C5DA65E4}" type="datetime1">
              <a:rPr lang="en-CA" smtClean="0"/>
              <a:t>2025-09-26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236-434D-4641-A804-8A7679CAA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005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3F049F3-A92A-4291-8A0D-C32FC1AC59CA}" type="datetime1">
              <a:rPr lang="en-CA" smtClean="0"/>
              <a:t>2025-09-26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236-434D-4641-A804-8A7679CAA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97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-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047F413-7CC3-9041-B985-1939336F2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60" y="544769"/>
            <a:ext cx="4966394" cy="113018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DF1013D-24FA-B04E-AE09-DB6F117600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610" y="1643564"/>
            <a:ext cx="4115672" cy="66997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2000" b="0" i="0" spc="0">
                <a:solidFill>
                  <a:srgbClr val="2576B7"/>
                </a:solidFill>
                <a:latin typeface="Montserrat Medium" pitchFamily="2" charset="77"/>
                <a:cs typeface="Arial" panose="020B0604020202020204" pitchFamily="34" charset="0"/>
              </a:defRPr>
            </a:lvl1pPr>
            <a:lvl2pPr marL="457121" indent="0">
              <a:lnSpc>
                <a:spcPts val="2399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4" indent="0">
              <a:lnSpc>
                <a:spcPts val="2399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5" indent="0">
              <a:lnSpc>
                <a:spcPts val="2399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7" indent="0">
              <a:lnSpc>
                <a:spcPts val="2399"/>
              </a:lnSpc>
              <a:buNone/>
              <a:defRPr sz="2000">
                <a:solidFill>
                  <a:srgbClr val="8485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1DA12-3A02-104C-8DA9-67C6D34506B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429" y="2710334"/>
            <a:ext cx="5688857" cy="2999350"/>
          </a:xfrm>
          <a:prstGeom prst="rect">
            <a:avLst/>
          </a:prstGeom>
        </p:spPr>
        <p:txBody>
          <a:bodyPr lIns="0" tIns="0" rIns="0" bIns="0" numCol="1" spcCol="292608"/>
          <a:lstStyle>
            <a:lvl1pPr marL="179357" indent="-179357">
              <a:lnSpc>
                <a:spcPct val="110000"/>
              </a:lnSpc>
              <a:tabLst/>
              <a:defRPr sz="1399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  <a:lvl2pPr marL="628543" indent="-171421">
              <a:lnSpc>
                <a:spcPct val="110000"/>
              </a:lnSpc>
              <a:tabLst/>
              <a:defRPr sz="1399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2pPr>
            <a:lvl3pPr marL="1088839" indent="-174595">
              <a:lnSpc>
                <a:spcPct val="110000"/>
              </a:lnSpc>
              <a:tabLst/>
              <a:defRPr sz="1399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3pPr>
            <a:lvl4pPr marL="1549134" indent="-177770">
              <a:lnSpc>
                <a:spcPct val="110000"/>
              </a:lnSpc>
              <a:tabLst/>
              <a:defRPr sz="1399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4pPr>
            <a:lvl5pPr marL="1999908" indent="-171421">
              <a:lnSpc>
                <a:spcPct val="110000"/>
              </a:lnSpc>
              <a:tabLst/>
              <a:defRPr sz="1399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128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959E7-B3AE-470C-5FA9-BEE308CC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080C6-1EDE-28D4-B29B-A5F8D1935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5EEAC-5953-F581-9F3F-EDDA0B05E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40AD5-4EE5-5CEB-127D-86D590BD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9AFA8-1644-C1D4-9BC9-F692E72D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B6BF1-DDF5-EDFA-65F2-E643E87F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2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BB9B-CB8B-EC2D-4AC0-8F4C0DD8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485C8-F912-4F73-9069-8D2456179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29B78-DC23-D657-73A5-1ABAC9449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87387-24E2-5D69-B476-84ED66C6D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ACAAE-8EB4-3276-168C-BD3EC5846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5540B-8A7B-B5D3-1E70-FE7FB89E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31AFE-7494-3EB5-DA6C-61A1E89F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490544-14A0-0455-9697-5EBA186BC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4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1863-CA34-09E4-6192-7A3C780E1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B4C0B-6ED3-F3D0-2E32-2174076A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04A96-7A87-2D44-BEB5-62C1C54B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0DBA1-61AC-0255-63A8-1BD0CD0A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4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E9A88-FA63-E5E9-5870-B3955C2A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DEAF8-5A07-727D-4290-9508EE9C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4D0A4-2A9D-62D9-E0AA-0007949F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0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F386-390D-7E4B-3B05-D6B52B0A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0846C-1BF2-83A8-53A1-027ABA8D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2C3AF-9044-F333-BB3E-F1F7EBC84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0951B9-DCBF-8550-DB1D-3422DBEF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FFC36-8BF0-A876-FDC0-FCB1A523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EE235-C457-2724-B24D-DF6958FA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1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EDA8-9A2B-3D44-93F8-B2A23418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03380-2B20-73F3-6E48-600D63FE5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AFB2B-B51F-C9B7-5F39-6F0F55020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99FF8-9EF8-82FF-FA6A-B2E81B787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84DC22-607A-5B40-B515-AAB0B69847F2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A89ED-78F1-2498-84FF-33F793581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A6599-82BE-3140-F935-7743EC9C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994D63-9397-ED42-B998-08E2EA8FEB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8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black center&#10;&#10;Description automatically generated with medium confidence">
            <a:extLst>
              <a:ext uri="{FF2B5EF4-FFF2-40B4-BE49-F238E27FC236}">
                <a16:creationId xmlns:a16="http://schemas.microsoft.com/office/drawing/2014/main" id="{BB93D9A4-6BC2-8523-8CDE-160624DA7A9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347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87EE38-43BC-17A3-16CD-FD9297A67EB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66700" y="6417128"/>
            <a:ext cx="1053697" cy="18830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1D0CA2-B853-B8C4-2F95-2901EBD8C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99482" y="6413578"/>
            <a:ext cx="838200" cy="24908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Proxima Nova Rg" panose="02000506030000020004" pitchFamily="2" charset="77"/>
              </a:defRPr>
            </a:lvl1pPr>
          </a:lstStyle>
          <a:p>
            <a:fld id="{1689CB19-5003-5648-B6FE-C2DF14DDF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9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a black center&#10;&#10;Description automatically generated with medium confidence">
            <a:extLst>
              <a:ext uri="{FF2B5EF4-FFF2-40B4-BE49-F238E27FC236}">
                <a16:creationId xmlns:a16="http://schemas.microsoft.com/office/drawing/2014/main" id="{BB93D9A4-6BC2-8523-8CDE-160624DA7A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3473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1D0CA2-B853-B8C4-2F95-2901EBD8C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420113"/>
            <a:ext cx="838200" cy="24908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Proxima Nova Rg" panose="02000506030000020004" pitchFamily="2" charset="77"/>
              </a:defRPr>
            </a:lvl1pPr>
          </a:lstStyle>
          <a:p>
            <a:fld id="{1689CB19-5003-5648-B6FE-C2DF14DDF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5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DA236-434D-4641-A804-8A7679CAA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3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72" r:id="rId13"/>
  </p:sldLayoutIdLst>
  <p:hf hdr="0" ftr="0" dt="0"/>
  <p:txStyles>
    <p:titleStyle>
      <a:lvl1pPr algn="ctr" defTabSz="604738" rtl="0" eaLnBrk="1" latinLnBrk="0" hangingPunct="1">
        <a:spcBef>
          <a:spcPct val="0"/>
        </a:spcBef>
        <a:buNone/>
        <a:defRPr sz="5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3554" indent="-453554" algn="l" defTabSz="604738" rtl="0" eaLnBrk="1" latinLnBrk="0" hangingPunct="1">
        <a:spcBef>
          <a:spcPct val="20000"/>
        </a:spcBef>
        <a:buFont typeface="Arial"/>
        <a:buChar char="•"/>
        <a:defRPr sz="4233" kern="1200">
          <a:solidFill>
            <a:schemeClr val="tx1"/>
          </a:solidFill>
          <a:latin typeface="+mn-lt"/>
          <a:ea typeface="+mn-ea"/>
          <a:cs typeface="+mn-cs"/>
        </a:defRPr>
      </a:lvl1pPr>
      <a:lvl2pPr marL="982700" indent="-377962" algn="l" defTabSz="604738" rtl="0" eaLnBrk="1" latinLnBrk="0" hangingPunct="1">
        <a:spcBef>
          <a:spcPct val="20000"/>
        </a:spcBef>
        <a:buFont typeface="Arial"/>
        <a:buChar char="–"/>
        <a:defRPr sz="3704" kern="1200">
          <a:solidFill>
            <a:schemeClr val="tx1"/>
          </a:solidFill>
          <a:latin typeface="+mn-lt"/>
          <a:ea typeface="+mn-ea"/>
          <a:cs typeface="+mn-cs"/>
        </a:defRPr>
      </a:lvl2pPr>
      <a:lvl3pPr marL="1511846" indent="-302369" algn="l" defTabSz="604738" rtl="0" eaLnBrk="1" latinLnBrk="0" hangingPunct="1">
        <a:spcBef>
          <a:spcPct val="20000"/>
        </a:spcBef>
        <a:buFont typeface="Arial"/>
        <a:buChar char="•"/>
        <a:defRPr sz="3174" kern="1200">
          <a:solidFill>
            <a:schemeClr val="tx1"/>
          </a:solidFill>
          <a:latin typeface="+mn-lt"/>
          <a:ea typeface="+mn-ea"/>
          <a:cs typeface="+mn-cs"/>
        </a:defRPr>
      </a:lvl3pPr>
      <a:lvl4pPr marL="2116585" indent="-302369" algn="l" defTabSz="604738" rtl="0" eaLnBrk="1" latinLnBrk="0" hangingPunct="1">
        <a:spcBef>
          <a:spcPct val="20000"/>
        </a:spcBef>
        <a:buFont typeface="Arial"/>
        <a:buChar char="–"/>
        <a:defRPr sz="2645" kern="1200">
          <a:solidFill>
            <a:schemeClr val="tx1"/>
          </a:solidFill>
          <a:latin typeface="+mn-lt"/>
          <a:ea typeface="+mn-ea"/>
          <a:cs typeface="+mn-cs"/>
        </a:defRPr>
      </a:lvl4pPr>
      <a:lvl5pPr marL="2721323" indent="-302369" algn="l" defTabSz="604738" rtl="0" eaLnBrk="1" latinLnBrk="0" hangingPunct="1">
        <a:spcBef>
          <a:spcPct val="20000"/>
        </a:spcBef>
        <a:buFont typeface="Arial"/>
        <a:buChar char="»"/>
        <a:defRPr sz="2645" kern="1200">
          <a:solidFill>
            <a:schemeClr val="tx1"/>
          </a:solidFill>
          <a:latin typeface="+mn-lt"/>
          <a:ea typeface="+mn-ea"/>
          <a:cs typeface="+mn-cs"/>
        </a:defRPr>
      </a:lvl5pPr>
      <a:lvl6pPr marL="3326061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6pPr>
      <a:lvl7pPr marL="3930800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7pPr>
      <a:lvl8pPr marL="4535538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8pPr>
      <a:lvl9pPr marL="5140277" indent="-302369" algn="l" defTabSz="604738" rtl="0" eaLnBrk="1" latinLnBrk="0" hangingPunct="1">
        <a:spcBef>
          <a:spcPct val="20000"/>
        </a:spcBef>
        <a:buFont typeface="Arial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4738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09477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14215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18954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23692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28431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33169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37908" algn="l" defTabSz="604738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70A4C3-E239-F5BB-0316-9018A4817F4A}"/>
              </a:ext>
            </a:extLst>
          </p:cNvPr>
          <p:cNvSpPr txBox="1"/>
          <p:nvPr/>
        </p:nvSpPr>
        <p:spPr>
          <a:xfrm>
            <a:off x="587011" y="1348735"/>
            <a:ext cx="10884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800" cap="none" spc="2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xima Nova Lt" panose="02000506030000020004" pitchFamily="2" charset="77"/>
                <a:ea typeface="+mn-ea"/>
                <a:cs typeface="+mn-cs"/>
              </a:rPr>
              <a:t>TEKNICOR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800" cap="none" spc="265" normalizeH="0" baseline="0" noProof="0" dirty="0">
              <a:ln>
                <a:noFill/>
              </a:ln>
              <a:solidFill>
                <a:srgbClr val="409F36"/>
              </a:solidFill>
              <a:effectLst/>
              <a:uLnTx/>
              <a:uFillTx/>
              <a:latin typeface="Proxima Nova Lt" panose="02000506030000020004" pitchFamily="2" charset="77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8DE75B-661D-58E6-ED72-4EBD265089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B8A09-C1BD-B566-A803-F986367C6EA4}"/>
              </a:ext>
            </a:extLst>
          </p:cNvPr>
          <p:cNvSpPr/>
          <p:nvPr/>
        </p:nvSpPr>
        <p:spPr>
          <a:xfrm>
            <a:off x="5137877" y="1276980"/>
            <a:ext cx="6685753" cy="4826605"/>
          </a:xfrm>
          <a:prstGeom prst="rect">
            <a:avLst/>
          </a:prstGeom>
          <a:solidFill>
            <a:srgbClr val="253665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8C36F-A618-7B33-7540-3F218F97B880}"/>
              </a:ext>
            </a:extLst>
          </p:cNvPr>
          <p:cNvSpPr txBox="1"/>
          <p:nvPr/>
        </p:nvSpPr>
        <p:spPr>
          <a:xfrm>
            <a:off x="5477050" y="1536587"/>
            <a:ext cx="60499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600" b="1" dirty="0">
                <a:solidFill>
                  <a:prstClr val="white"/>
                </a:solidFill>
                <a:latin typeface="Aptos" panose="020B0004020202020204" pitchFamily="34" charset="0"/>
              </a:rPr>
              <a:t>Zero Downtime</a:t>
            </a:r>
          </a:p>
          <a:p>
            <a:pPr>
              <a:spcAft>
                <a:spcPts val="1200"/>
              </a:spcAft>
            </a:pPr>
            <a:r>
              <a:rPr lang="en-US" sz="4400" dirty="0">
                <a:solidFill>
                  <a:prstClr val="white"/>
                </a:solidFill>
                <a:latin typeface="Aptos" panose="020B0004020202020204" pitchFamily="34" charset="0"/>
              </a:rPr>
              <a:t>Making it a Reality in MEDITECH Hospitals</a:t>
            </a:r>
          </a:p>
          <a:p>
            <a:pPr>
              <a:spcAft>
                <a:spcPts val="1200"/>
              </a:spcAft>
            </a:pPr>
            <a:r>
              <a:rPr lang="en-US" altLang="en-US" sz="2800" i="1" dirty="0">
                <a:solidFill>
                  <a:prstClr val="white"/>
                </a:solidFill>
                <a:latin typeface="Aptos" panose="020B0004020202020204" pitchFamily="34" charset="0"/>
              </a:rPr>
              <a:t>Insights from Teknicor’s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Implementations within NHS MEDITECH hospitals</a:t>
            </a:r>
            <a:endParaRPr kumimoji="0" lang="en-US" altLang="en-US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31A882D-2970-6CBD-D4E4-6FE43793E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48" y="1872616"/>
            <a:ext cx="3341828" cy="92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666DAE0-96F4-4C40-DCBF-CB416E7C59D6}"/>
              </a:ext>
            </a:extLst>
          </p:cNvPr>
          <p:cNvSpPr/>
          <p:nvPr/>
        </p:nvSpPr>
        <p:spPr>
          <a:xfrm>
            <a:off x="587011" y="1316651"/>
            <a:ext cx="4325231" cy="474726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04D8EF-EBF6-178C-5E68-BA17AEE89455}"/>
              </a:ext>
            </a:extLst>
          </p:cNvPr>
          <p:cNvSpPr txBox="1"/>
          <p:nvPr/>
        </p:nvSpPr>
        <p:spPr>
          <a:xfrm>
            <a:off x="1051448" y="4261008"/>
            <a:ext cx="331704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9F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MUN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Arial" panose="020B0604020202020204" pitchFamily="34" charset="0"/>
              </a:rPr>
              <a:t>October 1</a:t>
            </a:r>
            <a:r>
              <a:rPr lang="en-US" sz="2000" baseline="30000" dirty="0">
                <a:latin typeface="Arial" panose="020B0604020202020204" pitchFamily="34" charset="0"/>
              </a:rPr>
              <a:t>st</a:t>
            </a:r>
            <a:r>
              <a:rPr lang="en-US" sz="2000" dirty="0">
                <a:latin typeface="Arial" panose="020B0604020202020204" pitchFamily="34" charset="0"/>
              </a:rPr>
              <a:t> &amp; 2</a:t>
            </a:r>
            <a:r>
              <a:rPr lang="en-US" sz="2000" baseline="30000" dirty="0">
                <a:latin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Titanic Hotel Liverpool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57194-9806-A84D-BDD3-E045C2AD54D0}"/>
              </a:ext>
            </a:extLst>
          </p:cNvPr>
          <p:cNvSpPr txBox="1"/>
          <p:nvPr/>
        </p:nvSpPr>
        <p:spPr>
          <a:xfrm>
            <a:off x="1051447" y="3144088"/>
            <a:ext cx="33170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 Eisen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CTO Teknicor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434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6E903A-676D-4AB3-9F54-BD6BC39F9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2" y="886162"/>
            <a:ext cx="12167785" cy="605948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7E4DE9B-F01F-4C6E-8A9D-1D665DBEAA29}"/>
              </a:ext>
            </a:extLst>
          </p:cNvPr>
          <p:cNvSpPr/>
          <p:nvPr/>
        </p:nvSpPr>
        <p:spPr>
          <a:xfrm>
            <a:off x="234" y="1040977"/>
            <a:ext cx="12167784" cy="5875860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836" y="58372"/>
            <a:ext cx="10383937" cy="674005"/>
          </a:xfrm>
          <a:prstGeom prst="rect">
            <a:avLst/>
          </a:prstGeom>
        </p:spPr>
        <p:txBody>
          <a:bodyPr vert="horz" lIns="120949" tIns="60475" rIns="120949" bIns="60475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4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0" i="0" u="none" strike="noStrike" kern="800" cap="none" spc="2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-Light"/>
                <a:ea typeface="+mj-ea"/>
                <a:cs typeface="Gotham-Light"/>
              </a:rPr>
              <a:t>OUR APPROACH– HOW WE CAN HELP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91223" y="6432796"/>
            <a:ext cx="405349" cy="365125"/>
          </a:xfrm>
        </p:spPr>
        <p:txBody>
          <a:bodyPr/>
          <a:lstStyle/>
          <a:p>
            <a:pPr marL="0" marR="0" lvl="0" indent="0" algn="ctr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8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otham-Light"/>
                <a:ea typeface="+mn-ea"/>
                <a:cs typeface="Gotham-Light"/>
              </a:rPr>
              <a:t>6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CFBB9B4-E445-4CD1-823C-116B64C02F36}"/>
              </a:ext>
            </a:extLst>
          </p:cNvPr>
          <p:cNvSpPr/>
          <p:nvPr/>
        </p:nvSpPr>
        <p:spPr>
          <a:xfrm rot="5400000">
            <a:off x="2225292" y="2740368"/>
            <a:ext cx="396537" cy="44392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D3943E-7E3D-4216-B67B-F584690D8837}"/>
              </a:ext>
            </a:extLst>
          </p:cNvPr>
          <p:cNvGrpSpPr/>
          <p:nvPr/>
        </p:nvGrpSpPr>
        <p:grpSpPr>
          <a:xfrm>
            <a:off x="2454716" y="711576"/>
            <a:ext cx="7109713" cy="4220832"/>
            <a:chOff x="1855633" y="537964"/>
            <a:chExt cx="5375075" cy="31910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E4B3CA-5F74-4515-A1D6-6C105135B6E8}"/>
                </a:ext>
              </a:extLst>
            </p:cNvPr>
            <p:cNvGrpSpPr/>
            <p:nvPr/>
          </p:nvGrpSpPr>
          <p:grpSpPr>
            <a:xfrm>
              <a:off x="1855633" y="537964"/>
              <a:ext cx="5375075" cy="3191027"/>
              <a:chOff x="1565378" y="476828"/>
              <a:chExt cx="5833415" cy="3797305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8224912F-F697-4B93-ADB3-8F0113251F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5378" y="476828"/>
                <a:ext cx="5833415" cy="3797305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FFA25D-BE7D-4C39-8A48-79894959459F}"/>
                  </a:ext>
                </a:extLst>
              </p:cNvPr>
              <p:cNvSpPr/>
              <p:nvPr/>
            </p:nvSpPr>
            <p:spPr>
              <a:xfrm>
                <a:off x="6283999" y="2605338"/>
                <a:ext cx="957828" cy="1576802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6047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26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66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 Financial  analysis and decision support advisory</a:t>
                </a:r>
              </a:p>
              <a:p>
                <a:pPr marL="0" marR="0" lvl="0" indent="0" algn="l" defTabSz="6047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97" b="0" i="0" u="none" strike="noStrike" kern="1200" cap="none" spc="0" normalizeH="0" baseline="0" noProof="0" dirty="0">
                  <a:ln>
                    <a:noFill/>
                  </a:ln>
                  <a:solidFill>
                    <a:srgbClr val="25366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6047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26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66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+ Lease/Financing/</a:t>
                </a:r>
              </a:p>
              <a:p>
                <a:pPr marL="0" marR="0" lvl="0" indent="0" algn="l" defTabSz="6047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26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366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Asset Recovery Advisory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9BEA46-6CA5-46AE-8ECF-82F068C23DFB}"/>
                </a:ext>
              </a:extLst>
            </p:cNvPr>
            <p:cNvSpPr/>
            <p:nvPr/>
          </p:nvSpPr>
          <p:spPr>
            <a:xfrm>
              <a:off x="2809520" y="765219"/>
              <a:ext cx="3482423" cy="49968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2" rtlCol="0" anchor="t"/>
            <a:lstStyle/>
            <a:p>
              <a:pPr marL="0" marR="0" lvl="0" indent="0" algn="l" defTabSz="604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26" b="0" i="0" u="none" strike="noStrike" kern="1200" cap="none" spc="0" normalizeH="0" baseline="0" noProof="0" dirty="0">
                  <a:ln>
                    <a:noFill/>
                  </a:ln>
                  <a:solidFill>
                    <a:srgbClr val="25366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Reduce / Manage Costs</a:t>
              </a:r>
            </a:p>
            <a:p>
              <a:pPr marL="0" marR="0" lvl="0" indent="0" algn="l" defTabSz="604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26" b="1" i="0" u="none" strike="noStrike" kern="1200" cap="none" spc="0" normalizeH="0" baseline="0" noProof="0" dirty="0">
                  <a:ln>
                    <a:noFill/>
                  </a:ln>
                  <a:solidFill>
                    <a:srgbClr val="409F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Manage Risk / Security</a:t>
              </a:r>
            </a:p>
            <a:p>
              <a:pPr marL="0" marR="0" lvl="0" indent="0" algn="l" defTabSz="604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26" b="1" i="0" u="none" strike="noStrike" kern="1200" cap="none" spc="0" normalizeH="0" baseline="0" noProof="0" dirty="0">
                  <a:ln>
                    <a:noFill/>
                  </a:ln>
                  <a:solidFill>
                    <a:srgbClr val="409F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Ensure Business Continuity</a:t>
              </a:r>
            </a:p>
            <a:p>
              <a:pPr marL="0" marR="0" lvl="0" indent="0" algn="l" defTabSz="604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26" b="0" i="0" u="none" strike="noStrike" kern="1200" cap="none" spc="0" normalizeH="0" baseline="0" noProof="0" dirty="0">
                  <a:ln>
                    <a:noFill/>
                  </a:ln>
                  <a:solidFill>
                    <a:srgbClr val="25366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Cut Complexity</a:t>
              </a:r>
            </a:p>
            <a:p>
              <a:pPr marL="0" marR="0" lvl="0" indent="0" algn="l" defTabSz="604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26" b="0" i="0" u="none" strike="noStrike" kern="1200" cap="none" spc="0" normalizeH="0" baseline="0" noProof="0" dirty="0">
                  <a:ln>
                    <a:noFill/>
                  </a:ln>
                  <a:solidFill>
                    <a:srgbClr val="25366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Save Time</a:t>
              </a:r>
            </a:p>
            <a:p>
              <a:pPr marL="0" marR="0" lvl="0" indent="0" algn="l" defTabSz="604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26" b="0" i="0" u="none" strike="noStrike" kern="1200" cap="none" spc="0" normalizeH="0" baseline="0" noProof="0" dirty="0">
                  <a:ln>
                    <a:noFill/>
                  </a:ln>
                  <a:solidFill>
                    <a:srgbClr val="25366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Support Growth</a:t>
              </a:r>
            </a:p>
            <a:p>
              <a:pPr marL="0" marR="0" lvl="0" indent="0" algn="l" defTabSz="604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26" b="0" i="0" u="none" strike="noStrike" kern="1200" cap="none" spc="0" normalizeH="0" baseline="0" noProof="0" dirty="0">
                  <a:ln>
                    <a:noFill/>
                  </a:ln>
                  <a:solidFill>
                    <a:srgbClr val="25366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Address New Technologies</a:t>
              </a:r>
            </a:p>
            <a:p>
              <a:pPr marL="0" marR="0" lvl="0" indent="0" algn="l" defTabSz="604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26" b="0" i="0" u="none" strike="noStrike" kern="1200" cap="none" spc="0" normalizeH="0" baseline="0" noProof="0" dirty="0">
                  <a:ln>
                    <a:noFill/>
                  </a:ln>
                  <a:solidFill>
                    <a:srgbClr val="25366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+ Maintain Control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2B01F-6B79-45F0-8C05-8B5DEAEBB58A}"/>
              </a:ext>
            </a:extLst>
          </p:cNvPr>
          <p:cNvSpPr/>
          <p:nvPr/>
        </p:nvSpPr>
        <p:spPr>
          <a:xfrm>
            <a:off x="-11895" y="-28608"/>
            <a:ext cx="12239535" cy="669141"/>
          </a:xfrm>
          <a:prstGeom prst="rect">
            <a:avLst/>
          </a:prstGeom>
          <a:solidFill>
            <a:srgbClr val="253665">
              <a:alpha val="8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7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LEVERAGING THE RIGHT TECHNOLOGIES &amp; PROCESSES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9CDF4-4784-4DAE-B743-D26C31C7F399}"/>
              </a:ext>
            </a:extLst>
          </p:cNvPr>
          <p:cNvSpPr/>
          <p:nvPr/>
        </p:nvSpPr>
        <p:spPr>
          <a:xfrm>
            <a:off x="472780" y="5175252"/>
            <a:ext cx="3065000" cy="740201"/>
          </a:xfrm>
          <a:prstGeom prst="rect">
            <a:avLst/>
          </a:prstGeom>
          <a:solidFill>
            <a:schemeClr val="bg1"/>
          </a:solidFill>
        </p:spPr>
        <p:txBody>
          <a:bodyPr wrap="square" lIns="91379" tIns="182756" rIns="91379" bIns="182756" anchor="ctr" anchorCtr="0">
            <a:noAutofit/>
          </a:bodyPr>
          <a:lstStyle/>
          <a:p>
            <a:pPr marL="0" marR="0" lvl="0" indent="0" algn="l" defTabSz="45683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ADACAD"/>
              </a:buClr>
              <a:buSzTx/>
              <a:buFontTx/>
              <a:buNone/>
              <a:tabLst/>
              <a:defRPr/>
            </a:pPr>
            <a:r>
              <a: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536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State-of-the-Art Storage • Compute • Data Center Management / Automation • VDI • Offsite Data Archiving •  HIS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0657B4-DFAD-4D1C-A964-B4E72D073D76}"/>
              </a:ext>
            </a:extLst>
          </p:cNvPr>
          <p:cNvSpPr/>
          <p:nvPr/>
        </p:nvSpPr>
        <p:spPr>
          <a:xfrm>
            <a:off x="3578095" y="5181602"/>
            <a:ext cx="3238999" cy="728391"/>
          </a:xfrm>
          <a:prstGeom prst="rect">
            <a:avLst/>
          </a:prstGeom>
          <a:solidFill>
            <a:schemeClr val="bg1"/>
          </a:solidFill>
        </p:spPr>
        <p:txBody>
          <a:bodyPr wrap="square" lIns="91379" tIns="182756" rIns="91379" bIns="182756" anchor="ctr" anchorCtr="0">
            <a:noAutofit/>
          </a:bodyPr>
          <a:lstStyle/>
          <a:p>
            <a:pPr marL="0" marR="0" lvl="0" indent="0" algn="l" defTabSz="45683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ADACAD"/>
              </a:buClr>
              <a:buSzTx/>
              <a:buFontTx/>
              <a:buNone/>
              <a:tabLst/>
              <a:defRPr/>
            </a:pPr>
            <a:r>
              <a: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536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Backup &amp; Recovery • Data Replication • Disaster Recovery (DR) &amp; High Availability • Backup Vaulting • Air Gapped Backup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04FC68-589E-4FA7-97AA-C9D65A69622A}"/>
              </a:ext>
            </a:extLst>
          </p:cNvPr>
          <p:cNvSpPr/>
          <p:nvPr/>
        </p:nvSpPr>
        <p:spPr>
          <a:xfrm>
            <a:off x="6857409" y="5188189"/>
            <a:ext cx="5116765" cy="727265"/>
          </a:xfrm>
          <a:prstGeom prst="rect">
            <a:avLst/>
          </a:prstGeom>
          <a:solidFill>
            <a:schemeClr val="bg1"/>
          </a:solidFill>
        </p:spPr>
        <p:txBody>
          <a:bodyPr wrap="square" lIns="91379" tIns="182756" rIns="91379" bIns="182756" anchor="ctr" anchorCtr="0">
            <a:noAutofit/>
          </a:bodyPr>
          <a:lstStyle/>
          <a:p>
            <a:pPr marL="0" marR="0" lvl="0" indent="0" algn="l" defTabSz="45683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rgbClr val="ADACAD"/>
              </a:buClr>
              <a:buSzTx/>
              <a:buFontTx/>
              <a:buNone/>
              <a:tabLst/>
              <a:defRPr/>
            </a:pPr>
            <a:r>
              <a: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536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Infrastructure Assessment • Architecture/Implementation • Procurement Advisory • Software Selection/Implementation • MEDITECH • Strategic Planning • PMO • Crisis Management • Premium Support • Managed • Hosted</a:t>
            </a:r>
            <a:endParaRPr kumimoji="0" lang="en-US" sz="992" b="1" i="0" u="none" strike="noStrike" kern="1200" cap="none" spc="0" normalizeH="0" baseline="0" noProof="0" dirty="0">
              <a:ln>
                <a:noFill/>
              </a:ln>
              <a:solidFill>
                <a:srgbClr val="409F3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CFBC35-E567-4AEC-B7DC-4EA0BE62656C}"/>
              </a:ext>
            </a:extLst>
          </p:cNvPr>
          <p:cNvSpPr/>
          <p:nvPr/>
        </p:nvSpPr>
        <p:spPr>
          <a:xfrm>
            <a:off x="481606" y="4840718"/>
            <a:ext cx="3064999" cy="330805"/>
          </a:xfrm>
          <a:prstGeom prst="rect">
            <a:avLst/>
          </a:prstGeom>
          <a:solidFill>
            <a:srgbClr val="009700"/>
          </a:solidFill>
        </p:spPr>
        <p:txBody>
          <a:bodyPr wrap="square" lIns="91379" tIns="182756" rIns="91379" bIns="182756" anchor="ctr" anchorCtr="0">
            <a:noAutofit/>
          </a:bodyPr>
          <a:lstStyle/>
          <a:p>
            <a:pPr marL="0" marR="0" lvl="0" indent="0" algn="ctr" defTabSz="4568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ADACAD"/>
              </a:buClr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Core Infrastructure</a:t>
            </a:r>
            <a:endParaRPr kumimoji="0" lang="en-US" sz="10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D0D844-71D4-42B4-B4EC-5F500CE48140}"/>
              </a:ext>
            </a:extLst>
          </p:cNvPr>
          <p:cNvSpPr/>
          <p:nvPr/>
        </p:nvSpPr>
        <p:spPr>
          <a:xfrm>
            <a:off x="3578620" y="4857096"/>
            <a:ext cx="3255039" cy="314427"/>
          </a:xfrm>
          <a:prstGeom prst="rect">
            <a:avLst/>
          </a:prstGeom>
          <a:solidFill>
            <a:srgbClr val="009700"/>
          </a:solidFill>
        </p:spPr>
        <p:txBody>
          <a:bodyPr wrap="square" lIns="91379" tIns="182756" rIns="91379" bIns="182756" anchor="ctr" anchorCtr="0">
            <a:noAutofit/>
          </a:bodyPr>
          <a:lstStyle/>
          <a:p>
            <a:pPr marL="0" marR="0" lvl="0" indent="0" algn="ctr" defTabSz="4568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ADACAD"/>
              </a:buClr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Protection</a:t>
            </a:r>
            <a:endParaRPr kumimoji="0" lang="en-US" sz="10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BFD17C-EB62-4A89-82F5-CF93A208FA3B}"/>
              </a:ext>
            </a:extLst>
          </p:cNvPr>
          <p:cNvSpPr/>
          <p:nvPr/>
        </p:nvSpPr>
        <p:spPr>
          <a:xfrm>
            <a:off x="6870982" y="4862923"/>
            <a:ext cx="5125590" cy="318679"/>
          </a:xfrm>
          <a:prstGeom prst="rect">
            <a:avLst/>
          </a:prstGeom>
          <a:solidFill>
            <a:srgbClr val="009700"/>
          </a:solidFill>
        </p:spPr>
        <p:txBody>
          <a:bodyPr wrap="square" lIns="91379" tIns="182756" rIns="91379" bIns="182756" anchor="ctr" anchorCtr="0">
            <a:noAutofit/>
          </a:bodyPr>
          <a:lstStyle/>
          <a:p>
            <a:pPr marL="0" marR="0" lvl="0" indent="0" algn="ctr" defTabSz="4568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ADACAD"/>
              </a:buClr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Professional Services &amp; Support</a:t>
            </a:r>
            <a:endParaRPr kumimoji="0" lang="en-US" sz="10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BAE4FB-8C8E-4540-83F9-CFCA88780FEB}"/>
              </a:ext>
            </a:extLst>
          </p:cNvPr>
          <p:cNvSpPr/>
          <p:nvPr/>
        </p:nvSpPr>
        <p:spPr>
          <a:xfrm>
            <a:off x="472780" y="5909993"/>
            <a:ext cx="11510219" cy="330805"/>
          </a:xfrm>
          <a:prstGeom prst="rect">
            <a:avLst/>
          </a:prstGeom>
          <a:solidFill>
            <a:srgbClr val="009700"/>
          </a:solidFill>
        </p:spPr>
        <p:txBody>
          <a:bodyPr wrap="square" lIns="91379" tIns="182756" rIns="91379" bIns="182756" anchor="ctr" anchorCtr="0">
            <a:noAutofit/>
          </a:bodyPr>
          <a:lstStyle/>
          <a:p>
            <a:pPr marL="0" marR="0" lvl="0" indent="0" algn="ctr" defTabSz="4568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1"/>
              </a:spcAft>
              <a:buClr>
                <a:srgbClr val="ADACAD"/>
              </a:buClr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Security</a:t>
            </a:r>
            <a:endParaRPr kumimoji="0" lang="en-US" sz="106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1F5E31-D2D0-43FA-A6DA-2169A8BFEEF5}"/>
              </a:ext>
            </a:extLst>
          </p:cNvPr>
          <p:cNvSpPr/>
          <p:nvPr/>
        </p:nvSpPr>
        <p:spPr>
          <a:xfrm>
            <a:off x="481606" y="6240798"/>
            <a:ext cx="11492568" cy="409396"/>
          </a:xfrm>
          <a:prstGeom prst="rect">
            <a:avLst/>
          </a:prstGeom>
          <a:solidFill>
            <a:schemeClr val="bg1"/>
          </a:solidFill>
        </p:spPr>
        <p:txBody>
          <a:bodyPr wrap="square" lIns="91379" tIns="182756" rIns="91379" bIns="182756" anchor="ctr" anchorCtr="0">
            <a:noAutofit/>
          </a:bodyPr>
          <a:lstStyle/>
          <a:p>
            <a:pPr marL="0" marR="0" lvl="0" indent="0" algn="ctr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2" b="0" i="0" u="none" strike="noStrike" kern="1200" cap="none" spc="0" normalizeH="0" baseline="0" noProof="0" dirty="0">
                <a:ln>
                  <a:noFill/>
                </a:ln>
                <a:solidFill>
                  <a:srgbClr val="2536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Continuity  •  Consulting Services  •  Data Center and Edge Security  •  Next Generation Firewall  •  Privileged Access Management  •  Managed Security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BEDD38-1B9D-4ECC-8352-A3B1E2710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919" y="4181056"/>
            <a:ext cx="207507" cy="2599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E2F4AA-9A78-4832-B07F-C2D4E55FF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767" y="4181056"/>
            <a:ext cx="207507" cy="25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7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43A414-C905-4FC8-A3E2-F963F3A66712}"/>
              </a:ext>
            </a:extLst>
          </p:cNvPr>
          <p:cNvSpPr/>
          <p:nvPr/>
        </p:nvSpPr>
        <p:spPr>
          <a:xfrm>
            <a:off x="544831" y="2511340"/>
            <a:ext cx="2690217" cy="3149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836" y="172258"/>
            <a:ext cx="10383937" cy="674005"/>
          </a:xfrm>
          <a:prstGeom prst="rect">
            <a:avLst/>
          </a:prstGeom>
        </p:spPr>
        <p:txBody>
          <a:bodyPr vert="horz" lIns="120949" tIns="60475" rIns="120949" bIns="60475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4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5" b="0" i="0" u="none" strike="noStrike" kern="800" cap="none" spc="2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-Light"/>
                <a:ea typeface="+mj-ea"/>
                <a:cs typeface="Gotham-Light"/>
              </a:rPr>
              <a:t>TEKNICOR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43B458-9754-4C71-B597-AC3B26682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" y="1496459"/>
            <a:ext cx="12191533" cy="536154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51158" y="3476507"/>
            <a:ext cx="3130903" cy="284986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rgbClr val="253665"/>
            </a:solidFill>
          </a:ln>
        </p:spPr>
        <p:txBody>
          <a:bodyPr vert="horz" lIns="274320" tIns="182880" rIns="120949" bIns="60475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891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645" b="1" i="0" u="none" strike="noStrike" kern="800" cap="none" spc="265" normalizeH="0" baseline="0" noProof="0" dirty="0">
                <a:ln>
                  <a:noFill/>
                </a:ln>
                <a:solidFill>
                  <a:srgbClr val="253665"/>
                </a:solidFill>
                <a:effectLst/>
                <a:uLnTx/>
                <a:uFillTx/>
                <a:latin typeface="Gotham-Medium"/>
                <a:ea typeface="+mj-ea"/>
                <a:cs typeface="Gotham-Medium"/>
              </a:rPr>
              <a:t>WHAT WE DO</a:t>
            </a:r>
          </a:p>
          <a:p>
            <a:pPr marL="0" marR="0" lvl="0" indent="0" algn="l" defTabSz="121891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1587" b="0" i="0" u="none" strike="noStrike" kern="800" cap="none" spc="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Medium"/>
                <a:ea typeface="+mj-ea"/>
                <a:cs typeface="Gotham-Medium"/>
              </a:rPr>
              <a:t>Teknicor is a provider of secure best-of-breed data center infrastructure, data protection &amp; managed cloud solutions for NHS trusts.</a:t>
            </a:r>
            <a:endParaRPr kumimoji="0" lang="en-US" sz="1852" b="0" i="0" u="none" strike="noStrike" kern="800" cap="none" spc="26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-Medium"/>
              <a:ea typeface="+mj-ea"/>
              <a:cs typeface="Gotham-Medium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17769" y="3476506"/>
            <a:ext cx="3130903" cy="2849865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rgbClr val="253665"/>
            </a:solidFill>
          </a:ln>
        </p:spPr>
        <p:txBody>
          <a:bodyPr vert="horz" lIns="274320" tIns="182880" rIns="120949" bIns="60475" rtlCol="0" anchor="t">
            <a:noAutofit/>
          </a:bodyPr>
          <a:lstStyle>
            <a:defPPr>
              <a:defRPr lang="en-US"/>
            </a:defPPr>
            <a:lvl1pPr defTabSz="921534" fontAlgn="base">
              <a:lnSpc>
                <a:spcPct val="110000"/>
              </a:lnSpc>
              <a:spcBef>
                <a:spcPct val="0"/>
              </a:spcBef>
              <a:spcAft>
                <a:spcPts val="605"/>
              </a:spcAft>
              <a:buSzPct val="150000"/>
              <a:buNone/>
              <a:defRPr sz="2000" kern="800" spc="200">
                <a:latin typeface="Gotham-Medium"/>
                <a:ea typeface="+mj-ea"/>
                <a:cs typeface="Gotham-Medium"/>
              </a:defRPr>
            </a:lvl1pPr>
          </a:lstStyle>
          <a:p>
            <a:pPr marL="0" marR="0" lvl="0" indent="0" algn="l" defTabSz="121891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645" b="1" i="0" u="none" strike="noStrike" kern="800" cap="none" spc="265" normalizeH="0" baseline="0" noProof="0" dirty="0">
                <a:ln>
                  <a:noFill/>
                </a:ln>
                <a:solidFill>
                  <a:srgbClr val="253665"/>
                </a:solidFill>
                <a:effectLst/>
                <a:uLnTx/>
                <a:uFillTx/>
                <a:latin typeface="Gotham-Medium"/>
                <a:ea typeface="+mj-ea"/>
              </a:rPr>
              <a:t>WHY WE DO IT</a:t>
            </a:r>
          </a:p>
          <a:p>
            <a:pPr marL="0" marR="0" lvl="0" indent="0" algn="l" defTabSz="1218913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1587" b="0" i="0" u="none" strike="noStrike" kern="800" cap="none" spc="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Medium"/>
                <a:ea typeface="+mj-ea"/>
              </a:rPr>
              <a:t>Our clients trust us to deliver fiscal responsibility, reduced risk, business continuity, lower complexity and increased agility.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58BE60-85B7-4A3D-AB37-F88B4EE9A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209" y="673518"/>
            <a:ext cx="3442261" cy="9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7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92931"/>
            <a:ext cx="12191533" cy="68577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61211" y="6419347"/>
            <a:ext cx="293361" cy="365125"/>
          </a:xfrm>
        </p:spPr>
        <p:txBody>
          <a:bodyPr/>
          <a:lstStyle/>
          <a:p>
            <a:pPr marL="0" marR="0" lvl="0" indent="0" algn="ctr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8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otham-Light"/>
                <a:ea typeface="+mn-ea"/>
                <a:cs typeface="Gotham-Light"/>
              </a:rPr>
              <a:t>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65651" y="2154465"/>
            <a:ext cx="7395348" cy="2789969"/>
          </a:xfrm>
          <a:prstGeom prst="rect">
            <a:avLst/>
          </a:prstGeom>
        </p:spPr>
        <p:txBody>
          <a:bodyPr vert="horz" lIns="120949" tIns="60475" rIns="120949" bIns="60475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sz="1800" spc="397" dirty="0">
                <a:solidFill>
                  <a:prstClr val="black"/>
                </a:solidFill>
                <a:latin typeface="Gotham-Light"/>
              </a:rPr>
              <a:t>About Teknicor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sz="1800" spc="397" dirty="0">
                <a:solidFill>
                  <a:prstClr val="black"/>
                </a:solidFill>
                <a:latin typeface="Gotham-Light"/>
              </a:rPr>
              <a:t>Definition Matters</a:t>
            </a:r>
          </a:p>
          <a:p>
            <a:pPr marL="342900" indent="-342900" algn="l">
              <a:spcAft>
                <a:spcPts val="1000"/>
              </a:spcAft>
              <a:buBlip>
                <a:blip r:embed="rId4"/>
              </a:buBlip>
              <a:defRPr/>
            </a:pPr>
            <a:r>
              <a:rPr lang="en-US" sz="1800" spc="397" dirty="0">
                <a:solidFill>
                  <a:prstClr val="black"/>
                </a:solidFill>
                <a:latin typeface="Gotham-Light"/>
              </a:rPr>
              <a:t>Planning</a:t>
            </a:r>
          </a:p>
          <a:p>
            <a:pPr marL="342900" indent="-342900" algn="l">
              <a:spcAft>
                <a:spcPts val="1000"/>
              </a:spcAft>
              <a:buBlip>
                <a:blip r:embed="rId4"/>
              </a:buBlip>
              <a:defRPr/>
            </a:pPr>
            <a:r>
              <a:rPr lang="en-US" sz="1800" spc="397" dirty="0">
                <a:solidFill>
                  <a:prstClr val="black"/>
                </a:solidFill>
                <a:latin typeface="Gotham-Light"/>
              </a:rPr>
              <a:t>Implementation</a:t>
            </a:r>
          </a:p>
          <a:p>
            <a:pPr marL="342900" indent="-342900" algn="l">
              <a:spcAft>
                <a:spcPts val="1000"/>
              </a:spcAft>
              <a:buBlip>
                <a:blip r:embed="rId4"/>
              </a:buBlip>
              <a:defRPr/>
            </a:pPr>
            <a:r>
              <a:rPr lang="en-US" sz="1800" spc="397" dirty="0">
                <a:solidFill>
                  <a:prstClr val="black"/>
                </a:solidFill>
                <a:latin typeface="Gotham-Light"/>
              </a:rPr>
              <a:t>Windows Update Plan</a:t>
            </a:r>
          </a:p>
          <a:p>
            <a:pPr marL="342900" indent="-342900" algn="l">
              <a:spcAft>
                <a:spcPts val="1000"/>
              </a:spcAft>
              <a:buBlip>
                <a:blip r:embed="rId4"/>
              </a:buBlip>
              <a:defRPr/>
            </a:pPr>
            <a:r>
              <a:rPr lang="en-US" sz="1800" spc="397" dirty="0">
                <a:solidFill>
                  <a:prstClr val="black"/>
                </a:solidFill>
                <a:latin typeface="Gotham-Light"/>
              </a:rPr>
              <a:t>Key Takeaways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1837" y="2819855"/>
            <a:ext cx="3399447" cy="1403889"/>
          </a:xfrm>
          <a:prstGeom prst="rect">
            <a:avLst/>
          </a:prstGeom>
        </p:spPr>
        <p:txBody>
          <a:bodyPr vert="horz" lIns="120949" tIns="60475" rIns="120949" bIns="60475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47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9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-Light"/>
                <a:ea typeface="+mj-ea"/>
                <a:cs typeface="Gotham-Ligh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7482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F558D-6140-B94C-DEF1-AB3110542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2B0D46-2E45-9B26-88B1-0F9DD6F258E1}"/>
              </a:ext>
            </a:extLst>
          </p:cNvPr>
          <p:cNvGrpSpPr/>
          <p:nvPr/>
        </p:nvGrpSpPr>
        <p:grpSpPr>
          <a:xfrm>
            <a:off x="141835" y="172264"/>
            <a:ext cx="10383937" cy="3187070"/>
            <a:chOff x="107053" y="130230"/>
            <a:chExt cx="7850449" cy="2409392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7E3758B7-657C-4AC0-B2EB-944E134108E6}"/>
                </a:ext>
              </a:extLst>
            </p:cNvPr>
            <p:cNvSpPr txBox="1">
              <a:spLocks/>
            </p:cNvSpPr>
            <p:nvPr/>
          </p:nvSpPr>
          <p:spPr>
            <a:xfrm>
              <a:off x="107053" y="130230"/>
              <a:ext cx="7850449" cy="509560"/>
            </a:xfrm>
            <a:prstGeom prst="rect">
              <a:avLst/>
            </a:prstGeom>
          </p:spPr>
          <p:txBody>
            <a:bodyPr vert="horz" lIns="120949" tIns="60475" rIns="120949" bIns="60475" rtlCol="0" anchor="ctr"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6047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Tx/>
                <a:buNone/>
                <a:tabLst/>
                <a:defRPr/>
              </a:pPr>
              <a:r>
                <a:rPr kumimoji="0" lang="en-US" sz="1455" b="0" i="0" u="none" strike="noStrike" kern="800" cap="none" spc="26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-Light"/>
                  <a:ea typeface="+mj-ea"/>
                  <a:cs typeface="+mj-cs"/>
                  <a:sym typeface="Helvetica Neue"/>
                </a:rPr>
                <a:t>UK Healthcare compliance requirement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3EFC6C-D4D8-D2DE-CF0B-04033FA0991A}"/>
                </a:ext>
              </a:extLst>
            </p:cNvPr>
            <p:cNvSpPr/>
            <p:nvPr/>
          </p:nvSpPr>
          <p:spPr>
            <a:xfrm>
              <a:off x="654341" y="2013358"/>
              <a:ext cx="1367406" cy="52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4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-Light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F0F22-7BC7-4456-B861-2A7AC47C7892}"/>
              </a:ext>
            </a:extLst>
          </p:cNvPr>
          <p:cNvSpPr/>
          <p:nvPr/>
        </p:nvSpPr>
        <p:spPr>
          <a:xfrm>
            <a:off x="11507073" y="6102953"/>
            <a:ext cx="543718" cy="488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FAD66B8-5047-E67B-B622-4AFC22B9A955}"/>
              </a:ext>
            </a:extLst>
          </p:cNvPr>
          <p:cNvSpPr txBox="1">
            <a:spLocks/>
          </p:cNvSpPr>
          <p:nvPr/>
        </p:nvSpPr>
        <p:spPr>
          <a:xfrm>
            <a:off x="657726" y="1538501"/>
            <a:ext cx="10809739" cy="2375773"/>
          </a:xfrm>
          <a:prstGeom prst="rect">
            <a:avLst/>
          </a:prstGeom>
        </p:spPr>
        <p:txBody>
          <a:bodyPr vert="horz" wrap="square" lIns="0" tIns="0" rIns="0" bIns="0" numCol="1" spcCol="292608" rtlCol="0" anchor="t">
            <a:noAutofit/>
          </a:bodyPr>
          <a:lstStyle>
            <a:lvl1pPr marL="135599" indent="-135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75197" indent="-129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–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2pPr>
            <a:lvl3pPr marL="823194" indent="-1319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3pPr>
            <a:lvl4pPr marL="1171191" indent="-1343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–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4pPr>
            <a:lvl5pPr marL="1511989" indent="-129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»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61" marR="0" lvl="0" indent="-448705" algn="l" defTabSz="60473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Blip>
                <a:blip r:embed="rId3"/>
              </a:buBlip>
              <a:tabLst/>
              <a:defRPr/>
            </a:pPr>
            <a:r>
              <a:rPr lang="en-US" sz="2000" b="1" spc="397" dirty="0">
                <a:solidFill>
                  <a:srgbClr val="253665"/>
                </a:solidFill>
                <a:latin typeface="Gotham-Light"/>
                <a:sym typeface="Montserrat"/>
              </a:rPr>
              <a:t>Downtime means different things </a:t>
            </a:r>
            <a:r>
              <a:rPr kumimoji="0" lang="en-US" sz="2000" b="0" i="0" u="none" strike="noStrike" kern="1200" cap="none" spc="3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Light"/>
                <a:ea typeface="Roboto Condensed Light" panose="02000000000000000000" pitchFamily="2" charset="0"/>
                <a:cs typeface="+mn-cs"/>
                <a:sym typeface="Montserrat"/>
              </a:rPr>
              <a:t>to different NHS </a:t>
            </a:r>
            <a:r>
              <a:rPr kumimoji="0" lang="en-US" sz="2000" b="0" i="0" u="none" strike="noStrike" kern="1200" cap="none" spc="397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Light"/>
                <a:ea typeface="Roboto Condensed Light" panose="02000000000000000000" pitchFamily="2" charset="0"/>
                <a:cs typeface="+mn-cs"/>
                <a:sym typeface="Montserrat"/>
              </a:rPr>
              <a:t>organisations</a:t>
            </a:r>
            <a:r>
              <a:rPr kumimoji="0" lang="en-US" sz="2000" b="0" i="0" u="none" strike="noStrike" kern="1200" cap="none" spc="3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Light"/>
                <a:ea typeface="Roboto Condensed Light" panose="02000000000000000000" pitchFamily="2" charset="0"/>
                <a:cs typeface="+mn-cs"/>
                <a:sym typeface="Montserrat"/>
              </a:rPr>
              <a:t> / stakeholders (ex. non-redundant printer reboots) . </a:t>
            </a:r>
          </a:p>
          <a:p>
            <a:pPr marL="609561" lvl="0" indent="-448705" defTabSz="604738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1700"/>
              <a:buBlip>
                <a:blip r:embed="rId3"/>
              </a:buBlip>
              <a:defRPr/>
            </a:pPr>
            <a:r>
              <a:rPr lang="en-US" sz="2000" b="1" spc="397" dirty="0">
                <a:solidFill>
                  <a:srgbClr val="253665"/>
                </a:solidFill>
                <a:latin typeface="Gotham-Light"/>
                <a:sym typeface="Montserrat"/>
              </a:rPr>
              <a:t>High Availability Approach [HA] </a:t>
            </a:r>
            <a:r>
              <a:rPr lang="en-US" sz="2000" spc="397" dirty="0">
                <a:solidFill>
                  <a:prstClr val="black"/>
                </a:solidFill>
                <a:latin typeface="Gotham-Light"/>
                <a:sym typeface="Montserrat"/>
              </a:rPr>
              <a:t>(ex. predictable limited service outages such as lab analyzers) vs. </a:t>
            </a:r>
            <a:r>
              <a:rPr lang="en-US" sz="2000" b="1" spc="397" dirty="0">
                <a:solidFill>
                  <a:srgbClr val="253665"/>
                </a:solidFill>
                <a:latin typeface="Gotham-Light"/>
                <a:sym typeface="Montserrat"/>
              </a:rPr>
              <a:t>Traditional Approach </a:t>
            </a:r>
            <a:r>
              <a:rPr lang="en-US" sz="2000" spc="397" dirty="0">
                <a:solidFill>
                  <a:prstClr val="black"/>
                </a:solidFill>
                <a:latin typeface="Gotham-Light"/>
                <a:sym typeface="Montserrat"/>
              </a:rPr>
              <a:t>(ex. MEDITECH service downflags).</a:t>
            </a:r>
            <a:endParaRPr kumimoji="0" lang="en-US" sz="2000" b="0" i="0" u="none" strike="noStrike" kern="1200" cap="none" spc="39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Light"/>
              <a:ea typeface="Roboto Condensed Light" panose="02000000000000000000" pitchFamily="2" charset="0"/>
              <a:cs typeface="+mn-cs"/>
              <a:sym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A6D9C-F6A3-9060-965D-BEFBE3BE92D1}"/>
              </a:ext>
            </a:extLst>
          </p:cNvPr>
          <p:cNvSpPr txBox="1"/>
          <p:nvPr/>
        </p:nvSpPr>
        <p:spPr>
          <a:xfrm>
            <a:off x="491493" y="439884"/>
            <a:ext cx="1136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800" cap="all" spc="265" dirty="0">
                <a:solidFill>
                  <a:srgbClr val="409F36"/>
                </a:solidFill>
                <a:latin typeface="Proxima Nova Lt" panose="02000506030000020004" pitchFamily="2" charset="77"/>
                <a:sym typeface="Helvetica Neue"/>
              </a:rPr>
              <a:t>DEFINITION</a:t>
            </a:r>
            <a:r>
              <a:rPr kumimoji="0" lang="en-US" sz="4800" b="1" i="0" u="none" strike="noStrike" kern="800" cap="all" spc="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2" charset="77"/>
                <a:ea typeface="+mn-ea"/>
                <a:cs typeface="+mn-cs"/>
                <a:sym typeface="Helvetica Neue"/>
              </a:rPr>
              <a:t> MATTERS</a:t>
            </a:r>
            <a:endParaRPr kumimoji="0" lang="en-US" sz="4800" b="1" i="0" u="none" strike="noStrike" kern="800" cap="all" spc="26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Lt" panose="02000506030000020004" pitchFamily="2" charset="77"/>
              <a:ea typeface="+mn-ea"/>
              <a:cs typeface="+mn-cs"/>
            </a:endParaRPr>
          </a:p>
        </p:txBody>
      </p:sp>
      <p:pic>
        <p:nvPicPr>
          <p:cNvPr id="11" name="Picture 10" descr="A black background with blue letters and green letters&#10;&#10;AI-generated content may be incorrect.">
            <a:extLst>
              <a:ext uri="{FF2B5EF4-FFF2-40B4-BE49-F238E27FC236}">
                <a16:creationId xmlns:a16="http://schemas.microsoft.com/office/drawing/2014/main" id="{44E235A6-CE92-366C-FA13-890718C52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4" y="6123854"/>
            <a:ext cx="1400909" cy="467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FB50E1-D4BC-5036-AF4A-556A74644BFE}"/>
              </a:ext>
            </a:extLst>
          </p:cNvPr>
          <p:cNvSpPr txBox="1"/>
          <p:nvPr/>
        </p:nvSpPr>
        <p:spPr>
          <a:xfrm>
            <a:off x="958241" y="5162334"/>
            <a:ext cx="60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cap="all" dirty="0">
                <a:solidFill>
                  <a:srgbClr val="253665"/>
                </a:solidFill>
                <a:latin typeface="Aptos" panose="020B0004020202020204" pitchFamily="34" charset="0"/>
              </a:rPr>
              <a:t>0</a:t>
            </a:r>
            <a:endParaRPr lang="en-US" altLang="en-US" sz="2000" dirty="0">
              <a:solidFill>
                <a:srgbClr val="253665"/>
              </a:solidFill>
              <a:latin typeface="Aptos" panose="020B00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800C92B-F3A6-24FA-56CE-06A920F997FA}"/>
              </a:ext>
            </a:extLst>
          </p:cNvPr>
          <p:cNvSpPr/>
          <p:nvPr/>
        </p:nvSpPr>
        <p:spPr>
          <a:xfrm rot="10800000">
            <a:off x="3525108" y="4308596"/>
            <a:ext cx="7708650" cy="543271"/>
          </a:xfrm>
          <a:prstGeom prst="rightArrow">
            <a:avLst>
              <a:gd name="adj1" fmla="val 100000"/>
              <a:gd name="adj2" fmla="val 69678"/>
            </a:avLst>
          </a:prstGeom>
          <a:solidFill>
            <a:srgbClr val="409F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2B834F-6570-8B48-680C-250359F72939}"/>
              </a:ext>
            </a:extLst>
          </p:cNvPr>
          <p:cNvSpPr txBox="1"/>
          <p:nvPr/>
        </p:nvSpPr>
        <p:spPr>
          <a:xfrm>
            <a:off x="6290843" y="4391467"/>
            <a:ext cx="168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cap="all" dirty="0">
                <a:solidFill>
                  <a:schemeClr val="bg1"/>
                </a:solidFill>
                <a:latin typeface="Aptos" panose="020B0004020202020204" pitchFamily="34" charset="0"/>
              </a:rPr>
              <a:t>reduction</a:t>
            </a:r>
            <a:endParaRPr lang="en-US" alt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0FB474-7D06-AB7B-95CF-6C9F3A5B76E6}"/>
              </a:ext>
            </a:extLst>
          </p:cNvPr>
          <p:cNvCxnSpPr/>
          <p:nvPr/>
        </p:nvCxnSpPr>
        <p:spPr>
          <a:xfrm>
            <a:off x="958241" y="5027366"/>
            <a:ext cx="10275517" cy="0"/>
          </a:xfrm>
          <a:prstGeom prst="straightConnector1">
            <a:avLst/>
          </a:prstGeom>
          <a:ln>
            <a:solidFill>
              <a:srgbClr val="25366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06AE286-8B98-8FD1-BE35-FD8782D84B4E}"/>
              </a:ext>
            </a:extLst>
          </p:cNvPr>
          <p:cNvSpPr txBox="1"/>
          <p:nvPr/>
        </p:nvSpPr>
        <p:spPr>
          <a:xfrm>
            <a:off x="2114478" y="5162334"/>
            <a:ext cx="19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cap="all" dirty="0">
                <a:solidFill>
                  <a:srgbClr val="253665"/>
                </a:solidFill>
                <a:latin typeface="Aptos" panose="020B0004020202020204" pitchFamily="34" charset="0"/>
              </a:rPr>
              <a:t>1 hour</a:t>
            </a:r>
            <a:endParaRPr lang="en-US" altLang="en-US" dirty="0">
              <a:solidFill>
                <a:srgbClr val="253665"/>
              </a:solidFill>
              <a:latin typeface="Aptos" panose="020B00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A6978A-E5E6-E985-128D-0F792A0115E4}"/>
              </a:ext>
            </a:extLst>
          </p:cNvPr>
          <p:cNvSpPr txBox="1"/>
          <p:nvPr/>
        </p:nvSpPr>
        <p:spPr>
          <a:xfrm>
            <a:off x="4166275" y="5159660"/>
            <a:ext cx="233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cap="all" dirty="0">
                <a:solidFill>
                  <a:srgbClr val="253665"/>
                </a:solidFill>
                <a:latin typeface="Aptos" panose="020B0004020202020204" pitchFamily="34" charset="0"/>
              </a:rPr>
              <a:t>2 hours</a:t>
            </a:r>
            <a:endParaRPr lang="en-US" altLang="en-US" dirty="0">
              <a:solidFill>
                <a:srgbClr val="253665"/>
              </a:solidFill>
              <a:latin typeface="Aptos" panose="020B00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3B75A0-66B0-7702-4EF2-30991750C281}"/>
              </a:ext>
            </a:extLst>
          </p:cNvPr>
          <p:cNvSpPr txBox="1"/>
          <p:nvPr/>
        </p:nvSpPr>
        <p:spPr>
          <a:xfrm>
            <a:off x="6965821" y="5138031"/>
            <a:ext cx="233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cap="all" dirty="0">
                <a:solidFill>
                  <a:srgbClr val="253665"/>
                </a:solidFill>
                <a:latin typeface="Aptos" panose="020B0004020202020204" pitchFamily="34" charset="0"/>
              </a:rPr>
              <a:t>4 hours</a:t>
            </a:r>
            <a:endParaRPr lang="en-US" altLang="en-US" dirty="0">
              <a:solidFill>
                <a:srgbClr val="253665"/>
              </a:solidFill>
              <a:latin typeface="Aptos" panose="020B00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147854-1C8D-6974-81B6-4F4D093FB6B5}"/>
              </a:ext>
            </a:extLst>
          </p:cNvPr>
          <p:cNvSpPr txBox="1"/>
          <p:nvPr/>
        </p:nvSpPr>
        <p:spPr>
          <a:xfrm>
            <a:off x="9358244" y="5150515"/>
            <a:ext cx="233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cap="all" dirty="0">
                <a:solidFill>
                  <a:srgbClr val="253665"/>
                </a:solidFill>
                <a:latin typeface="Aptos" panose="020B0004020202020204" pitchFamily="34" charset="0"/>
              </a:rPr>
              <a:t>6 hours</a:t>
            </a:r>
            <a:endParaRPr lang="en-US" altLang="en-US" dirty="0">
              <a:solidFill>
                <a:srgbClr val="253665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66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D955E-07A0-0758-8710-00D4461A9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432EA4-DC37-FDB5-0963-222D85388AC3}"/>
              </a:ext>
            </a:extLst>
          </p:cNvPr>
          <p:cNvGrpSpPr/>
          <p:nvPr/>
        </p:nvGrpSpPr>
        <p:grpSpPr>
          <a:xfrm>
            <a:off x="141835" y="172264"/>
            <a:ext cx="10383937" cy="3187070"/>
            <a:chOff x="107053" y="130230"/>
            <a:chExt cx="7850449" cy="2409392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9E052279-E288-668C-9A36-9E3B27E1CCF6}"/>
                </a:ext>
              </a:extLst>
            </p:cNvPr>
            <p:cNvSpPr txBox="1">
              <a:spLocks/>
            </p:cNvSpPr>
            <p:nvPr/>
          </p:nvSpPr>
          <p:spPr>
            <a:xfrm>
              <a:off x="107053" y="130230"/>
              <a:ext cx="7850449" cy="509560"/>
            </a:xfrm>
            <a:prstGeom prst="rect">
              <a:avLst/>
            </a:prstGeom>
          </p:spPr>
          <p:txBody>
            <a:bodyPr vert="horz" lIns="120949" tIns="60475" rIns="120949" bIns="60475" rtlCol="0" anchor="ctr"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6047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Tx/>
                <a:buNone/>
                <a:tabLst/>
                <a:defRPr/>
              </a:pPr>
              <a:r>
                <a:rPr kumimoji="0" lang="en-US" sz="1455" b="0" i="0" u="none" strike="noStrike" kern="800" cap="none" spc="26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-Light"/>
                  <a:ea typeface="+mj-ea"/>
                  <a:cs typeface="+mj-cs"/>
                  <a:sym typeface="Helvetica Neue"/>
                </a:rPr>
                <a:t>UK Healthcare compliance requirement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57BA94-8D04-CD0E-A785-AF00D382B32A}"/>
                </a:ext>
              </a:extLst>
            </p:cNvPr>
            <p:cNvSpPr/>
            <p:nvPr/>
          </p:nvSpPr>
          <p:spPr>
            <a:xfrm>
              <a:off x="654341" y="2013358"/>
              <a:ext cx="1367406" cy="52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4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-Light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C26B94C-C1C0-17D0-F34F-8E5AA22F1788}"/>
              </a:ext>
            </a:extLst>
          </p:cNvPr>
          <p:cNvSpPr/>
          <p:nvPr/>
        </p:nvSpPr>
        <p:spPr>
          <a:xfrm>
            <a:off x="11507073" y="6102953"/>
            <a:ext cx="543718" cy="488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8724A71-8DCB-9083-E886-1F7B4E0E70BD}"/>
              </a:ext>
            </a:extLst>
          </p:cNvPr>
          <p:cNvSpPr txBox="1">
            <a:spLocks/>
          </p:cNvSpPr>
          <p:nvPr/>
        </p:nvSpPr>
        <p:spPr>
          <a:xfrm>
            <a:off x="654820" y="1415339"/>
            <a:ext cx="11205178" cy="4485731"/>
          </a:xfrm>
          <a:prstGeom prst="rect">
            <a:avLst/>
          </a:prstGeom>
        </p:spPr>
        <p:txBody>
          <a:bodyPr vert="horz" wrap="square" lIns="0" tIns="0" rIns="0" bIns="0" numCol="1" spcCol="292608" rtlCol="0" anchor="t">
            <a:noAutofit/>
          </a:bodyPr>
          <a:lstStyle>
            <a:lvl1pPr marL="135599" indent="-135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75197" indent="-129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–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2pPr>
            <a:lvl3pPr marL="823194" indent="-1319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3pPr>
            <a:lvl4pPr marL="1171191" indent="-1343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–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4pPr>
            <a:lvl5pPr marL="1511989" indent="-129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»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856" marR="0" lvl="0" indent="0" algn="l" defTabSz="60473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tabLst/>
              <a:defRPr/>
            </a:pPr>
            <a:r>
              <a:rPr lang="en-US" sz="1800" b="1" spc="397" dirty="0">
                <a:solidFill>
                  <a:srgbClr val="253665"/>
                </a:solidFill>
                <a:latin typeface="Gotham-Light"/>
                <a:sym typeface="Montserrat"/>
              </a:rPr>
              <a:t>ASSESSMENT</a:t>
            </a:r>
          </a:p>
          <a:p>
            <a:pPr marL="949159" lvl="1" indent="-448705" defTabSz="604738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ts val="1700"/>
              <a:buBlip>
                <a:blip r:embed="rId3"/>
              </a:buBlip>
              <a:defRPr/>
            </a:pPr>
            <a:r>
              <a:rPr lang="en-US" sz="1600" spc="397" dirty="0">
                <a:solidFill>
                  <a:schemeClr val="tx1"/>
                </a:solidFill>
                <a:latin typeface="Gotham-Light"/>
                <a:sym typeface="Montserrat"/>
              </a:rPr>
              <a:t>The current environment is assessed in order to ensure comprehensive understanding (ex</a:t>
            </a:r>
            <a:r>
              <a:rPr lang="en-US" sz="1600" spc="397">
                <a:solidFill>
                  <a:schemeClr val="tx1"/>
                </a:solidFill>
                <a:latin typeface="Gotham-Light"/>
                <a:sym typeface="Montserrat"/>
              </a:rPr>
              <a:t>. </a:t>
            </a:r>
            <a:r>
              <a:rPr lang="en-US" sz="1600" spc="397" dirty="0">
                <a:solidFill>
                  <a:schemeClr val="tx1"/>
                </a:solidFill>
                <a:latin typeface="Gotham-Light"/>
                <a:sym typeface="Montserrat"/>
              </a:rPr>
              <a:t>compatibility, server contents/roles, processes etc.).</a:t>
            </a:r>
          </a:p>
          <a:p>
            <a:pPr marL="949159" lvl="1" indent="-448705" defTabSz="604738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ts val="1700"/>
              <a:buBlip>
                <a:blip r:embed="rId3"/>
              </a:buBlip>
              <a:defRPr/>
            </a:pPr>
            <a:r>
              <a:rPr lang="en-US" sz="1600" spc="397" dirty="0">
                <a:solidFill>
                  <a:schemeClr val="tx1"/>
                </a:solidFill>
                <a:latin typeface="Gotham-Light"/>
                <a:sym typeface="Montserrat"/>
              </a:rPr>
              <a:t>This process must include the right people, including non-IT personnel. </a:t>
            </a:r>
          </a:p>
          <a:p>
            <a:pPr marL="949159" lvl="1" indent="-448705" defTabSz="604738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ts val="1700"/>
              <a:buBlip>
                <a:blip r:embed="rId3"/>
              </a:buBlip>
              <a:defRPr/>
            </a:pPr>
            <a:r>
              <a:rPr lang="en-US" sz="1600" spc="397" dirty="0">
                <a:solidFill>
                  <a:prstClr val="black"/>
                </a:solidFill>
                <a:latin typeface="Gotham-Light"/>
                <a:sym typeface="Montserrat"/>
              </a:rPr>
              <a:t>It will be determined where HA can be effectively utilized, where it cannot, and how it can be appropriately managed to support patient care goals.</a:t>
            </a:r>
          </a:p>
          <a:p>
            <a:pPr marL="949159" lvl="1" indent="-448705" defTabSz="604738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ts val="1700"/>
              <a:buBlip>
                <a:blip r:embed="rId3"/>
              </a:buBlip>
              <a:defRPr/>
            </a:pPr>
            <a:r>
              <a:rPr lang="en-US" sz="1600" spc="397" dirty="0">
                <a:solidFill>
                  <a:prstClr val="black"/>
                </a:solidFill>
                <a:latin typeface="Gotham-Light"/>
                <a:sym typeface="Montserrat"/>
              </a:rPr>
              <a:t>Costs (such as Windows licensing) will be mapped out.</a:t>
            </a:r>
            <a:endParaRPr lang="en-US" sz="1600" spc="397" dirty="0">
              <a:solidFill>
                <a:srgbClr val="FF0000"/>
              </a:solidFill>
              <a:latin typeface="Gotham-Light"/>
              <a:sym typeface="Montserrat"/>
            </a:endParaRPr>
          </a:p>
          <a:p>
            <a:pPr marL="160856" indent="0" defTabSz="604738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ts val="1700"/>
              <a:buNone/>
              <a:defRPr/>
            </a:pPr>
            <a:r>
              <a:rPr lang="en-US" sz="1800" b="1" spc="397" dirty="0">
                <a:solidFill>
                  <a:srgbClr val="253665"/>
                </a:solidFill>
                <a:latin typeface="Gotham-Light"/>
                <a:sym typeface="Montserrat"/>
              </a:rPr>
              <a:t>OPTIONS WITH IMPACTS</a:t>
            </a:r>
          </a:p>
          <a:p>
            <a:pPr marL="949159" lvl="1" indent="-448705" defTabSz="604738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ts val="1700"/>
              <a:buBlip>
                <a:blip r:embed="rId3"/>
              </a:buBlip>
              <a:defRPr/>
            </a:pPr>
            <a:r>
              <a:rPr lang="en-US" sz="1600" spc="397" dirty="0">
                <a:solidFill>
                  <a:prstClr val="black"/>
                </a:solidFill>
                <a:latin typeface="Gotham-Light"/>
                <a:sym typeface="Montserrat"/>
              </a:rPr>
              <a:t>Options are provided, with impacts identified for each.</a:t>
            </a:r>
          </a:p>
          <a:p>
            <a:pPr marL="949159" lvl="1" indent="-448705" defTabSz="604738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ts val="1700"/>
              <a:buBlip>
                <a:blip r:embed="rId3"/>
              </a:buBlip>
              <a:defRPr/>
            </a:pPr>
            <a:r>
              <a:rPr lang="en-US" sz="1600" spc="397" dirty="0">
                <a:solidFill>
                  <a:prstClr val="black"/>
                </a:solidFill>
                <a:latin typeface="Gotham-Light"/>
                <a:sym typeface="Montserrat"/>
              </a:rPr>
              <a:t>These options will be reviewed with the NHS hospital for approval.</a:t>
            </a:r>
          </a:p>
          <a:p>
            <a:pPr marL="160856" indent="0" defTabSz="604738">
              <a:lnSpc>
                <a:spcPct val="150000"/>
              </a:lnSpc>
              <a:spcBef>
                <a:spcPts val="600"/>
              </a:spcBef>
              <a:buClr>
                <a:srgbClr val="434343"/>
              </a:buClr>
              <a:buSzPts val="1700"/>
              <a:buNone/>
              <a:defRPr/>
            </a:pPr>
            <a:r>
              <a:rPr lang="en-US" sz="1800" b="1" spc="397" dirty="0">
                <a:solidFill>
                  <a:srgbClr val="253665"/>
                </a:solidFill>
                <a:latin typeface="Gotham-Light"/>
                <a:sym typeface="Montserrat"/>
              </a:rPr>
              <a:t>DECISIONS</a:t>
            </a:r>
          </a:p>
          <a:p>
            <a:pPr marL="949159" lvl="1" indent="-448705" defTabSz="604738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ts val="1700"/>
              <a:buBlip>
                <a:blip r:embed="rId3"/>
              </a:buBlip>
              <a:defRPr/>
            </a:pPr>
            <a:r>
              <a:rPr kumimoji="0" lang="en-US" sz="1600" b="0" i="0" u="none" strike="noStrike" kern="1200" cap="none" spc="3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-Light"/>
                <a:ea typeface="Roboto Condensed Light" panose="02000000000000000000" pitchFamily="2" charset="0"/>
                <a:cs typeface="+mn-cs"/>
                <a:sym typeface="Montserrat"/>
              </a:rPr>
              <a:t>A change request or proposal will be created detailing the decisions made, with a high-level implementation plan that highlights associated costs.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FAEFB9-72CE-25C5-932F-8E51D34E65EC}"/>
              </a:ext>
            </a:extLst>
          </p:cNvPr>
          <p:cNvSpPr txBox="1"/>
          <p:nvPr/>
        </p:nvSpPr>
        <p:spPr>
          <a:xfrm>
            <a:off x="491493" y="439884"/>
            <a:ext cx="1136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800" cap="all" spc="265" dirty="0">
                <a:solidFill>
                  <a:srgbClr val="409F36"/>
                </a:solidFill>
                <a:latin typeface="Proxima Nova Lt" panose="02000506030000020004" pitchFamily="2" charset="77"/>
                <a:sym typeface="Helvetica Neue"/>
              </a:rPr>
              <a:t>PLANNING</a:t>
            </a:r>
            <a:endParaRPr lang="en-US" sz="4800" b="1" kern="800" cap="all" spc="265" dirty="0">
              <a:solidFill>
                <a:srgbClr val="409F36"/>
              </a:solidFill>
              <a:latin typeface="Proxima Nova Lt" panose="02000506030000020004" pitchFamily="2" charset="77"/>
            </a:endParaRPr>
          </a:p>
        </p:txBody>
      </p:sp>
      <p:pic>
        <p:nvPicPr>
          <p:cNvPr id="11" name="Picture 10" descr="A black background with blue letters and green letters&#10;&#10;AI-generated content may be incorrect.">
            <a:extLst>
              <a:ext uri="{FF2B5EF4-FFF2-40B4-BE49-F238E27FC236}">
                <a16:creationId xmlns:a16="http://schemas.microsoft.com/office/drawing/2014/main" id="{2A40E6A9-26AB-ED70-9E3F-9B91AA7F7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4" y="6123854"/>
            <a:ext cx="1400909" cy="4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4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9B789-9ECD-8505-7F48-88ED03D70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021733-A360-5FCC-0A18-5D6160EECAB4}"/>
              </a:ext>
            </a:extLst>
          </p:cNvPr>
          <p:cNvGrpSpPr/>
          <p:nvPr/>
        </p:nvGrpSpPr>
        <p:grpSpPr>
          <a:xfrm>
            <a:off x="141835" y="172264"/>
            <a:ext cx="10383937" cy="3187070"/>
            <a:chOff x="107053" y="130230"/>
            <a:chExt cx="7850449" cy="2409392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B3527F56-3B7F-0A01-0F75-8EBE4E4473DB}"/>
                </a:ext>
              </a:extLst>
            </p:cNvPr>
            <p:cNvSpPr txBox="1">
              <a:spLocks/>
            </p:cNvSpPr>
            <p:nvPr/>
          </p:nvSpPr>
          <p:spPr>
            <a:xfrm>
              <a:off x="107053" y="130230"/>
              <a:ext cx="7850449" cy="509560"/>
            </a:xfrm>
            <a:prstGeom prst="rect">
              <a:avLst/>
            </a:prstGeom>
          </p:spPr>
          <p:txBody>
            <a:bodyPr vert="horz" lIns="120949" tIns="60475" rIns="120949" bIns="60475" rtlCol="0" anchor="ctr"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6047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Tx/>
                <a:buNone/>
                <a:tabLst/>
                <a:defRPr/>
              </a:pPr>
              <a:r>
                <a:rPr kumimoji="0" lang="en-US" sz="1455" b="0" i="0" u="none" strike="noStrike" kern="800" cap="none" spc="26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-Light"/>
                  <a:ea typeface="+mj-ea"/>
                  <a:cs typeface="+mj-cs"/>
                  <a:sym typeface="Helvetica Neue"/>
                </a:rPr>
                <a:t>UK Healthcare compliance requirement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9D81F3-7DF4-C33F-C22B-44BD13B92EED}"/>
                </a:ext>
              </a:extLst>
            </p:cNvPr>
            <p:cNvSpPr/>
            <p:nvPr/>
          </p:nvSpPr>
          <p:spPr>
            <a:xfrm>
              <a:off x="654341" y="2013358"/>
              <a:ext cx="1367406" cy="52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4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-Light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F541BEF-4FE9-A3C9-986F-337BD76A436C}"/>
              </a:ext>
            </a:extLst>
          </p:cNvPr>
          <p:cNvSpPr/>
          <p:nvPr/>
        </p:nvSpPr>
        <p:spPr>
          <a:xfrm>
            <a:off x="11507073" y="6102953"/>
            <a:ext cx="543718" cy="488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0FC2C91-1265-D889-E8B4-87C70B549BCF}"/>
              </a:ext>
            </a:extLst>
          </p:cNvPr>
          <p:cNvSpPr txBox="1">
            <a:spLocks/>
          </p:cNvSpPr>
          <p:nvPr/>
        </p:nvSpPr>
        <p:spPr>
          <a:xfrm>
            <a:off x="4454630" y="1646681"/>
            <a:ext cx="7294347" cy="4351141"/>
          </a:xfrm>
          <a:prstGeom prst="rect">
            <a:avLst/>
          </a:prstGeom>
        </p:spPr>
        <p:txBody>
          <a:bodyPr vert="horz" wrap="square" lIns="0" tIns="0" rIns="0" bIns="0" numCol="1" spcCol="292608" rtlCol="0" anchor="t">
            <a:noAutofit/>
          </a:bodyPr>
          <a:lstStyle>
            <a:lvl1pPr marL="135599" indent="-135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75197" indent="-129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–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2pPr>
            <a:lvl3pPr marL="823194" indent="-1319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3pPr>
            <a:lvl4pPr marL="1171191" indent="-1343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–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4pPr>
            <a:lvl5pPr marL="1511989" indent="-129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»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61" indent="-448705" defTabSz="6047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ts val="1700"/>
              <a:buBlip>
                <a:blip r:embed="rId3"/>
              </a:buBlip>
              <a:defRPr/>
            </a:pPr>
            <a:r>
              <a:rPr lang="en-US" sz="1600" spc="397" dirty="0">
                <a:solidFill>
                  <a:prstClr val="black"/>
                </a:solidFill>
                <a:latin typeface="Gotham-Light"/>
              </a:rPr>
              <a:t>A final detailed plan is created, outlining the changes to be made in the environment and the number of downtimes required to implement those changes.</a:t>
            </a:r>
          </a:p>
          <a:p>
            <a:pPr marL="609561" indent="-448705" defTabSz="6047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ts val="1700"/>
              <a:buBlip>
                <a:blip r:embed="rId3"/>
              </a:buBlip>
              <a:defRPr/>
            </a:pPr>
            <a:r>
              <a:rPr lang="en-US" sz="1600" spc="397" dirty="0">
                <a:solidFill>
                  <a:prstClr val="black"/>
                </a:solidFill>
                <a:latin typeface="Gotham-Light"/>
              </a:rPr>
              <a:t>The downtime will involve all teams to ensure that a thorough test of the system is completed post change. Any areas for immediate troubleshooting are identified.</a:t>
            </a:r>
          </a:p>
          <a:p>
            <a:pPr marL="609561" indent="-448705" defTabSz="6047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434343"/>
              </a:buClr>
              <a:buSzPts val="1700"/>
              <a:buBlip>
                <a:blip r:embed="rId3"/>
              </a:buBlip>
              <a:defRPr/>
            </a:pPr>
            <a:r>
              <a:rPr lang="en-US" sz="1600" spc="397" dirty="0">
                <a:solidFill>
                  <a:prstClr val="black"/>
                </a:solidFill>
                <a:latin typeface="Gotham-Light"/>
              </a:rPr>
              <a:t>Typically only one downtime is required to complete the implementation, but this is highly dependent on the size and complexity of the environment. A second downtime is recommended to be held as a placeholder in case it is needed to resolve any final items.</a:t>
            </a:r>
            <a:endParaRPr kumimoji="0" lang="en-US" sz="1600" b="0" i="0" u="none" strike="noStrike" kern="1200" cap="none" spc="39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Light"/>
              <a:ea typeface="Roboto Condensed Light" panose="02000000000000000000" pitchFamily="2" charset="0"/>
              <a:cs typeface="+mn-cs"/>
              <a:sym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655DF-CF30-2936-A737-94F380005FE1}"/>
              </a:ext>
            </a:extLst>
          </p:cNvPr>
          <p:cNvSpPr txBox="1"/>
          <p:nvPr/>
        </p:nvSpPr>
        <p:spPr>
          <a:xfrm>
            <a:off x="491493" y="439884"/>
            <a:ext cx="1136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800" cap="all" spc="265" dirty="0">
                <a:solidFill>
                  <a:srgbClr val="409F36"/>
                </a:solidFill>
                <a:latin typeface="Proxima Nova Lt" panose="02000506030000020004" pitchFamily="2" charset="77"/>
                <a:sym typeface="Helvetica Neue"/>
              </a:rPr>
              <a:t>Implementation</a:t>
            </a:r>
            <a:endParaRPr lang="en-US" sz="4800" b="1" kern="800" cap="all" spc="265" dirty="0">
              <a:latin typeface="Proxima Nova Lt" panose="02000506030000020004" pitchFamily="2" charset="77"/>
            </a:endParaRPr>
          </a:p>
        </p:txBody>
      </p:sp>
      <p:pic>
        <p:nvPicPr>
          <p:cNvPr id="11" name="Picture 10" descr="A black background with blue letters and green letters&#10;&#10;AI-generated content may be incorrect.">
            <a:extLst>
              <a:ext uri="{FF2B5EF4-FFF2-40B4-BE49-F238E27FC236}">
                <a16:creationId xmlns:a16="http://schemas.microsoft.com/office/drawing/2014/main" id="{C6A0A10E-ECC1-6602-7C3E-9E97FE7EB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4" y="6123854"/>
            <a:ext cx="1400909" cy="4673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EAEDF7-5296-4596-7B72-3EC918E9C6DF}"/>
              </a:ext>
            </a:extLst>
          </p:cNvPr>
          <p:cNvSpPr/>
          <p:nvPr/>
        </p:nvSpPr>
        <p:spPr>
          <a:xfrm>
            <a:off x="653313" y="1646681"/>
            <a:ext cx="3606523" cy="4138028"/>
          </a:xfrm>
          <a:prstGeom prst="rect">
            <a:avLst/>
          </a:prstGeom>
          <a:solidFill>
            <a:srgbClr val="253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280C1-40BD-EC0A-2D5E-864360B091E1}"/>
              </a:ext>
            </a:extLst>
          </p:cNvPr>
          <p:cNvSpPr txBox="1"/>
          <p:nvPr/>
        </p:nvSpPr>
        <p:spPr>
          <a:xfrm>
            <a:off x="848107" y="1882758"/>
            <a:ext cx="3103797" cy="367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54" defTabSz="604738">
              <a:lnSpc>
                <a:spcPct val="120000"/>
              </a:lnSpc>
              <a:buClr>
                <a:srgbClr val="434343"/>
              </a:buClr>
              <a:buSzPts val="1700"/>
              <a:defRPr/>
            </a:pPr>
            <a:r>
              <a:rPr lang="en-US" sz="2800" spc="397" dirty="0">
                <a:solidFill>
                  <a:schemeClr val="bg1"/>
                </a:solidFill>
                <a:latin typeface="Gotham-Light"/>
                <a:ea typeface="Roboto Condensed Light" panose="02000000000000000000" pitchFamily="2" charset="0"/>
                <a:sym typeface="Montserrat"/>
              </a:rPr>
              <a:t>Ex. Separating synchronous and asynchronous machines, working with MEDITECH.</a:t>
            </a:r>
          </a:p>
        </p:txBody>
      </p:sp>
    </p:spTree>
    <p:extLst>
      <p:ext uri="{BB962C8B-B14F-4D97-AF65-F5344CB8AC3E}">
        <p14:creationId xmlns:p14="http://schemas.microsoft.com/office/powerpoint/2010/main" val="321989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9F914-45CE-9A41-97AE-C5149B1AE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B24C82-CDF2-C5D2-5338-D9475E4279EB}"/>
              </a:ext>
            </a:extLst>
          </p:cNvPr>
          <p:cNvGrpSpPr/>
          <p:nvPr/>
        </p:nvGrpSpPr>
        <p:grpSpPr>
          <a:xfrm>
            <a:off x="141835" y="172264"/>
            <a:ext cx="10383937" cy="3187070"/>
            <a:chOff x="107053" y="130230"/>
            <a:chExt cx="7850449" cy="2409392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2188801-8A64-CC50-CDE5-BEE66EE64FBC}"/>
                </a:ext>
              </a:extLst>
            </p:cNvPr>
            <p:cNvSpPr txBox="1">
              <a:spLocks/>
            </p:cNvSpPr>
            <p:nvPr/>
          </p:nvSpPr>
          <p:spPr>
            <a:xfrm>
              <a:off x="107053" y="130230"/>
              <a:ext cx="7850449" cy="509560"/>
            </a:xfrm>
            <a:prstGeom prst="rect">
              <a:avLst/>
            </a:prstGeom>
          </p:spPr>
          <p:txBody>
            <a:bodyPr vert="horz" lIns="120949" tIns="60475" rIns="120949" bIns="60475" rtlCol="0" anchor="ctr"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6047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Tx/>
                <a:buNone/>
                <a:tabLst/>
                <a:defRPr/>
              </a:pPr>
              <a:r>
                <a:rPr kumimoji="0" lang="en-US" sz="1455" b="0" i="0" u="none" strike="noStrike" kern="800" cap="none" spc="26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-Light"/>
                  <a:ea typeface="+mj-ea"/>
                  <a:cs typeface="+mj-cs"/>
                  <a:sym typeface="Helvetica Neue"/>
                </a:rPr>
                <a:t>UK Healthcare compliance requirement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A4EFEE-6DAA-3764-9E9B-D4FE886ED192}"/>
                </a:ext>
              </a:extLst>
            </p:cNvPr>
            <p:cNvSpPr/>
            <p:nvPr/>
          </p:nvSpPr>
          <p:spPr>
            <a:xfrm>
              <a:off x="654341" y="2013358"/>
              <a:ext cx="1367406" cy="52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4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-Light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8309519-2B9F-2070-BB22-BC37C1A5558F}"/>
              </a:ext>
            </a:extLst>
          </p:cNvPr>
          <p:cNvSpPr/>
          <p:nvPr/>
        </p:nvSpPr>
        <p:spPr>
          <a:xfrm>
            <a:off x="11507073" y="6102953"/>
            <a:ext cx="543718" cy="488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8F90BD2-9C2B-8DCD-6C73-3F6F00D56FDA}"/>
              </a:ext>
            </a:extLst>
          </p:cNvPr>
          <p:cNvSpPr txBox="1">
            <a:spLocks/>
          </p:cNvSpPr>
          <p:nvPr/>
        </p:nvSpPr>
        <p:spPr>
          <a:xfrm>
            <a:off x="706194" y="1839926"/>
            <a:ext cx="6431282" cy="3954818"/>
          </a:xfrm>
          <a:prstGeom prst="rect">
            <a:avLst/>
          </a:prstGeom>
        </p:spPr>
        <p:txBody>
          <a:bodyPr vert="horz" wrap="square" lIns="0" tIns="0" rIns="0" bIns="0" numCol="1" spcCol="292608" rtlCol="0" anchor="t">
            <a:noAutofit/>
          </a:bodyPr>
          <a:lstStyle>
            <a:lvl1pPr marL="135599" indent="-135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75197" indent="-129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–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2pPr>
            <a:lvl3pPr marL="823194" indent="-1319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3pPr>
            <a:lvl4pPr marL="1171191" indent="-1343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–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4pPr>
            <a:lvl5pPr marL="1511989" indent="-129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»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61" marR="0" lvl="0" indent="-448705" algn="l" defTabSz="604738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Blip>
                <a:blip r:embed="rId3"/>
              </a:buBlip>
              <a:tabLst/>
              <a:defRPr/>
            </a:pPr>
            <a:r>
              <a:rPr lang="en-US" sz="2000" spc="397" dirty="0">
                <a:solidFill>
                  <a:prstClr val="black"/>
                </a:solidFill>
                <a:latin typeface="Gotham-Light"/>
              </a:rPr>
              <a:t>A Windows update plan is created.</a:t>
            </a:r>
          </a:p>
          <a:p>
            <a:pPr marL="609561" marR="0" lvl="0" indent="-448705" algn="l" defTabSz="604738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Blip>
                <a:blip r:embed="rId3"/>
              </a:buBlip>
              <a:tabLst/>
              <a:defRPr/>
            </a:pPr>
            <a:r>
              <a:rPr lang="en-US" sz="2000" spc="397" dirty="0">
                <a:solidFill>
                  <a:prstClr val="black"/>
                </a:solidFill>
                <a:latin typeface="Gotham-Light"/>
              </a:rPr>
              <a:t>This plan outlines step-by-step what is going to occur at each and every stage of Windows updates, hour-by-hour (such as failover).</a:t>
            </a:r>
          </a:p>
          <a:p>
            <a:pPr marL="609561" marR="0" lvl="0" indent="-448705" algn="l" defTabSz="604738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Blip>
                <a:blip r:embed="rId3"/>
              </a:buBlip>
              <a:tabLst/>
              <a:defRPr/>
            </a:pPr>
            <a:r>
              <a:rPr lang="en-US" sz="2000" spc="397" dirty="0">
                <a:solidFill>
                  <a:prstClr val="black"/>
                </a:solidFill>
                <a:latin typeface="Gotham-Light"/>
              </a:rPr>
              <a:t>The new plan must include estimates  of service interruptions during failovers, and what users can expect in support of hospital communication.</a:t>
            </a:r>
            <a:endParaRPr lang="en-US" sz="2000" spc="397" dirty="0">
              <a:solidFill>
                <a:prstClr val="black"/>
              </a:solidFill>
              <a:latin typeface="Gotham-Light"/>
              <a:sym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E7D8B-F22A-73F8-A187-5BF91CF925BC}"/>
              </a:ext>
            </a:extLst>
          </p:cNvPr>
          <p:cNvSpPr txBox="1"/>
          <p:nvPr/>
        </p:nvSpPr>
        <p:spPr>
          <a:xfrm>
            <a:off x="491493" y="439884"/>
            <a:ext cx="1136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800" cap="all" spc="265" dirty="0">
                <a:solidFill>
                  <a:srgbClr val="409F36"/>
                </a:solidFill>
                <a:latin typeface="Proxima Nova Lt" panose="02000506030000020004" pitchFamily="2" charset="77"/>
                <a:sym typeface="Helvetica Neue"/>
              </a:rPr>
              <a:t>WINDOWS UPDATE PLAN</a:t>
            </a:r>
            <a:endParaRPr lang="en-US" sz="4800" b="1" kern="800" cap="all" spc="265" dirty="0">
              <a:solidFill>
                <a:srgbClr val="409F36"/>
              </a:solidFill>
              <a:latin typeface="Proxima Nova Lt" panose="02000506030000020004" pitchFamily="2" charset="77"/>
            </a:endParaRPr>
          </a:p>
        </p:txBody>
      </p:sp>
      <p:pic>
        <p:nvPicPr>
          <p:cNvPr id="11" name="Picture 10" descr="A black background with blue letters and green letters&#10;&#10;AI-generated content may be incorrect.">
            <a:extLst>
              <a:ext uri="{FF2B5EF4-FFF2-40B4-BE49-F238E27FC236}">
                <a16:creationId xmlns:a16="http://schemas.microsoft.com/office/drawing/2014/main" id="{6854EF47-985C-5F15-5DA2-930C40FAE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4" y="6123854"/>
            <a:ext cx="1400909" cy="4673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023A38-E453-2D20-1957-7DECB8B1F74A}"/>
              </a:ext>
            </a:extLst>
          </p:cNvPr>
          <p:cNvSpPr/>
          <p:nvPr/>
        </p:nvSpPr>
        <p:spPr>
          <a:xfrm>
            <a:off x="7395301" y="1839925"/>
            <a:ext cx="4090505" cy="3742167"/>
          </a:xfrm>
          <a:prstGeom prst="rect">
            <a:avLst/>
          </a:prstGeom>
          <a:solidFill>
            <a:srgbClr val="409F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95447-9EED-65EA-2DEB-B076CC8E5A73}"/>
              </a:ext>
            </a:extLst>
          </p:cNvPr>
          <p:cNvSpPr txBox="1"/>
          <p:nvPr/>
        </p:nvSpPr>
        <p:spPr>
          <a:xfrm>
            <a:off x="7778474" y="2080491"/>
            <a:ext cx="3449507" cy="316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54" defTabSz="604738">
              <a:lnSpc>
                <a:spcPct val="120000"/>
              </a:lnSpc>
              <a:buClr>
                <a:srgbClr val="434343"/>
              </a:buClr>
              <a:buSzPts val="1700"/>
              <a:defRPr/>
            </a:pPr>
            <a:r>
              <a:rPr lang="en-US" sz="2400" spc="397" dirty="0">
                <a:solidFill>
                  <a:schemeClr val="bg1"/>
                </a:solidFill>
                <a:latin typeface="Gotham-Light"/>
                <a:ea typeface="Roboto Condensed Light" panose="02000000000000000000" pitchFamily="2" charset="0"/>
                <a:sym typeface="Montserrat"/>
              </a:rPr>
              <a:t>Ex. Some servers such as labs/ interfaces may be isolated for separate maintenance window.</a:t>
            </a:r>
          </a:p>
        </p:txBody>
      </p:sp>
    </p:spTree>
    <p:extLst>
      <p:ext uri="{BB962C8B-B14F-4D97-AF65-F5344CB8AC3E}">
        <p14:creationId xmlns:p14="http://schemas.microsoft.com/office/powerpoint/2010/main" val="428976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C7DD1-D5CB-9E97-E2A3-60213FC43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6FBFEC-AF39-A6FB-F7BC-2CD7DE2ED547}"/>
              </a:ext>
            </a:extLst>
          </p:cNvPr>
          <p:cNvGrpSpPr/>
          <p:nvPr/>
        </p:nvGrpSpPr>
        <p:grpSpPr>
          <a:xfrm>
            <a:off x="141835" y="172264"/>
            <a:ext cx="10383937" cy="3187070"/>
            <a:chOff x="107053" y="130230"/>
            <a:chExt cx="7850449" cy="2409392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ADBF8530-28EE-3D1F-72CC-E3F0FEF07FF8}"/>
                </a:ext>
              </a:extLst>
            </p:cNvPr>
            <p:cNvSpPr txBox="1">
              <a:spLocks/>
            </p:cNvSpPr>
            <p:nvPr/>
          </p:nvSpPr>
          <p:spPr>
            <a:xfrm>
              <a:off x="107053" y="130230"/>
              <a:ext cx="7850449" cy="509560"/>
            </a:xfrm>
            <a:prstGeom prst="rect">
              <a:avLst/>
            </a:prstGeom>
          </p:spPr>
          <p:txBody>
            <a:bodyPr vert="horz" lIns="120949" tIns="60475" rIns="120949" bIns="60475" rtlCol="0" anchor="ctr">
              <a:normAutofit fontScale="975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6047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Tx/>
                <a:buNone/>
                <a:tabLst/>
                <a:defRPr/>
              </a:pPr>
              <a:r>
                <a:rPr kumimoji="0" lang="en-US" sz="1455" b="0" i="0" u="none" strike="noStrike" kern="800" cap="none" spc="26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otham-Light"/>
                  <a:ea typeface="+mj-ea"/>
                  <a:cs typeface="+mj-cs"/>
                  <a:sym typeface="Helvetica Neue"/>
                </a:rPr>
                <a:t>UK Healthcare compliance requirement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03D6C-36A0-D5A5-8DBE-191DDA54C692}"/>
                </a:ext>
              </a:extLst>
            </p:cNvPr>
            <p:cNvSpPr/>
            <p:nvPr/>
          </p:nvSpPr>
          <p:spPr>
            <a:xfrm>
              <a:off x="654341" y="2013358"/>
              <a:ext cx="1367406" cy="526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47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8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-Light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9703EE3-5607-F538-A4AC-74CD20382C20}"/>
              </a:ext>
            </a:extLst>
          </p:cNvPr>
          <p:cNvSpPr/>
          <p:nvPr/>
        </p:nvSpPr>
        <p:spPr>
          <a:xfrm>
            <a:off x="11507073" y="6102953"/>
            <a:ext cx="543718" cy="488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8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B394DE0-3DA6-2B89-CD42-122E80642E5D}"/>
              </a:ext>
            </a:extLst>
          </p:cNvPr>
          <p:cNvSpPr txBox="1">
            <a:spLocks/>
          </p:cNvSpPr>
          <p:nvPr/>
        </p:nvSpPr>
        <p:spPr>
          <a:xfrm>
            <a:off x="684929" y="1712003"/>
            <a:ext cx="6951112" cy="3613055"/>
          </a:xfrm>
          <a:prstGeom prst="rect">
            <a:avLst/>
          </a:prstGeom>
        </p:spPr>
        <p:txBody>
          <a:bodyPr vert="horz" wrap="square" lIns="0" tIns="0" rIns="0" bIns="0" numCol="1" spcCol="292608" rtlCol="0" anchor="t">
            <a:noAutofit/>
          </a:bodyPr>
          <a:lstStyle>
            <a:lvl1pPr marL="135599" indent="-135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75197" indent="-129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–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2pPr>
            <a:lvl3pPr marL="823194" indent="-1319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3pPr>
            <a:lvl4pPr marL="1171191" indent="-1343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–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4pPr>
            <a:lvl5pPr marL="1511989" indent="-129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»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61" marR="0" lvl="0" indent="-448705" algn="l" defTabSz="604738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Blip>
                <a:blip r:embed="rId3"/>
              </a:buBlip>
              <a:tabLst/>
              <a:defRPr/>
            </a:pPr>
            <a:r>
              <a:rPr lang="en-US" sz="2000" spc="397" dirty="0">
                <a:solidFill>
                  <a:prstClr val="black"/>
                </a:solidFill>
                <a:latin typeface="Gotham-Light"/>
                <a:sym typeface="Montserrat"/>
              </a:rPr>
              <a:t>For many organisations this will be the first Windows update with no downtime, using high availability.</a:t>
            </a:r>
          </a:p>
          <a:p>
            <a:pPr marL="609561" marR="0" lvl="0" indent="-448705" algn="l" defTabSz="604738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Blip>
                <a:blip r:embed="rId3"/>
              </a:buBlip>
              <a:tabLst/>
              <a:defRPr/>
            </a:pPr>
            <a:r>
              <a:rPr lang="en-US" sz="2000" spc="397" dirty="0">
                <a:solidFill>
                  <a:prstClr val="black"/>
                </a:solidFill>
                <a:latin typeface="Gotham-Light"/>
                <a:sym typeface="Montserrat"/>
              </a:rPr>
              <a:t>Teknicor’s team – ex. engineering, project management – are engaged and available to support where needed.</a:t>
            </a:r>
          </a:p>
          <a:p>
            <a:pPr marL="609561" marR="0" lvl="0" indent="-448705" algn="l" defTabSz="604738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Blip>
                <a:blip r:embed="rId3"/>
              </a:buBlip>
              <a:tabLst/>
              <a:defRPr/>
            </a:pPr>
            <a:r>
              <a:rPr lang="en-US" sz="2000" spc="397" dirty="0">
                <a:solidFill>
                  <a:prstClr val="black"/>
                </a:solidFill>
                <a:latin typeface="Gotham-Light"/>
                <a:sym typeface="Montserrat"/>
              </a:rPr>
              <a:t>Feedback is collected for future updates.</a:t>
            </a:r>
          </a:p>
          <a:p>
            <a:pPr marL="609561" marR="0" lvl="0" indent="-448705" algn="l" defTabSz="604738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700"/>
              <a:buFont typeface="Arial"/>
              <a:buBlip>
                <a:blip r:embed="rId3"/>
              </a:buBlip>
              <a:tabLst/>
              <a:defRPr/>
            </a:pPr>
            <a:r>
              <a:rPr lang="en-US" sz="2000" spc="397" dirty="0">
                <a:solidFill>
                  <a:prstClr val="black"/>
                </a:solidFill>
                <a:latin typeface="Gotham-Light"/>
                <a:sym typeface="Montserrat"/>
              </a:rPr>
              <a:t>The timing of the next update will be scheduled to allow planning to start.</a:t>
            </a:r>
            <a:endParaRPr kumimoji="0" lang="en-US" sz="2000" i="0" u="none" strike="noStrike" kern="1200" cap="none" spc="39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-Light"/>
              <a:ea typeface="Roboto Condensed Light" panose="02000000000000000000" pitchFamily="2" charset="0"/>
              <a:cs typeface="+mn-cs"/>
              <a:sym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2F16A-258F-EC74-241D-81415EA7B026}"/>
              </a:ext>
            </a:extLst>
          </p:cNvPr>
          <p:cNvSpPr txBox="1"/>
          <p:nvPr/>
        </p:nvSpPr>
        <p:spPr>
          <a:xfrm>
            <a:off x="491493" y="439884"/>
            <a:ext cx="1136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800" cap="all" spc="265" dirty="0">
                <a:solidFill>
                  <a:srgbClr val="409F36"/>
                </a:solidFill>
                <a:latin typeface="Proxima Nova Lt" panose="02000506030000020004" pitchFamily="2" charset="77"/>
                <a:sym typeface="Helvetica Neue"/>
              </a:rPr>
              <a:t>Go live &amp; support</a:t>
            </a:r>
            <a:endParaRPr lang="en-US" sz="4800" b="1" kern="800" cap="all" spc="265" dirty="0">
              <a:solidFill>
                <a:srgbClr val="409F36"/>
              </a:solidFill>
              <a:latin typeface="Proxima Nova Lt" panose="02000506030000020004" pitchFamily="2" charset="77"/>
            </a:endParaRPr>
          </a:p>
        </p:txBody>
      </p:sp>
      <p:pic>
        <p:nvPicPr>
          <p:cNvPr id="11" name="Picture 10" descr="A black background with blue letters and green letters&#10;&#10;AI-generated content may be incorrect.">
            <a:extLst>
              <a:ext uri="{FF2B5EF4-FFF2-40B4-BE49-F238E27FC236}">
                <a16:creationId xmlns:a16="http://schemas.microsoft.com/office/drawing/2014/main" id="{9CBBDC0F-2E95-7739-82CA-10B02B5AB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4" y="6123854"/>
            <a:ext cx="1400909" cy="4673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A9DFD1-AC0C-C1CF-FCC5-F94C6FA7EE67}"/>
              </a:ext>
            </a:extLst>
          </p:cNvPr>
          <p:cNvSpPr/>
          <p:nvPr/>
        </p:nvSpPr>
        <p:spPr>
          <a:xfrm>
            <a:off x="7956884" y="1712003"/>
            <a:ext cx="3822048" cy="3613055"/>
          </a:xfrm>
          <a:prstGeom prst="rect">
            <a:avLst/>
          </a:prstGeom>
          <a:solidFill>
            <a:srgbClr val="253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CA0BA-BE55-C3F7-F4B2-13B87606186C}"/>
              </a:ext>
            </a:extLst>
          </p:cNvPr>
          <p:cNvSpPr txBox="1"/>
          <p:nvPr/>
        </p:nvSpPr>
        <p:spPr>
          <a:xfrm>
            <a:off x="8356629" y="1980835"/>
            <a:ext cx="2969628" cy="316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54" defTabSz="604738">
              <a:lnSpc>
                <a:spcPct val="120000"/>
              </a:lnSpc>
              <a:buClr>
                <a:srgbClr val="434343"/>
              </a:buClr>
              <a:buSzPts val="1700"/>
              <a:defRPr/>
            </a:pPr>
            <a:r>
              <a:rPr lang="en-US" sz="2400" spc="397" dirty="0">
                <a:solidFill>
                  <a:schemeClr val="bg1"/>
                </a:solidFill>
                <a:latin typeface="Gotham-Light"/>
                <a:ea typeface="Roboto Condensed Light" panose="02000000000000000000" pitchFamily="2" charset="0"/>
                <a:sym typeface="Montserrat"/>
              </a:rPr>
              <a:t>Ex. Some servers such as labs/interfaces may be isolated for separate maintenance window.</a:t>
            </a:r>
          </a:p>
        </p:txBody>
      </p:sp>
    </p:spTree>
    <p:extLst>
      <p:ext uri="{BB962C8B-B14F-4D97-AF65-F5344CB8AC3E}">
        <p14:creationId xmlns:p14="http://schemas.microsoft.com/office/powerpoint/2010/main" val="349574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DDBED-8AC4-E7A6-232D-20474C0C3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416C2-F283-1FBB-FF76-698162548EAE}"/>
              </a:ext>
            </a:extLst>
          </p:cNvPr>
          <p:cNvSpPr txBox="1"/>
          <p:nvPr/>
        </p:nvSpPr>
        <p:spPr>
          <a:xfrm>
            <a:off x="487416" y="1138851"/>
            <a:ext cx="108842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800" spc="265" dirty="0">
                <a:solidFill>
                  <a:schemeClr val="bg1"/>
                </a:solidFill>
                <a:latin typeface="Proxima Nova Lt" panose="02000506030000020004" pitchFamily="2" charset="77"/>
              </a:rPr>
              <a:t>TEKNICOR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600" b="1" kern="800" spc="265" dirty="0">
              <a:solidFill>
                <a:srgbClr val="409F36"/>
              </a:solidFill>
              <a:latin typeface="Proxima Nova Lt" panose="02000506030000020004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E9FB43-36CE-E019-12E2-C0C3454528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FEB280-7B51-07D9-CFAF-15B82413E322}"/>
              </a:ext>
            </a:extLst>
          </p:cNvPr>
          <p:cNvSpPr/>
          <p:nvPr/>
        </p:nvSpPr>
        <p:spPr>
          <a:xfrm>
            <a:off x="4039843" y="784774"/>
            <a:ext cx="7588541" cy="5544557"/>
          </a:xfrm>
          <a:prstGeom prst="rect">
            <a:avLst/>
          </a:prstGeom>
          <a:solidFill>
            <a:srgbClr val="409F36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ADA12-0EAD-C3BB-67E6-B514F89778E9}"/>
              </a:ext>
            </a:extLst>
          </p:cNvPr>
          <p:cNvSpPr txBox="1"/>
          <p:nvPr/>
        </p:nvSpPr>
        <p:spPr>
          <a:xfrm>
            <a:off x="4291927" y="1041850"/>
            <a:ext cx="7079783" cy="496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3200" b="1" spc="397" dirty="0">
                <a:solidFill>
                  <a:schemeClr val="bg1">
                    <a:lumMod val="95000"/>
                  </a:schemeClr>
                </a:solidFill>
                <a:latin typeface="Gotham-Light"/>
                <a:ea typeface="Roboto Condensed Light" panose="02000000000000000000" pitchFamily="2" charset="0"/>
              </a:rPr>
              <a:t>Key Takeaways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spc="397" dirty="0">
                <a:solidFill>
                  <a:schemeClr val="bg1"/>
                </a:solidFill>
                <a:latin typeface="Gotham-Light"/>
                <a:ea typeface="Roboto Condensed Light" panose="02000000000000000000" pitchFamily="2" charset="0"/>
              </a:rPr>
              <a:t>Consider the benefits of zero / reduced downtime for your organisation relative to patient care objectives and cost/benefit requirements.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spc="397" dirty="0">
                <a:solidFill>
                  <a:schemeClr val="bg1"/>
                </a:solidFill>
                <a:latin typeface="Gotham-Light"/>
                <a:ea typeface="Roboto Condensed Light" panose="02000000000000000000" pitchFamily="2" charset="0"/>
              </a:rPr>
              <a:t>A high availability (HA) approach can keep your services up-and-running, avoiding the certain downtime associated with a traditional approach.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altLang="en-US" sz="2000" spc="397" dirty="0">
                <a:solidFill>
                  <a:schemeClr val="bg1"/>
                </a:solidFill>
                <a:latin typeface="Gotham-Light"/>
                <a:ea typeface="Roboto Condensed Light" panose="02000000000000000000" pitchFamily="2" charset="0"/>
              </a:rPr>
              <a:t>You’re not alone. Teknicor has worked directly with MEDITECH and NHS hospitals and has optimized this process through real-world deployments. Learn from these.</a:t>
            </a:r>
            <a:endParaRPr lang="en-US" altLang="en-US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7" name="Picture 6" descr="A black background with blue letters and green letters&#10;&#10;AI-generated content may be incorrect.">
            <a:extLst>
              <a:ext uri="{FF2B5EF4-FFF2-40B4-BE49-F238E27FC236}">
                <a16:creationId xmlns:a16="http://schemas.microsoft.com/office/drawing/2014/main" id="{3DAC5C0D-B760-845E-F315-7FE15E33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26" y="1320850"/>
            <a:ext cx="1973253" cy="6582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E71CA0-244A-D8B4-1F0A-34EBAF9DCBDE}"/>
              </a:ext>
            </a:extLst>
          </p:cNvPr>
          <p:cNvSpPr/>
          <p:nvPr/>
        </p:nvSpPr>
        <p:spPr>
          <a:xfrm>
            <a:off x="563616" y="809364"/>
            <a:ext cx="3061275" cy="551122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E8ECC1-13DB-8E72-DCFB-EC2FBC4DF7FD}"/>
              </a:ext>
            </a:extLst>
          </p:cNvPr>
          <p:cNvSpPr txBox="1"/>
          <p:nvPr/>
        </p:nvSpPr>
        <p:spPr>
          <a:xfrm>
            <a:off x="603004" y="4687504"/>
            <a:ext cx="3085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Mo Eisen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CTO, </a:t>
            </a:r>
            <a:r>
              <a:rPr lang="en-US" altLang="en-US" sz="1400" dirty="0">
                <a:latin typeface="Aptos" panose="020B0004020202020204" pitchFamily="34" charset="0"/>
              </a:rPr>
              <a:t>Teknicor</a:t>
            </a:r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5B908F-C4DD-DB93-B44F-9AC6BD41CBBB}"/>
              </a:ext>
            </a:extLst>
          </p:cNvPr>
          <p:cNvSpPr txBox="1">
            <a:spLocks/>
          </p:cNvSpPr>
          <p:nvPr/>
        </p:nvSpPr>
        <p:spPr>
          <a:xfrm>
            <a:off x="782077" y="2809579"/>
            <a:ext cx="2531282" cy="1407115"/>
          </a:xfrm>
          <a:prstGeom prst="rect">
            <a:avLst/>
          </a:prstGeom>
        </p:spPr>
        <p:txBody>
          <a:bodyPr vert="horz" wrap="square" lIns="0" tIns="0" rIns="0" bIns="0" numCol="1" spcCol="292608" rtlCol="0" anchor="t">
            <a:noAutofit/>
          </a:bodyPr>
          <a:lstStyle>
            <a:lvl1pPr marL="135599" indent="-135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1pPr>
            <a:lvl2pPr marL="475197" indent="-129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–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2pPr>
            <a:lvl3pPr marL="823194" indent="-1319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•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3pPr>
            <a:lvl4pPr marL="1171191" indent="-1343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–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4pPr>
            <a:lvl5pPr marL="1511989" indent="-129599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Font typeface="Arial"/>
              <a:buChar char="»"/>
              <a:tabLst/>
              <a:defRPr sz="1058" kern="1200">
                <a:solidFill>
                  <a:srgbClr val="000000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856" marR="0" lvl="0" indent="0" algn="ctr" defTabSz="60473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tabLst/>
              <a:defRPr/>
            </a:pPr>
            <a:r>
              <a:rPr lang="en-US" sz="2400" b="1" spc="397" dirty="0">
                <a:solidFill>
                  <a:srgbClr val="409F36"/>
                </a:solidFill>
                <a:latin typeface="Gotham-Light"/>
                <a:sym typeface="Montserrat"/>
              </a:rPr>
              <a:t>QUESTIONS &amp; DISCUSSION</a:t>
            </a:r>
            <a:endParaRPr kumimoji="0" lang="en-US" sz="2400" b="1" i="0" u="none" strike="noStrike" kern="1200" cap="none" spc="397" normalizeH="0" baseline="0" noProof="0" dirty="0">
              <a:ln>
                <a:noFill/>
              </a:ln>
              <a:solidFill>
                <a:srgbClr val="409F36"/>
              </a:solidFill>
              <a:effectLst/>
              <a:uLnTx/>
              <a:uFillTx/>
              <a:latin typeface="Gotham-Light"/>
              <a:ea typeface="Roboto Condensed Light" panose="02000000000000000000" pitchFamily="2" charset="0"/>
              <a:cs typeface="+mn-cs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06451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1A9D8769AC64D91B9BEEFA083F657" ma:contentTypeVersion="21" ma:contentTypeDescription="Create a new document." ma:contentTypeScope="" ma:versionID="c758c68d90558db9ba10561d165978f0">
  <xsd:schema xmlns:xsd="http://www.w3.org/2001/XMLSchema" xmlns:xs="http://www.w3.org/2001/XMLSchema" xmlns:p="http://schemas.microsoft.com/office/2006/metadata/properties" xmlns:ns2="c7dd6df9-d5eb-4d36-bef9-35a10bd02389" xmlns:ns3="898fff4b-d565-43dd-992c-a8100af1db3d" targetNamespace="http://schemas.microsoft.com/office/2006/metadata/properties" ma:root="true" ma:fieldsID="f974054ebf9a066c39af54be96c5acee" ns2:_="" ns3:_="">
    <xsd:import namespace="c7dd6df9-d5eb-4d36-bef9-35a10bd02389"/>
    <xsd:import namespace="898fff4b-d565-43dd-992c-a8100af1db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ProjectManage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d6df9-d5eb-4d36-bef9-35a10bd023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38ec787-7a9b-4db7-b31a-f65a072b3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ctManager" ma:index="24" nillable="true" ma:displayName="Project Manager" ma:format="Dropdown" ma:internalName="ProjectManager">
      <xsd:simpleType>
        <xsd:union memberTypes="dms:Text">
          <xsd:simpleType>
            <xsd:restriction base="dms:Choice">
              <xsd:enumeration value="David Clatworthy"/>
              <xsd:enumeration value="Ritchie Nield"/>
              <xsd:enumeration value="Cerys Butcher"/>
              <xsd:enumeration value="Alister Harding"/>
            </xsd:restriction>
          </xsd:simpleType>
        </xsd:un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fff4b-d565-43dd-992c-a8100af1db3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642039-a029-4bba-96d8-66bf512d3595}" ma:internalName="TaxCatchAll" ma:showField="CatchAllData" ma:web="898fff4b-d565-43dd-992c-a8100af1db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dd6df9-d5eb-4d36-bef9-35a10bd02389">
      <Terms xmlns="http://schemas.microsoft.com/office/infopath/2007/PartnerControls"/>
    </lcf76f155ced4ddcb4097134ff3c332f>
    <TaxCatchAll xmlns="898fff4b-d565-43dd-992c-a8100af1db3d" xsi:nil="true"/>
    <ProjectManager xmlns="c7dd6df9-d5eb-4d36-bef9-35a10bd02389" xsi:nil="true"/>
  </documentManagement>
</p:properties>
</file>

<file path=customXml/itemProps1.xml><?xml version="1.0" encoding="utf-8"?>
<ds:datastoreItem xmlns:ds="http://schemas.openxmlformats.org/officeDocument/2006/customXml" ds:itemID="{24164EF9-FFFC-44E8-9AA9-3A93362F4DDC}"/>
</file>

<file path=customXml/itemProps2.xml><?xml version="1.0" encoding="utf-8"?>
<ds:datastoreItem xmlns:ds="http://schemas.openxmlformats.org/officeDocument/2006/customXml" ds:itemID="{8FD60320-BA9B-4827-923E-60BF3D6C4B79}"/>
</file>

<file path=customXml/itemProps3.xml><?xml version="1.0" encoding="utf-8"?>
<ds:datastoreItem xmlns:ds="http://schemas.openxmlformats.org/officeDocument/2006/customXml" ds:itemID="{BD3A9799-2D31-4A22-8B6F-6900A1C66352}"/>
</file>

<file path=docProps/app.xml><?xml version="1.0" encoding="utf-8"?>
<Properties xmlns="http://schemas.openxmlformats.org/officeDocument/2006/extended-properties" xmlns:vt="http://schemas.openxmlformats.org/officeDocument/2006/docPropsVTypes">
  <TotalTime>24034</TotalTime>
  <Words>822</Words>
  <Application>Microsoft Office PowerPoint</Application>
  <PresentationFormat>Widescreen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Aptos</vt:lpstr>
      <vt:lpstr>Arial</vt:lpstr>
      <vt:lpstr>Calibri</vt:lpstr>
      <vt:lpstr>CelestePro</vt:lpstr>
      <vt:lpstr>Gotham-Light</vt:lpstr>
      <vt:lpstr>Gotham-Medium</vt:lpstr>
      <vt:lpstr>Montserrat</vt:lpstr>
      <vt:lpstr>Montserrat Medium</vt:lpstr>
      <vt:lpstr>Proxima Nova Lt</vt:lpstr>
      <vt:lpstr>Proxima Nova Rg</vt:lpstr>
      <vt:lpstr>Roboto Condensed Light</vt:lpstr>
      <vt:lpstr>Symbol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Ulyssis Crisostomo</dc:creator>
  <cp:lastModifiedBy>Andrew Horton</cp:lastModifiedBy>
  <cp:revision>290</cp:revision>
  <dcterms:created xsi:type="dcterms:W3CDTF">2023-06-21T13:17:14Z</dcterms:created>
  <dcterms:modified xsi:type="dcterms:W3CDTF">2025-09-26T17:28:19Z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0x0101003931A9D8769AC64D91B9BEEFA083F657</vt:lpwstr>
  </property>
  <property fmtid="{D5CDD505-2E9C-101B-9397-08002B2CF9AE}" pid="3" name="MediaServiceImageTags">
    <vt:lpwstr/>
  </property>
</Properties>
</file>