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8" r:id="rId2"/>
  </p:sldMasterIdLst>
  <p:notesMasterIdLst>
    <p:notesMasterId r:id="rId11"/>
  </p:notesMasterIdLst>
  <p:sldIdLst>
    <p:sldId id="256" r:id="rId3"/>
    <p:sldId id="396" r:id="rId4"/>
    <p:sldId id="397" r:id="rId5"/>
    <p:sldId id="2147483327" r:id="rId6"/>
    <p:sldId id="2147483328" r:id="rId7"/>
    <p:sldId id="278" r:id="rId8"/>
    <p:sldId id="398" r:id="rId9"/>
    <p:sldId id="3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Gordon" initials="RG" lastIdx="5" clrIdx="0">
    <p:extLst>
      <p:ext uri="{19B8F6BF-5375-455C-9EA6-DF929625EA0E}">
        <p15:presenceInfo xmlns:p15="http://schemas.microsoft.com/office/powerpoint/2012/main" userId="S::rgordon@gocloudwave.com::6b1da86f-8947-46c3-ae86-2b96995b26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03F"/>
    <a:srgbClr val="78BE20"/>
    <a:srgbClr val="36B4E5"/>
    <a:srgbClr val="548BBB"/>
    <a:srgbClr val="008AAB"/>
    <a:srgbClr val="3E4F61"/>
    <a:srgbClr val="888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8" autoAdjust="0"/>
    <p:restoredTop sz="94653"/>
  </p:normalViewPr>
  <p:slideViewPr>
    <p:cSldViewPr snapToGrid="0" snapToObjects="1">
      <p:cViewPr varScale="1">
        <p:scale>
          <a:sx n="78" d="100"/>
          <a:sy n="78" d="100"/>
        </p:scale>
        <p:origin x="10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rati\AppData\Local\Box\Box%20Edit\Documents\DWo1WPQvE0Wey_oZvdBDew==\SecurityIncidentTrack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January 2023-August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9AD-4D49-AD73-22AB865972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9AD-4D49-AD73-22AB865972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9AD-4D49-AD73-22AB865972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9AD-4D49-AD73-22AB865972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9AD-4D49-AD73-22AB8659726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9AD-4D49-AD73-22AB8659726B}"/>
              </c:ext>
            </c:extLst>
          </c:dPt>
          <c:dLbls>
            <c:dLbl>
              <c:idx val="2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AD-4D49-AD73-22AB8659726B}"/>
                </c:ext>
              </c:extLst>
            </c:dLbl>
            <c:dLbl>
              <c:idx val="4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AD-4D49-AD73-22AB8659726B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3F403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Sheet7!$A$14:$A$19</c:f>
              <c:strCache>
                <c:ptCount val="6"/>
                <c:pt idx="0">
                  <c:v>Brute Force</c:v>
                </c:pt>
                <c:pt idx="1">
                  <c:v>Credential Stuffing</c:v>
                </c:pt>
                <c:pt idx="2">
                  <c:v>Credential Theft/Pre-Ransomware</c:v>
                </c:pt>
                <c:pt idx="3">
                  <c:v>Denial of Service</c:v>
                </c:pt>
                <c:pt idx="4">
                  <c:v>Ransomware</c:v>
                </c:pt>
                <c:pt idx="5">
                  <c:v>Zero Day</c:v>
                </c:pt>
              </c:strCache>
            </c:strRef>
          </c:cat>
          <c:val>
            <c:numRef>
              <c:f>Sheet7!$B$14:$B$19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15</c:v>
                </c:pt>
                <c:pt idx="3">
                  <c:v>3</c:v>
                </c:pt>
                <c:pt idx="4">
                  <c:v>12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9AD-4D49-AD73-22AB8659726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09AD-4D49-AD73-22AB865972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09AD-4D49-AD73-22AB865972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09AD-4D49-AD73-22AB865972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09AD-4D49-AD73-22AB865972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09AD-4D49-AD73-22AB8659726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09AD-4D49-AD73-22AB865972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Sheet7!$A$14:$A$19</c:f>
              <c:strCache>
                <c:ptCount val="6"/>
                <c:pt idx="0">
                  <c:v>Brute Force</c:v>
                </c:pt>
                <c:pt idx="1">
                  <c:v>Credential Stuffing</c:v>
                </c:pt>
                <c:pt idx="2">
                  <c:v>Credential Theft/Pre-Ransomware</c:v>
                </c:pt>
                <c:pt idx="3">
                  <c:v>Denial of Service</c:v>
                </c:pt>
                <c:pt idx="4">
                  <c:v>Ransomware</c:v>
                </c:pt>
                <c:pt idx="5">
                  <c:v>Zero Day</c:v>
                </c:pt>
              </c:strCache>
            </c:strRef>
          </c:cat>
          <c:val>
            <c:numRef>
              <c:f>Sheet7!$C$14:$C$19</c:f>
              <c:numCache>
                <c:formatCode>0%</c:formatCode>
                <c:ptCount val="6"/>
                <c:pt idx="0">
                  <c:v>2.9411764705882353E-2</c:v>
                </c:pt>
                <c:pt idx="1">
                  <c:v>5.8823529411764705E-2</c:v>
                </c:pt>
                <c:pt idx="2">
                  <c:v>0.44117647058823528</c:v>
                </c:pt>
                <c:pt idx="3">
                  <c:v>8.8235294117647065E-2</c:v>
                </c:pt>
                <c:pt idx="4">
                  <c:v>0.35294117647058826</c:v>
                </c:pt>
                <c:pt idx="5">
                  <c:v>2.9411764705882353E-2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09AD-4D49-AD73-22AB8659726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CF223-7723-2E4B-94BA-127A00C98D2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02FA4-C2A8-544F-98AB-9056F3D0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1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55E42-12B9-AF6F-F8C5-D38C27F63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46F7D-7192-38EF-74A8-DCB45F723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CF6710-8ED5-2603-DACE-A704562E3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85BFD-C310-28D5-6F65-C553154C69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02FA4-C2A8-544F-98AB-9056F3D0EF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8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184DE-55FB-5B9E-FB45-B758A5B80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D0D2D4-D0CD-C701-C7E7-CB3B7AA0B5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254024-9684-C20C-D237-966821552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059A2-028B-382B-EEB0-9F5370693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02FA4-C2A8-544F-98AB-9056F3D0EF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93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02FA4-C2A8-544F-98AB-9056F3D0EF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1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1.png"/><Relationship Id="rId16" Type="http://schemas.openxmlformats.org/officeDocument/2006/relationships/image" Target="../media/image16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1.png"/><Relationship Id="rId16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E4A8A0-0E2D-2945-82FB-56522FB1C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244" y="485447"/>
            <a:ext cx="3521112" cy="9544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EB4ED2-064B-3148-92FE-878A0146B247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36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17B77A-8601-BA46-ABC9-D65D3CBB0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227" t="11111" b="40060"/>
          <a:stretch/>
        </p:blipFill>
        <p:spPr>
          <a:xfrm>
            <a:off x="1" y="1788839"/>
            <a:ext cx="12192000" cy="50691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A6ACE1-7149-D64D-93B4-FCD328242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813" y="2551442"/>
            <a:ext cx="6395546" cy="1502487"/>
          </a:xfrm>
        </p:spPr>
        <p:txBody>
          <a:bodyPr anchor="t"/>
          <a:lstStyle>
            <a:lvl1pPr algn="l">
              <a:defRPr sz="4000" b="0" i="0">
                <a:solidFill>
                  <a:srgbClr val="36B4E5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770D1-8652-7948-9178-F9658BB304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814" y="2099551"/>
            <a:ext cx="6395546" cy="438916"/>
          </a:xfrm>
        </p:spPr>
        <p:txBody>
          <a:bodyPr/>
          <a:lstStyle>
            <a:lvl1pPr marL="0" indent="0" algn="l">
              <a:buNone/>
              <a:defRPr sz="1600" b="0" i="0" cap="all" baseline="0">
                <a:solidFill>
                  <a:srgbClr val="3E4F6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611E613-4DD2-4E4B-88BD-96F3847092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742" y="6306451"/>
            <a:ext cx="5905500" cy="363537"/>
          </a:xfrm>
        </p:spPr>
        <p:txBody>
          <a:bodyPr/>
          <a:lstStyle>
            <a:lvl1pPr algn="l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PREPARED FOR NAME TO GO HERE   |   DATE TO GO HERE </a:t>
            </a:r>
          </a:p>
        </p:txBody>
      </p:sp>
    </p:spTree>
    <p:extLst>
      <p:ext uri="{BB962C8B-B14F-4D97-AF65-F5344CB8AC3E}">
        <p14:creationId xmlns:p14="http://schemas.microsoft.com/office/powerpoint/2010/main" val="90361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8E8DB-FD9B-9243-B827-A78A331E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745218"/>
            <a:ext cx="11285680" cy="8055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CEB10-2A03-3A4C-B07E-CAB0423A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1684112"/>
            <a:ext cx="1128568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5B427B0-AD2E-6B45-8290-CAD60F60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78621"/>
            <a:ext cx="11285227" cy="328612"/>
          </a:xfrm>
        </p:spPr>
        <p:txBody>
          <a:bodyPr/>
          <a:lstStyle>
            <a:lvl1pPr>
              <a:buNone/>
              <a:defRPr sz="14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36AB4A-4470-EA45-8952-A83D8BFFA93E}"/>
              </a:ext>
            </a:extLst>
          </p:cNvPr>
          <p:cNvCxnSpPr>
            <a:cxnSpLocks/>
          </p:cNvCxnSpPr>
          <p:nvPr userDrawn="1"/>
        </p:nvCxnSpPr>
        <p:spPr>
          <a:xfrm>
            <a:off x="1187153" y="6380954"/>
            <a:ext cx="0" cy="19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FC562-EF6A-C44E-A676-E5040FC3A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4411" y="6208948"/>
            <a:ext cx="1830612" cy="4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6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8E8DB-FD9B-9243-B827-A78A331E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878574"/>
            <a:ext cx="6464269" cy="14109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CEB10-2A03-3A4C-B07E-CAB0423A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2378572"/>
            <a:ext cx="6464269" cy="3269646"/>
          </a:xfrm>
        </p:spPr>
        <p:txBody>
          <a:bodyPr/>
          <a:lstStyle>
            <a:lvl1pPr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tx1"/>
                </a:solidFill>
              </a:defRPr>
            </a:lvl2pPr>
            <a:lvl3pPr>
              <a:buNone/>
              <a:defRPr>
                <a:solidFill>
                  <a:schemeClr val="tx1"/>
                </a:solidFill>
              </a:defRPr>
            </a:lvl3pPr>
            <a:lvl4pPr>
              <a:buNone/>
              <a:defRPr>
                <a:solidFill>
                  <a:schemeClr val="tx1"/>
                </a:solidFill>
              </a:defRPr>
            </a:lvl4pPr>
            <a:lvl5pPr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FC562-EF6A-C44E-A676-E5040FC3A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4411" y="6208948"/>
            <a:ext cx="1830612" cy="4962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B14BCD-E3BF-8741-BAB3-19FFE3EF9C9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60217" y="878574"/>
            <a:ext cx="4604746" cy="4769644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020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8E8DB-FD9B-9243-B827-A78A331E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745218"/>
            <a:ext cx="11247972" cy="8055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CEB10-2A03-3A4C-B07E-CAB0423A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1684112"/>
            <a:ext cx="6939923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5B427B0-AD2E-6B45-8290-CAD60F60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378621"/>
            <a:ext cx="11247519" cy="328612"/>
          </a:xfrm>
        </p:spPr>
        <p:txBody>
          <a:bodyPr/>
          <a:lstStyle>
            <a:lvl1pPr>
              <a:buNone/>
              <a:defRPr sz="14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FC562-EF6A-C44E-A676-E5040FC3A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4411" y="6208948"/>
            <a:ext cx="1830612" cy="49622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AA9AE-0166-4746-8792-0CC5812EC2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0166" y="2930236"/>
            <a:ext cx="3852862" cy="3103852"/>
          </a:xfrm>
        </p:spPr>
        <p:txBody>
          <a:bodyPr>
            <a:noAutofit/>
          </a:bodyPr>
          <a:lstStyle>
            <a:lvl1pPr marL="171450" indent="-165100"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“Quote or callout to go here.”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CE48725-0926-6147-8B60-F02E039243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60166" y="1684338"/>
            <a:ext cx="3852862" cy="1190625"/>
          </a:xfrm>
        </p:spPr>
        <p:txBody>
          <a:bodyPr/>
          <a:lstStyle>
            <a:lvl1pPr marL="9525" indent="-9525"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 or Graphic Here</a:t>
            </a:r>
          </a:p>
        </p:txBody>
      </p:sp>
    </p:spTree>
    <p:extLst>
      <p:ext uri="{BB962C8B-B14F-4D97-AF65-F5344CB8AC3E}">
        <p14:creationId xmlns:p14="http://schemas.microsoft.com/office/powerpoint/2010/main" val="1251430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17B77A-8601-BA46-ABC9-D65D3CBB0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592" t="-1808" b="43550"/>
          <a:stretch/>
        </p:blipFill>
        <p:spPr>
          <a:xfrm flipH="1">
            <a:off x="-5" y="0"/>
            <a:ext cx="12191998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A6ACE1-7149-D64D-93B4-FCD328242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9208" y="2771293"/>
            <a:ext cx="6962339" cy="1502487"/>
          </a:xfrm>
        </p:spPr>
        <p:txBody>
          <a:bodyPr anchor="t"/>
          <a:lstStyle>
            <a:lvl1pPr algn="l">
              <a:defRPr sz="4000" b="0" i="0">
                <a:solidFill>
                  <a:srgbClr val="36B4E5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770D1-8652-7948-9178-F9658BB304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49209" y="2303903"/>
            <a:ext cx="6962339" cy="438916"/>
          </a:xfrm>
        </p:spPr>
        <p:txBody>
          <a:bodyPr/>
          <a:lstStyle>
            <a:lvl1pPr marL="0" indent="0" algn="l">
              <a:buNone/>
              <a:defRPr sz="1600" b="0" i="0" cap="all" baseline="0">
                <a:solidFill>
                  <a:srgbClr val="3E4F6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2033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8E8DB-FD9B-9243-B827-A78A331E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745218"/>
            <a:ext cx="11285680" cy="8055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5B427B0-AD2E-6B45-8290-CAD60F60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78621"/>
            <a:ext cx="11285227" cy="328612"/>
          </a:xfrm>
        </p:spPr>
        <p:txBody>
          <a:bodyPr/>
          <a:lstStyle>
            <a:lvl1pPr>
              <a:buNone/>
              <a:defRPr sz="14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FC562-EF6A-C44E-A676-E5040FC3A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4411" y="6208948"/>
            <a:ext cx="1830612" cy="4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57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79FC562-EF6A-C44E-A676-E5040FC3A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4411" y="6208948"/>
            <a:ext cx="1830612" cy="4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68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D29E451-50A2-114B-8D7D-93FB59CAF3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0549" y="6291895"/>
            <a:ext cx="263151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00">
                <a:solidFill>
                  <a:srgbClr val="36B4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15D71F2C-3E31-C740-98A4-0FE8C48679E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36AB4A-4470-EA45-8952-A83D8BFFA93E}"/>
              </a:ext>
            </a:extLst>
          </p:cNvPr>
          <p:cNvCxnSpPr>
            <a:cxnSpLocks/>
          </p:cNvCxnSpPr>
          <p:nvPr userDrawn="1"/>
        </p:nvCxnSpPr>
        <p:spPr>
          <a:xfrm>
            <a:off x="1130824" y="6380954"/>
            <a:ext cx="0" cy="19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3DE05D8-FA1B-8346-A6AF-55F578C6B0AE}"/>
              </a:ext>
            </a:extLst>
          </p:cNvPr>
          <p:cNvSpPr txBox="1"/>
          <p:nvPr userDrawn="1"/>
        </p:nvSpPr>
        <p:spPr>
          <a:xfrm>
            <a:off x="478972" y="6291262"/>
            <a:ext cx="643248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00" dirty="0">
                <a:solidFill>
                  <a:srgbClr val="36B4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FC562-EF6A-C44E-A676-E5040FC3A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4411" y="6208948"/>
            <a:ext cx="1830612" cy="496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2AF7C7-85A6-C349-A566-47DF06843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400" y="884875"/>
            <a:ext cx="660400" cy="66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3974DC-C274-544E-8AD6-A2AC54152C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7730" y="884875"/>
            <a:ext cx="723900" cy="66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BD893-45AA-7D4F-BA93-4AE0A24362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57850" y="884875"/>
            <a:ext cx="673100" cy="66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CFA81A-B94A-D746-A50C-09D0BF9294A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28280" y="884875"/>
            <a:ext cx="609600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5D0967-AA9E-874F-8BD3-32E76151A21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47910" y="884875"/>
            <a:ext cx="647700" cy="64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67CAD5-CDEF-6C47-8B70-C45546667FA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89050" y="2578257"/>
            <a:ext cx="673100" cy="66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E69326-BE47-0649-81DA-C398C34FCFC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59480" y="2634137"/>
            <a:ext cx="6604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E7D177-B78B-804E-A189-E6713982319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64200" y="2634137"/>
            <a:ext cx="660400" cy="66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1B0251-7449-6343-A6DE-3D6BBDC8068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809230" y="2654457"/>
            <a:ext cx="647700" cy="660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8A8C34-706E-0E4A-97DA-F51C787CD97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998710" y="2667157"/>
            <a:ext cx="546100" cy="647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158169-0B3E-8A48-BC93-9E6C706AEBB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08100" y="4460555"/>
            <a:ext cx="635000" cy="63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87A719-BE32-F541-9023-CCCF363EDD9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465830" y="4480875"/>
            <a:ext cx="647700" cy="660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7501D9-F619-2047-ADB7-FCE3268C35E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76900" y="4506275"/>
            <a:ext cx="635000" cy="635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A60ACB-BBD2-E74C-A487-CE603F3D1E6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821930" y="4336095"/>
            <a:ext cx="622300" cy="6223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308C8DC-FE4C-0148-8295-7B007CAFC933}"/>
              </a:ext>
            </a:extLst>
          </p:cNvPr>
          <p:cNvSpPr txBox="1"/>
          <p:nvPr userDrawn="1"/>
        </p:nvSpPr>
        <p:spPr>
          <a:xfrm>
            <a:off x="1046480" y="1737360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 err="1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CloudWave</a:t>
            </a:r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 Migration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6877DF-730E-CD41-824D-74B0E0954C65}"/>
              </a:ext>
            </a:extLst>
          </p:cNvPr>
          <p:cNvSpPr txBox="1"/>
          <p:nvPr userDrawn="1"/>
        </p:nvSpPr>
        <p:spPr>
          <a:xfrm>
            <a:off x="3210560" y="1737360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Disaster Recovery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7AED7E-D4A0-534E-9653-D0AC3E99D9A1}"/>
              </a:ext>
            </a:extLst>
          </p:cNvPr>
          <p:cNvSpPr txBox="1"/>
          <p:nvPr userDrawn="1"/>
        </p:nvSpPr>
        <p:spPr>
          <a:xfrm>
            <a:off x="5415280" y="1737360"/>
            <a:ext cx="1158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Managed IT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7FABA9-77BE-0148-B10B-91DCE11F7148}"/>
              </a:ext>
            </a:extLst>
          </p:cNvPr>
          <p:cNvSpPr txBox="1"/>
          <p:nvPr userDrawn="1"/>
        </p:nvSpPr>
        <p:spPr>
          <a:xfrm>
            <a:off x="7553960" y="1737360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Backup/Archiving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CF58CA-29D5-4041-972E-814D5B84173A}"/>
              </a:ext>
            </a:extLst>
          </p:cNvPr>
          <p:cNvSpPr txBox="1"/>
          <p:nvPr userDrawn="1"/>
        </p:nvSpPr>
        <p:spPr>
          <a:xfrm>
            <a:off x="9692640" y="1737360"/>
            <a:ext cx="115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SaaS for Software Vendors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7E39A0-B226-4545-8D89-619E65564F8B}"/>
              </a:ext>
            </a:extLst>
          </p:cNvPr>
          <p:cNvSpPr txBox="1"/>
          <p:nvPr userDrawn="1"/>
        </p:nvSpPr>
        <p:spPr>
          <a:xfrm>
            <a:off x="1046480" y="3464560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Citrix/</a:t>
            </a:r>
            <a:b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</a:br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VMWare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8430F1-691F-6644-A92B-F021A5DC71D0}"/>
              </a:ext>
            </a:extLst>
          </p:cNvPr>
          <p:cNvSpPr txBox="1"/>
          <p:nvPr userDrawn="1"/>
        </p:nvSpPr>
        <p:spPr>
          <a:xfrm>
            <a:off x="3210560" y="3464560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Rapid Response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5ADF1F-40ED-144D-851B-A88BC6B48148}"/>
              </a:ext>
            </a:extLst>
          </p:cNvPr>
          <p:cNvSpPr txBox="1"/>
          <p:nvPr userDrawn="1"/>
        </p:nvSpPr>
        <p:spPr>
          <a:xfrm>
            <a:off x="5415280" y="3464560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Application Retirement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2AC06F-94D1-B244-8019-2819963FF084}"/>
              </a:ext>
            </a:extLst>
          </p:cNvPr>
          <p:cNvSpPr txBox="1"/>
          <p:nvPr userDrawn="1"/>
        </p:nvSpPr>
        <p:spPr>
          <a:xfrm>
            <a:off x="7553960" y="3464560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Data/User Security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6A811A-CA92-6E4F-8EEE-7149844F0D59}"/>
              </a:ext>
            </a:extLst>
          </p:cNvPr>
          <p:cNvSpPr txBox="1"/>
          <p:nvPr userDrawn="1"/>
        </p:nvSpPr>
        <p:spPr>
          <a:xfrm>
            <a:off x="9692640" y="3464560"/>
            <a:ext cx="115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Traditional Infrastructure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9E32F6-EE1F-244D-A95B-26E5ACCCEC83}"/>
              </a:ext>
            </a:extLst>
          </p:cNvPr>
          <p:cNvSpPr txBox="1"/>
          <p:nvPr userDrawn="1"/>
        </p:nvSpPr>
        <p:spPr>
          <a:xfrm>
            <a:off x="1046480" y="5151120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Support Services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85A073-1EEB-C14E-88A5-FCD9081BD436}"/>
              </a:ext>
            </a:extLst>
          </p:cNvPr>
          <p:cNvSpPr txBox="1"/>
          <p:nvPr userDrawn="1"/>
        </p:nvSpPr>
        <p:spPr>
          <a:xfrm>
            <a:off x="3210560" y="5151120"/>
            <a:ext cx="1158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Cloud Edge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B9EC26-1F3C-FD43-995B-F92DF17CEC0A}"/>
              </a:ext>
            </a:extLst>
          </p:cNvPr>
          <p:cNvSpPr txBox="1"/>
          <p:nvPr userDrawn="1"/>
        </p:nvSpPr>
        <p:spPr>
          <a:xfrm>
            <a:off x="5415280" y="5151120"/>
            <a:ext cx="1158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Telehealth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63BF37-8E82-AA48-ADDE-A3CA29C8D1CD}"/>
              </a:ext>
            </a:extLst>
          </p:cNvPr>
          <p:cNvSpPr txBox="1"/>
          <p:nvPr userDrawn="1"/>
        </p:nvSpPr>
        <p:spPr>
          <a:xfrm>
            <a:off x="7553960" y="5151120"/>
            <a:ext cx="1158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352258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Divid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9" name="Picture 8" descr="background-A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769" y="3016028"/>
            <a:ext cx="10363200" cy="1362075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4800" b="1" cap="none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081" y="2559468"/>
            <a:ext cx="10363200" cy="373940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1" i="0" cap="all" spc="150">
                <a:solidFill>
                  <a:schemeClr val="bg1"/>
                </a:solidFill>
                <a:latin typeface="Montserrat"/>
                <a:cs typeface="Montserra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468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4117" y="1339851"/>
            <a:ext cx="5230283" cy="478631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9851"/>
            <a:ext cx="5230368" cy="478631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76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8E8DB-FD9B-9243-B827-A78A331E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745218"/>
            <a:ext cx="11285680" cy="8055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CEB10-2A03-3A4C-B07E-CAB0423A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1684112"/>
            <a:ext cx="1128568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5B427B0-AD2E-6B45-8290-CAD60F60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78621"/>
            <a:ext cx="11285227" cy="328612"/>
          </a:xfrm>
        </p:spPr>
        <p:txBody>
          <a:bodyPr/>
          <a:lstStyle>
            <a:lvl1pPr>
              <a:buNone/>
              <a:defRPr sz="14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FC562-EF6A-C44E-A676-E5040FC3A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4411" y="6208948"/>
            <a:ext cx="1830612" cy="4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2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8E8DB-FD9B-9243-B827-A78A331E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878574"/>
            <a:ext cx="6464269" cy="14109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CEB10-2A03-3A4C-B07E-CAB0423A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2378572"/>
            <a:ext cx="6464269" cy="3269646"/>
          </a:xfrm>
        </p:spPr>
        <p:txBody>
          <a:bodyPr/>
          <a:lstStyle>
            <a:lvl1pPr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tx1"/>
                </a:solidFill>
              </a:defRPr>
            </a:lvl2pPr>
            <a:lvl3pPr>
              <a:buNone/>
              <a:defRPr>
                <a:solidFill>
                  <a:schemeClr val="tx1"/>
                </a:solidFill>
              </a:defRPr>
            </a:lvl3pPr>
            <a:lvl4pPr>
              <a:buNone/>
              <a:defRPr>
                <a:solidFill>
                  <a:schemeClr val="tx1"/>
                </a:solidFill>
              </a:defRPr>
            </a:lvl4pPr>
            <a:lvl5pPr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FC562-EF6A-C44E-A676-E5040FC3A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4411" y="6208948"/>
            <a:ext cx="1830612" cy="4962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B14BCD-E3BF-8741-BAB3-19FFE3EF9C9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60217" y="878574"/>
            <a:ext cx="4604746" cy="4769644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0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8E8DB-FD9B-9243-B827-A78A331E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745218"/>
            <a:ext cx="11247972" cy="8055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CEB10-2A03-3A4C-B07E-CAB0423A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1684112"/>
            <a:ext cx="6939923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5B427B0-AD2E-6B45-8290-CAD60F60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378621"/>
            <a:ext cx="11247519" cy="328612"/>
          </a:xfrm>
        </p:spPr>
        <p:txBody>
          <a:bodyPr/>
          <a:lstStyle>
            <a:lvl1pPr>
              <a:buNone/>
              <a:defRPr sz="14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D29E451-50A2-114B-8D7D-93FB59CAF3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0549" y="6291895"/>
            <a:ext cx="263151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00">
                <a:solidFill>
                  <a:srgbClr val="36B4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15D71F2C-3E31-C740-98A4-0FE8C48679E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36AB4A-4470-EA45-8952-A83D8BFFA93E}"/>
              </a:ext>
            </a:extLst>
          </p:cNvPr>
          <p:cNvCxnSpPr>
            <a:cxnSpLocks/>
          </p:cNvCxnSpPr>
          <p:nvPr userDrawn="1"/>
        </p:nvCxnSpPr>
        <p:spPr>
          <a:xfrm>
            <a:off x="1130824" y="6380954"/>
            <a:ext cx="0" cy="19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3DE05D8-FA1B-8346-A6AF-55F578C6B0AE}"/>
              </a:ext>
            </a:extLst>
          </p:cNvPr>
          <p:cNvSpPr txBox="1"/>
          <p:nvPr userDrawn="1"/>
        </p:nvSpPr>
        <p:spPr>
          <a:xfrm>
            <a:off x="478972" y="6291262"/>
            <a:ext cx="643248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00" dirty="0">
                <a:solidFill>
                  <a:srgbClr val="36B4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FC562-EF6A-C44E-A676-E5040FC3A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4411" y="6208948"/>
            <a:ext cx="1830612" cy="49622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AA9AE-0166-4746-8792-0CC5812EC2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0166" y="2930236"/>
            <a:ext cx="3852862" cy="3103852"/>
          </a:xfrm>
        </p:spPr>
        <p:txBody>
          <a:bodyPr>
            <a:noAutofit/>
          </a:bodyPr>
          <a:lstStyle>
            <a:lvl1pPr marL="171450" indent="-165100"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“Quote or callout to go here.”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CE48725-0926-6147-8B60-F02E039243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60166" y="1684338"/>
            <a:ext cx="3852862" cy="1190625"/>
          </a:xfrm>
        </p:spPr>
        <p:txBody>
          <a:bodyPr/>
          <a:lstStyle>
            <a:lvl1pPr marL="9525" indent="-9525"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 or Graphic Here</a:t>
            </a:r>
          </a:p>
        </p:txBody>
      </p:sp>
    </p:spTree>
    <p:extLst>
      <p:ext uri="{BB962C8B-B14F-4D97-AF65-F5344CB8AC3E}">
        <p14:creationId xmlns:p14="http://schemas.microsoft.com/office/powerpoint/2010/main" val="88349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17B77A-8601-BA46-ABC9-D65D3CBB0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592" t="-1808" b="43550"/>
          <a:stretch/>
        </p:blipFill>
        <p:spPr>
          <a:xfrm flipH="1">
            <a:off x="-5" y="0"/>
            <a:ext cx="12191998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A6ACE1-7149-D64D-93B4-FCD328242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9208" y="2771293"/>
            <a:ext cx="6962339" cy="1502487"/>
          </a:xfrm>
        </p:spPr>
        <p:txBody>
          <a:bodyPr anchor="t"/>
          <a:lstStyle>
            <a:lvl1pPr algn="l">
              <a:defRPr sz="4000" b="0" i="0">
                <a:solidFill>
                  <a:srgbClr val="36B4E5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770D1-8652-7948-9178-F9658BB304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49209" y="2303903"/>
            <a:ext cx="6962339" cy="438916"/>
          </a:xfrm>
        </p:spPr>
        <p:txBody>
          <a:bodyPr/>
          <a:lstStyle>
            <a:lvl1pPr marL="0" indent="0" algn="l">
              <a:buNone/>
              <a:defRPr sz="1600" b="0" i="0" cap="all" baseline="0">
                <a:solidFill>
                  <a:srgbClr val="3E4F6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716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8E8DB-FD9B-9243-B827-A78A331E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745218"/>
            <a:ext cx="11285680" cy="8055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5B427B0-AD2E-6B45-8290-CAD60F60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78621"/>
            <a:ext cx="11285227" cy="328612"/>
          </a:xfrm>
        </p:spPr>
        <p:txBody>
          <a:bodyPr/>
          <a:lstStyle>
            <a:lvl1pPr>
              <a:buNone/>
              <a:defRPr sz="14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D29E451-50A2-114B-8D7D-93FB59CAF3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0549" y="6291895"/>
            <a:ext cx="263151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00">
                <a:solidFill>
                  <a:srgbClr val="36B4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15D71F2C-3E31-C740-98A4-0FE8C48679E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36AB4A-4470-EA45-8952-A83D8BFFA93E}"/>
              </a:ext>
            </a:extLst>
          </p:cNvPr>
          <p:cNvCxnSpPr>
            <a:cxnSpLocks/>
          </p:cNvCxnSpPr>
          <p:nvPr userDrawn="1"/>
        </p:nvCxnSpPr>
        <p:spPr>
          <a:xfrm>
            <a:off x="1130824" y="6380954"/>
            <a:ext cx="0" cy="19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3DE05D8-FA1B-8346-A6AF-55F578C6B0AE}"/>
              </a:ext>
            </a:extLst>
          </p:cNvPr>
          <p:cNvSpPr txBox="1"/>
          <p:nvPr userDrawn="1"/>
        </p:nvSpPr>
        <p:spPr>
          <a:xfrm>
            <a:off x="478972" y="6291262"/>
            <a:ext cx="643248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00" dirty="0">
                <a:solidFill>
                  <a:srgbClr val="36B4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FC562-EF6A-C44E-A676-E5040FC3A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4411" y="6208948"/>
            <a:ext cx="1830612" cy="4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1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D29E451-50A2-114B-8D7D-93FB59CAF3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0549" y="6291895"/>
            <a:ext cx="263151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00">
                <a:solidFill>
                  <a:srgbClr val="36B4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15D71F2C-3E31-C740-98A4-0FE8C48679E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36AB4A-4470-EA45-8952-A83D8BFFA93E}"/>
              </a:ext>
            </a:extLst>
          </p:cNvPr>
          <p:cNvCxnSpPr>
            <a:cxnSpLocks/>
          </p:cNvCxnSpPr>
          <p:nvPr userDrawn="1"/>
        </p:nvCxnSpPr>
        <p:spPr>
          <a:xfrm>
            <a:off x="1130824" y="6380954"/>
            <a:ext cx="0" cy="19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3DE05D8-FA1B-8346-A6AF-55F578C6B0AE}"/>
              </a:ext>
            </a:extLst>
          </p:cNvPr>
          <p:cNvSpPr txBox="1"/>
          <p:nvPr userDrawn="1"/>
        </p:nvSpPr>
        <p:spPr>
          <a:xfrm>
            <a:off x="478972" y="6291262"/>
            <a:ext cx="643248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00" dirty="0">
                <a:solidFill>
                  <a:srgbClr val="36B4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FC562-EF6A-C44E-A676-E5040FC3A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4411" y="6208948"/>
            <a:ext cx="1830612" cy="4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2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D29E451-50A2-114B-8D7D-93FB59CAF3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0549" y="6291895"/>
            <a:ext cx="263151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00">
                <a:solidFill>
                  <a:srgbClr val="36B4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15D71F2C-3E31-C740-98A4-0FE8C48679E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36AB4A-4470-EA45-8952-A83D8BFFA93E}"/>
              </a:ext>
            </a:extLst>
          </p:cNvPr>
          <p:cNvCxnSpPr>
            <a:cxnSpLocks/>
          </p:cNvCxnSpPr>
          <p:nvPr userDrawn="1"/>
        </p:nvCxnSpPr>
        <p:spPr>
          <a:xfrm>
            <a:off x="1130824" y="6380954"/>
            <a:ext cx="0" cy="19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3DE05D8-FA1B-8346-A6AF-55F578C6B0AE}"/>
              </a:ext>
            </a:extLst>
          </p:cNvPr>
          <p:cNvSpPr txBox="1"/>
          <p:nvPr userDrawn="1"/>
        </p:nvSpPr>
        <p:spPr>
          <a:xfrm>
            <a:off x="478972" y="6291262"/>
            <a:ext cx="643248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00" dirty="0">
                <a:solidFill>
                  <a:srgbClr val="36B4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FC562-EF6A-C44E-A676-E5040FC3A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4411" y="6208948"/>
            <a:ext cx="1830612" cy="496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2AF7C7-85A6-C349-A566-47DF06843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400" y="884875"/>
            <a:ext cx="660400" cy="66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3974DC-C274-544E-8AD6-A2AC54152C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7730" y="884875"/>
            <a:ext cx="723900" cy="66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BD893-45AA-7D4F-BA93-4AE0A24362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57850" y="884875"/>
            <a:ext cx="673100" cy="66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CFA81A-B94A-D746-A50C-09D0BF9294A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28280" y="884875"/>
            <a:ext cx="609600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5D0967-AA9E-874F-8BD3-32E76151A21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47910" y="884875"/>
            <a:ext cx="647700" cy="64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67CAD5-CDEF-6C47-8B70-C45546667FA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89050" y="2578257"/>
            <a:ext cx="673100" cy="66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E69326-BE47-0649-81DA-C398C34FCFC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59480" y="2634137"/>
            <a:ext cx="6604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E7D177-B78B-804E-A189-E6713982319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64200" y="2634137"/>
            <a:ext cx="660400" cy="66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1B0251-7449-6343-A6DE-3D6BBDC8068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809230" y="2654457"/>
            <a:ext cx="647700" cy="660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8A8C34-706E-0E4A-97DA-F51C787CD97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998710" y="2667157"/>
            <a:ext cx="546100" cy="647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158169-0B3E-8A48-BC93-9E6C706AEBB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08100" y="4460555"/>
            <a:ext cx="635000" cy="63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87A719-BE32-F541-9023-CCCF363EDD9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465830" y="4480875"/>
            <a:ext cx="647700" cy="660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7501D9-F619-2047-ADB7-FCE3268C35E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76900" y="4506275"/>
            <a:ext cx="635000" cy="635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A60ACB-BBD2-E74C-A487-CE603F3D1E6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821930" y="4336095"/>
            <a:ext cx="622300" cy="6223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308C8DC-FE4C-0148-8295-7B007CAFC933}"/>
              </a:ext>
            </a:extLst>
          </p:cNvPr>
          <p:cNvSpPr txBox="1"/>
          <p:nvPr userDrawn="1"/>
        </p:nvSpPr>
        <p:spPr>
          <a:xfrm>
            <a:off x="1046480" y="1737360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CloudWave Migration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6877DF-730E-CD41-824D-74B0E0954C65}"/>
              </a:ext>
            </a:extLst>
          </p:cNvPr>
          <p:cNvSpPr txBox="1"/>
          <p:nvPr userDrawn="1"/>
        </p:nvSpPr>
        <p:spPr>
          <a:xfrm>
            <a:off x="3210560" y="1737360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Disaster Recovery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7AED7E-D4A0-534E-9653-D0AC3E99D9A1}"/>
              </a:ext>
            </a:extLst>
          </p:cNvPr>
          <p:cNvSpPr txBox="1"/>
          <p:nvPr userDrawn="1"/>
        </p:nvSpPr>
        <p:spPr>
          <a:xfrm>
            <a:off x="5415280" y="1737360"/>
            <a:ext cx="1158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Managed IT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7FABA9-77BE-0148-B10B-91DCE11F7148}"/>
              </a:ext>
            </a:extLst>
          </p:cNvPr>
          <p:cNvSpPr txBox="1"/>
          <p:nvPr userDrawn="1"/>
        </p:nvSpPr>
        <p:spPr>
          <a:xfrm>
            <a:off x="7553960" y="1737360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Backup/Archiving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CF58CA-29D5-4041-972E-814D5B84173A}"/>
              </a:ext>
            </a:extLst>
          </p:cNvPr>
          <p:cNvSpPr txBox="1"/>
          <p:nvPr userDrawn="1"/>
        </p:nvSpPr>
        <p:spPr>
          <a:xfrm>
            <a:off x="9692640" y="1737360"/>
            <a:ext cx="115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SaaS for Software Vendors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7E39A0-B226-4545-8D89-619E65564F8B}"/>
              </a:ext>
            </a:extLst>
          </p:cNvPr>
          <p:cNvSpPr txBox="1"/>
          <p:nvPr userDrawn="1"/>
        </p:nvSpPr>
        <p:spPr>
          <a:xfrm>
            <a:off x="1046480" y="3464560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Citrix/</a:t>
            </a:r>
            <a:b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</a:br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VMWare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8430F1-691F-6644-A92B-F021A5DC71D0}"/>
              </a:ext>
            </a:extLst>
          </p:cNvPr>
          <p:cNvSpPr txBox="1"/>
          <p:nvPr userDrawn="1"/>
        </p:nvSpPr>
        <p:spPr>
          <a:xfrm>
            <a:off x="3210560" y="3464560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Rapid Response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5ADF1F-40ED-144D-851B-A88BC6B48148}"/>
              </a:ext>
            </a:extLst>
          </p:cNvPr>
          <p:cNvSpPr txBox="1"/>
          <p:nvPr userDrawn="1"/>
        </p:nvSpPr>
        <p:spPr>
          <a:xfrm>
            <a:off x="5415280" y="3464560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Application Retirement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2AC06F-94D1-B244-8019-2819963FF084}"/>
              </a:ext>
            </a:extLst>
          </p:cNvPr>
          <p:cNvSpPr txBox="1"/>
          <p:nvPr userDrawn="1"/>
        </p:nvSpPr>
        <p:spPr>
          <a:xfrm>
            <a:off x="7553960" y="3464560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Data/User Security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6A811A-CA92-6E4F-8EEE-7149844F0D59}"/>
              </a:ext>
            </a:extLst>
          </p:cNvPr>
          <p:cNvSpPr txBox="1"/>
          <p:nvPr userDrawn="1"/>
        </p:nvSpPr>
        <p:spPr>
          <a:xfrm>
            <a:off x="9692640" y="3464560"/>
            <a:ext cx="115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Traditional Infrastructure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9E32F6-EE1F-244D-A95B-26E5ACCCEC83}"/>
              </a:ext>
            </a:extLst>
          </p:cNvPr>
          <p:cNvSpPr txBox="1"/>
          <p:nvPr userDrawn="1"/>
        </p:nvSpPr>
        <p:spPr>
          <a:xfrm>
            <a:off x="1046480" y="5151120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Support Services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85A073-1EEB-C14E-88A5-FCD9081BD436}"/>
              </a:ext>
            </a:extLst>
          </p:cNvPr>
          <p:cNvSpPr txBox="1"/>
          <p:nvPr userDrawn="1"/>
        </p:nvSpPr>
        <p:spPr>
          <a:xfrm>
            <a:off x="3210560" y="5151120"/>
            <a:ext cx="1158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Cloud Edge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B9EC26-1F3C-FD43-995B-F92DF17CEC0A}"/>
              </a:ext>
            </a:extLst>
          </p:cNvPr>
          <p:cNvSpPr txBox="1"/>
          <p:nvPr userDrawn="1"/>
        </p:nvSpPr>
        <p:spPr>
          <a:xfrm>
            <a:off x="5415280" y="5151120"/>
            <a:ext cx="1158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Telehealth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63BF37-8E82-AA48-ADDE-A3CA29C8D1CD}"/>
              </a:ext>
            </a:extLst>
          </p:cNvPr>
          <p:cNvSpPr txBox="1"/>
          <p:nvPr userDrawn="1"/>
        </p:nvSpPr>
        <p:spPr>
          <a:xfrm>
            <a:off x="7553960" y="5151120"/>
            <a:ext cx="1158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88971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E4A8A0-0E2D-2945-82FB-56522FB1C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244" y="485447"/>
            <a:ext cx="3521112" cy="9544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EB4ED2-064B-3148-92FE-878A0146B247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36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17B77A-8601-BA46-ABC9-D65D3CBB0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227" t="11111" b="40060"/>
          <a:stretch/>
        </p:blipFill>
        <p:spPr>
          <a:xfrm>
            <a:off x="1" y="1788839"/>
            <a:ext cx="12192000" cy="50691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A6ACE1-7149-D64D-93B4-FCD328242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813" y="2551442"/>
            <a:ext cx="6395546" cy="1502487"/>
          </a:xfrm>
        </p:spPr>
        <p:txBody>
          <a:bodyPr anchor="t"/>
          <a:lstStyle>
            <a:lvl1pPr algn="l">
              <a:defRPr sz="4000" b="0" i="0">
                <a:solidFill>
                  <a:srgbClr val="36B4E5"/>
                </a:solidFill>
                <a:latin typeface="Montserrat Light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770D1-8652-7948-9178-F9658BB304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814" y="2099551"/>
            <a:ext cx="6395546" cy="438916"/>
          </a:xfrm>
        </p:spPr>
        <p:txBody>
          <a:bodyPr/>
          <a:lstStyle>
            <a:lvl1pPr marL="0" indent="0" algn="l">
              <a:buNone/>
              <a:defRPr sz="1600" b="0" i="0" cap="all" baseline="0">
                <a:solidFill>
                  <a:srgbClr val="3E4F6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611E613-4DD2-4E4B-88BD-96F3847092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742" y="6306451"/>
            <a:ext cx="5905500" cy="363537"/>
          </a:xfrm>
        </p:spPr>
        <p:txBody>
          <a:bodyPr/>
          <a:lstStyle>
            <a:lvl1pPr algn="l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PREPARED FOR NAME TO GO HERE   |   DATE TO GO HERE </a:t>
            </a:r>
          </a:p>
        </p:txBody>
      </p:sp>
    </p:spTree>
    <p:extLst>
      <p:ext uri="{BB962C8B-B14F-4D97-AF65-F5344CB8AC3E}">
        <p14:creationId xmlns:p14="http://schemas.microsoft.com/office/powerpoint/2010/main" val="249697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BE61F-3478-AB47-8E72-2748A5709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745218"/>
            <a:ext cx="10515600" cy="805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A87DA-96E2-E246-8C56-81401516D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2" y="16841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4C0E8C-BC79-F845-BB5B-348737443C88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36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7526DA-C9A2-0B41-BB69-3941724DA2CE}"/>
              </a:ext>
            </a:extLst>
          </p:cNvPr>
          <p:cNvSpPr txBox="1"/>
          <p:nvPr userDrawn="1"/>
        </p:nvSpPr>
        <p:spPr>
          <a:xfrm>
            <a:off x="1290320" y="6291262"/>
            <a:ext cx="8432800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en-US" sz="1000" b="0" i="0" dirty="0">
              <a:solidFill>
                <a:schemeClr val="accent3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36B4E5"/>
          </a:solidFill>
          <a:latin typeface="Montserrat Light" pitchFamily="2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ontserrat" pitchFamily="2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BE61F-3478-AB47-8E72-2748A5709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745218"/>
            <a:ext cx="10515600" cy="805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A87DA-96E2-E246-8C56-81401516D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2" y="16841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4C0E8C-BC79-F845-BB5B-348737443C88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36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7526DA-C9A2-0B41-BB69-3941724DA2CE}"/>
              </a:ext>
            </a:extLst>
          </p:cNvPr>
          <p:cNvSpPr txBox="1"/>
          <p:nvPr userDrawn="1"/>
        </p:nvSpPr>
        <p:spPr>
          <a:xfrm>
            <a:off x="1290320" y="6291262"/>
            <a:ext cx="8432800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en-US" sz="1000" b="0" i="0" dirty="0">
              <a:solidFill>
                <a:schemeClr val="accent3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36B4E5"/>
          </a:solidFill>
          <a:latin typeface="Montserrat Light" pitchFamily="2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ontserrat" pitchFamily="2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D6D8-E98A-4EBC-8872-E11CF6550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54" y="1800198"/>
            <a:ext cx="10180946" cy="22231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Creating an IT Strategy for Your MEDITECH EHR</a:t>
            </a:r>
            <a:br>
              <a:rPr lang="en-US" dirty="0"/>
            </a:br>
            <a:r>
              <a:rPr lang="en-US" sz="1600" dirty="0"/>
              <a:t> </a:t>
            </a:r>
            <a:br>
              <a:rPr lang="en-US" dirty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An 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178686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F4234-D4C5-CA01-06B4-9FB92EBE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797518"/>
            <a:ext cx="11285680" cy="805543"/>
          </a:xfrm>
        </p:spPr>
        <p:txBody>
          <a:bodyPr/>
          <a:lstStyle/>
          <a:p>
            <a:r>
              <a:rPr lang="en-US" dirty="0"/>
              <a:t>Panel Presenters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9086E-1405-A67F-DEDC-F0E9AF4063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marR="0"/>
            <a:r>
              <a:rPr lang="en-US" sz="16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Creating an IT Strategy for your MEDITECH EHR</a:t>
            </a:r>
            <a:endParaRPr lang="en-US" sz="1600" dirty="0"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83403-EFFD-891F-13AE-4BF6238A6553}"/>
              </a:ext>
            </a:extLst>
          </p:cNvPr>
          <p:cNvSpPr txBox="1"/>
          <p:nvPr/>
        </p:nvSpPr>
        <p:spPr>
          <a:xfrm>
            <a:off x="2561960" y="2340035"/>
            <a:ext cx="8043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3F403F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Nassim Abouzeid, Director, System Technology</a:t>
            </a:r>
          </a:p>
          <a:p>
            <a:r>
              <a:rPr lang="en-US" sz="1800" i="1" dirty="0">
                <a:solidFill>
                  <a:srgbClr val="3F403F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MEDITECH</a:t>
            </a:r>
            <a:endParaRPr lang="en-US" sz="1800" dirty="0">
              <a:solidFill>
                <a:srgbClr val="3F403F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725AF0-6166-870D-33E2-0206BF358A30}"/>
              </a:ext>
            </a:extLst>
          </p:cNvPr>
          <p:cNvSpPr txBox="1"/>
          <p:nvPr/>
        </p:nvSpPr>
        <p:spPr>
          <a:xfrm>
            <a:off x="2561960" y="4629007"/>
            <a:ext cx="8018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3F403F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Jacob Wheeler</a:t>
            </a:r>
            <a:r>
              <a:rPr lang="en-US" sz="1800" i="1" dirty="0">
                <a:solidFill>
                  <a:srgbClr val="3F403F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Director, Sales Engineering</a:t>
            </a:r>
            <a:endParaRPr lang="en-US" dirty="0">
              <a:solidFill>
                <a:srgbClr val="3F403F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3F403F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CloudWave</a:t>
            </a:r>
            <a:endParaRPr lang="en-US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71919D-4177-46F1-98BB-E6DB04C87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30" y="1784441"/>
            <a:ext cx="1722387" cy="1722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profile image">
            <a:extLst>
              <a:ext uri="{FF2B5EF4-FFF2-40B4-BE49-F238E27FC236}">
                <a16:creationId xmlns:a16="http://schemas.microsoft.com/office/drawing/2014/main" id="{4F8734CC-303A-A768-D79C-D1BB999C0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0" y="4090979"/>
            <a:ext cx="1722388" cy="172238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3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D9D6A-111A-A133-AF1A-C51D1D17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828991"/>
            <a:ext cx="11285680" cy="805543"/>
          </a:xfrm>
        </p:spPr>
        <p:txBody>
          <a:bodyPr/>
          <a:lstStyle/>
          <a:p>
            <a:r>
              <a:rPr lang="en-US" dirty="0"/>
              <a:t>Panel Discussion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97F8F-573D-0520-BBDA-12073B9C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Introductions</a:t>
            </a:r>
          </a:p>
          <a:p>
            <a:r>
              <a:rPr lang="en-US" sz="2000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Lessons Learned – MEDITECH Deployments</a:t>
            </a:r>
            <a:endParaRPr lang="en-US" sz="2000" dirty="0"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/>
            <a:r>
              <a:rPr lang="en-US" sz="20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Cybersecurity Considerations</a:t>
            </a:r>
          </a:p>
          <a:p>
            <a:pPr algn="just"/>
            <a:r>
              <a:rPr lang="en-US" sz="2000" dirty="0"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Secure Network Infrastructure</a:t>
            </a:r>
          </a:p>
          <a:p>
            <a:pPr algn="just"/>
            <a:r>
              <a:rPr lang="en-US" sz="2000" dirty="0"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Cloud and On-Premises Options</a:t>
            </a:r>
            <a:endParaRPr lang="en-US" sz="2000" dirty="0"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6C71B39-1638-E18A-E194-E9A5E6D03A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379413"/>
            <a:ext cx="11285538" cy="328612"/>
          </a:xfrm>
        </p:spPr>
        <p:txBody>
          <a:bodyPr>
            <a:normAutofit/>
          </a:bodyPr>
          <a:lstStyle/>
          <a:p>
            <a:pPr marL="0" marR="0"/>
            <a:r>
              <a:rPr lang="en-US" sz="16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Creating an IT Strategy for your MEDITECH EHR</a:t>
            </a:r>
            <a:endParaRPr lang="en-US" sz="1600" dirty="0">
              <a:effectLst/>
              <a:latin typeface="Montserrat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2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4CF43-C9C6-A4E3-DB52-1ABE0DF25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E094C-949C-DC51-EBA7-6584768D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86" y="446581"/>
            <a:ext cx="11776817" cy="80554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200">
                <a:solidFill>
                  <a:srgbClr val="36B4E5"/>
                </a:solidFill>
                <a:latin typeface="Montserrat Light" panose="00000400000000000000" pitchFamily="2" charset="0"/>
              </a:rPr>
              <a:t>Types of Attacks – Managed Cloud Services Customers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3E03D9-97A3-2EFA-428D-7451A561D5C4}"/>
              </a:ext>
            </a:extLst>
          </p:cNvPr>
          <p:cNvGraphicFramePr>
            <a:graphicFrameLocks noGrp="1"/>
          </p:cNvGraphicFramePr>
          <p:nvPr/>
        </p:nvGraphicFramePr>
        <p:xfrm>
          <a:off x="7882429" y="3358896"/>
          <a:ext cx="415107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537">
                  <a:extLst>
                    <a:ext uri="{9D8B030D-6E8A-4147-A177-3AD203B41FA5}">
                      <a16:colId xmlns:a16="http://schemas.microsoft.com/office/drawing/2014/main" val="372012223"/>
                    </a:ext>
                  </a:extLst>
                </a:gridCol>
                <a:gridCol w="2075537">
                  <a:extLst>
                    <a:ext uri="{9D8B030D-6E8A-4147-A177-3AD203B41FA5}">
                      <a16:colId xmlns:a16="http://schemas.microsoft.com/office/drawing/2014/main" val="3342496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ontserrat" panose="00000500000000000000" pitchFamily="2" charset="0"/>
                        </a:rPr>
                        <a:t>MDR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Montserrat" panose="00000500000000000000" pitchFamily="2" charset="0"/>
                        </a:rPr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25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ontserrat" panose="00000500000000000000" pitchFamily="2" charset="0"/>
                        </a:rPr>
                        <a:t>SIEM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ontserrat" panose="00000500000000000000" pitchFamily="2" charset="0"/>
                        </a:rPr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0198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CBA39B6-B641-4EEF-ABAE-21C1BAB21F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841194"/>
              </p:ext>
            </p:extLst>
          </p:nvPr>
        </p:nvGraphicFramePr>
        <p:xfrm>
          <a:off x="512064" y="1353312"/>
          <a:ext cx="6254496" cy="482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Arrow: Right 11">
            <a:extLst>
              <a:ext uri="{FF2B5EF4-FFF2-40B4-BE49-F238E27FC236}">
                <a16:creationId xmlns:a16="http://schemas.microsoft.com/office/drawing/2014/main" id="{06185421-126A-50C1-EBEF-F1CE67A8E877}"/>
              </a:ext>
            </a:extLst>
          </p:cNvPr>
          <p:cNvSpPr/>
          <p:nvPr/>
        </p:nvSpPr>
        <p:spPr>
          <a:xfrm rot="963403">
            <a:off x="6113199" y="3231486"/>
            <a:ext cx="1639779" cy="4389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88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BB11B-90F6-D62C-83EF-D79782C7E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81E7-A003-02B6-573F-E609437CE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86" y="446581"/>
            <a:ext cx="11776817" cy="80554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>
                <a:solidFill>
                  <a:srgbClr val="36B4E5"/>
                </a:solidFill>
                <a:latin typeface="Montserrat Light" panose="00000400000000000000" pitchFamily="2" charset="0"/>
              </a:rPr>
              <a:t>Most Recent Attack Vectors and Detections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5E9DC9-C199-4304-C0EE-01EDF80406BE}"/>
              </a:ext>
            </a:extLst>
          </p:cNvPr>
          <p:cNvSpPr txBox="1"/>
          <p:nvPr/>
        </p:nvSpPr>
        <p:spPr>
          <a:xfrm>
            <a:off x="608075" y="2152868"/>
            <a:ext cx="42321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latin typeface="Montserrat" panose="00000500000000000000" pitchFamily="2" charset="0"/>
              </a:rPr>
              <a:t>Lack of MFA on VPN</a:t>
            </a:r>
          </a:p>
          <a:p>
            <a:pPr marL="342900" indent="-342900">
              <a:buAutoNum type="arabicPeriod"/>
            </a:pPr>
            <a:endParaRPr lang="en-US" sz="2400" dirty="0">
              <a:latin typeface="Montserrat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latin typeface="Montserrat" panose="00000500000000000000" pitchFamily="2" charset="0"/>
              </a:rPr>
              <a:t>Unpatched VPN devices</a:t>
            </a:r>
          </a:p>
          <a:p>
            <a:pPr marL="342900" indent="-342900">
              <a:buAutoNum type="arabicPeriod"/>
            </a:pPr>
            <a:endParaRPr lang="en-US" sz="2400" dirty="0">
              <a:latin typeface="Montserrat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latin typeface="Montserrat" panose="00000500000000000000" pitchFamily="2" charset="0"/>
              </a:rPr>
              <a:t>Drive-by downloads</a:t>
            </a:r>
          </a:p>
          <a:p>
            <a:pPr marL="342900" indent="-342900">
              <a:buAutoNum type="arabicPeriod"/>
            </a:pPr>
            <a:endParaRPr lang="en-US" sz="2400" dirty="0">
              <a:latin typeface="Montserrat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latin typeface="Montserrat" panose="00000500000000000000" pitchFamily="2" charset="0"/>
              </a:rPr>
              <a:t>SEO Poisoning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92703-4981-AFE2-3C08-C62D16E246E6}"/>
              </a:ext>
            </a:extLst>
          </p:cNvPr>
          <p:cNvSpPr txBox="1"/>
          <p:nvPr/>
        </p:nvSpPr>
        <p:spPr>
          <a:xfrm>
            <a:off x="7351779" y="2402787"/>
            <a:ext cx="4703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latin typeface="Montserrat" panose="00000500000000000000" pitchFamily="2" charset="0"/>
              </a:rPr>
              <a:t>Privilege Escalations/SIEM</a:t>
            </a:r>
          </a:p>
          <a:p>
            <a:pPr marL="342900" indent="-342900">
              <a:buAutoNum type="arabicPeriod"/>
            </a:pPr>
            <a:endParaRPr lang="en-US" sz="2400" dirty="0">
              <a:latin typeface="Montserrat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latin typeface="Montserrat" panose="00000500000000000000" pitchFamily="2" charset="0"/>
              </a:rPr>
              <a:t>Malicious Files/MDR</a:t>
            </a:r>
          </a:p>
          <a:p>
            <a:endParaRPr lang="en-US" sz="2400" dirty="0">
              <a:latin typeface="Montserrat" panose="00000500000000000000" pitchFamily="2" charset="0"/>
            </a:endParaRPr>
          </a:p>
          <a:p>
            <a:r>
              <a:rPr lang="en-US" sz="2400" dirty="0">
                <a:latin typeface="Montserrat" panose="00000500000000000000" pitchFamily="2" charset="0"/>
              </a:rPr>
              <a:t>3. Scanning Tools/MDR</a:t>
            </a:r>
          </a:p>
          <a:p>
            <a:pPr marL="342900" indent="-342900">
              <a:buAutoNum type="arabicPeriod"/>
            </a:pPr>
            <a:endParaRPr lang="en-US" sz="2400" dirty="0">
              <a:latin typeface="Montserrat" panose="00000500000000000000" pitchFamily="2" charset="0"/>
            </a:endParaRPr>
          </a:p>
          <a:p>
            <a:pPr marL="342900" indent="-342900">
              <a:buAutoNum type="arabicPeriod"/>
            </a:pPr>
            <a:endParaRPr lang="en-US" sz="2400" dirty="0">
              <a:latin typeface="Montserrat" panose="00000500000000000000" pitchFamily="2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35EE5B7-0120-5912-24B0-4B7B0B2DA30D}"/>
              </a:ext>
            </a:extLst>
          </p:cNvPr>
          <p:cNvSpPr/>
          <p:nvPr/>
        </p:nvSpPr>
        <p:spPr>
          <a:xfrm>
            <a:off x="5084634" y="2857500"/>
            <a:ext cx="1853514" cy="1143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5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194BE-23C4-FC69-6FD4-93FB1A40F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8515-F87C-D2C7-08AA-5BD136A4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" y="236786"/>
            <a:ext cx="13099041" cy="1410939"/>
          </a:xfrm>
        </p:spPr>
        <p:txBody>
          <a:bodyPr anchor="t">
            <a:normAutofit/>
          </a:bodyPr>
          <a:lstStyle/>
          <a:p>
            <a:r>
              <a:rPr lang="en-US" sz="2800">
                <a:latin typeface="Montserrat Light"/>
                <a:cs typeface="Arial"/>
              </a:rPr>
              <a:t>CloudWave Top 5 Controls  based on Observations for Prevention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9AD9C1-BAD9-83CC-E140-9D712A7CA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40" y="1021415"/>
            <a:ext cx="6461324" cy="5419457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000" dirty="0"/>
              <a:t>Identity and Access Management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Privileged Account Management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MFA for all access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Vendor Account Management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Service Account Management</a:t>
            </a:r>
          </a:p>
          <a:p>
            <a:pPr marL="914400" lvl="1" indent="-457200">
              <a:buAutoNum type="arabicPeriod"/>
            </a:pPr>
            <a:endParaRPr lang="en-US" sz="2200" dirty="0"/>
          </a:p>
          <a:p>
            <a:pPr marL="457200" indent="-457200">
              <a:buAutoNum type="arabicPeriod" startAt="2"/>
            </a:pPr>
            <a:r>
              <a:rPr lang="en-US" sz="2000" dirty="0"/>
              <a:t>Implement MDR on all endpoints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EPP with EDR is a minimum necessary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24/7 Managed Detection and Response</a:t>
            </a:r>
          </a:p>
          <a:p>
            <a:pPr marL="457200" lvl="1" indent="0"/>
            <a:endParaRPr lang="en-US" sz="1800" dirty="0"/>
          </a:p>
          <a:p>
            <a:pPr marL="457200" indent="-457200">
              <a:buAutoNum type="arabicPeriod" startAt="2"/>
            </a:pPr>
            <a:r>
              <a:rPr lang="en-US" sz="2000" dirty="0"/>
              <a:t>Vulnerability and Patch Management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Release Management Plan - Keep Perimeter Devices Updates (load balancers, VPN devices, firewalls, perimeter devices)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Scanning and Remediation/Patch Cadence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Pen Testing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Software Updates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AutoNum type="arabicPeriod" startAt="2"/>
            </a:pPr>
            <a:endParaRPr lang="en-US" sz="20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49175865-B766-D482-2166-F150BD31CB33}"/>
              </a:ext>
            </a:extLst>
          </p:cNvPr>
          <p:cNvSpPr txBox="1">
            <a:spLocks/>
          </p:cNvSpPr>
          <p:nvPr/>
        </p:nvSpPr>
        <p:spPr>
          <a:xfrm>
            <a:off x="6572734" y="1021416"/>
            <a:ext cx="5396326" cy="541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/>
              <a:t>4. Real-Time Monitoring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Identify your critical assets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Domain controllers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Perimeter devices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DMZ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MiOT devices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SIEM-centralized log collection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Correlation with threat intel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Critical Incident Response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1600" dirty="0"/>
              <a:t>5. </a:t>
            </a:r>
            <a:r>
              <a:rPr lang="en-US" sz="2000" dirty="0"/>
              <a:t>Network Segmentation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	Micro-segmentation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599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6C9D472-7FFF-E3DC-AF1B-502BD4DB1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2" y="775012"/>
            <a:ext cx="11767895" cy="53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771AB-9F8D-5B1F-2D40-B38E683F55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7A180-7DE1-B62A-D335-1551E46822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3926882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oudWave Colors">
      <a:dk1>
        <a:srgbClr val="3F403F"/>
      </a:dk1>
      <a:lt1>
        <a:srgbClr val="FFFFFF"/>
      </a:lt1>
      <a:dk2>
        <a:srgbClr val="3E4040"/>
      </a:dk2>
      <a:lt2>
        <a:srgbClr val="FEFCFF"/>
      </a:lt2>
      <a:accent1>
        <a:srgbClr val="35B3E4"/>
      </a:accent1>
      <a:accent2>
        <a:srgbClr val="73BA2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35B3E4"/>
      </a:hlink>
      <a:folHlink>
        <a:srgbClr val="3F3E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loudWave Colors">
      <a:dk1>
        <a:srgbClr val="3F403F"/>
      </a:dk1>
      <a:lt1>
        <a:srgbClr val="FFFFFF"/>
      </a:lt1>
      <a:dk2>
        <a:srgbClr val="3E4040"/>
      </a:dk2>
      <a:lt2>
        <a:srgbClr val="FEFCFF"/>
      </a:lt2>
      <a:accent1>
        <a:srgbClr val="35B3E4"/>
      </a:accent1>
      <a:accent2>
        <a:srgbClr val="73BA2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35B3E4"/>
      </a:hlink>
      <a:folHlink>
        <a:srgbClr val="3F3E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31A9D8769AC64D91B9BEEFA083F657" ma:contentTypeVersion="21" ma:contentTypeDescription="Create a new document." ma:contentTypeScope="" ma:versionID="c758c68d90558db9ba10561d165978f0">
  <xsd:schema xmlns:xsd="http://www.w3.org/2001/XMLSchema" xmlns:xs="http://www.w3.org/2001/XMLSchema" xmlns:p="http://schemas.microsoft.com/office/2006/metadata/properties" xmlns:ns2="c7dd6df9-d5eb-4d36-bef9-35a10bd02389" xmlns:ns3="898fff4b-d565-43dd-992c-a8100af1db3d" targetNamespace="http://schemas.microsoft.com/office/2006/metadata/properties" ma:root="true" ma:fieldsID="f974054ebf9a066c39af54be96c5acee" ns2:_="" ns3:_="">
    <xsd:import namespace="c7dd6df9-d5eb-4d36-bef9-35a10bd02389"/>
    <xsd:import namespace="898fff4b-d565-43dd-992c-a8100af1db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ProjectManage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d6df9-d5eb-4d36-bef9-35a10bd023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38ec787-7a9b-4db7-b31a-f65a072b3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ojectManager" ma:index="24" nillable="true" ma:displayName="Project Manager" ma:format="Dropdown" ma:internalName="ProjectManager">
      <xsd:simpleType>
        <xsd:union memberTypes="dms:Text">
          <xsd:simpleType>
            <xsd:restriction base="dms:Choice">
              <xsd:enumeration value="David Clatworthy"/>
              <xsd:enumeration value="Ritchie Nield"/>
              <xsd:enumeration value="Cerys Butcher"/>
              <xsd:enumeration value="Alister Harding"/>
            </xsd:restriction>
          </xsd:simpleType>
        </xsd:un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fff4b-d565-43dd-992c-a8100af1db3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d642039-a029-4bba-96d8-66bf512d3595}" ma:internalName="TaxCatchAll" ma:showField="CatchAllData" ma:web="898fff4b-d565-43dd-992c-a8100af1db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dd6df9-d5eb-4d36-bef9-35a10bd02389">
      <Terms xmlns="http://schemas.microsoft.com/office/infopath/2007/PartnerControls"/>
    </lcf76f155ced4ddcb4097134ff3c332f>
    <TaxCatchAll xmlns="898fff4b-d565-43dd-992c-a8100af1db3d" xsi:nil="true"/>
    <ProjectManager xmlns="c7dd6df9-d5eb-4d36-bef9-35a10bd02389" xsi:nil="true"/>
  </documentManagement>
</p:properties>
</file>

<file path=customXml/itemProps1.xml><?xml version="1.0" encoding="utf-8"?>
<ds:datastoreItem xmlns:ds="http://schemas.openxmlformats.org/officeDocument/2006/customXml" ds:itemID="{08FB0C4A-9127-4244-8851-206D271535A8}"/>
</file>

<file path=customXml/itemProps2.xml><?xml version="1.0" encoding="utf-8"?>
<ds:datastoreItem xmlns:ds="http://schemas.openxmlformats.org/officeDocument/2006/customXml" ds:itemID="{96768A7B-CB3F-49BC-BF02-B75B310B7C9C}"/>
</file>

<file path=customXml/itemProps3.xml><?xml version="1.0" encoding="utf-8"?>
<ds:datastoreItem xmlns:ds="http://schemas.openxmlformats.org/officeDocument/2006/customXml" ds:itemID="{359913E2-F646-4053-90D8-F525071BBEC3}"/>
</file>

<file path=docProps/app.xml><?xml version="1.0" encoding="utf-8"?>
<Properties xmlns="http://schemas.openxmlformats.org/officeDocument/2006/extended-properties" xmlns:vt="http://schemas.openxmlformats.org/officeDocument/2006/docPropsVTypes">
  <TotalTime>91110</TotalTime>
  <Words>234</Words>
  <Application>Microsoft Office PowerPoint</Application>
  <PresentationFormat>Widescreen</PresentationFormat>
  <Paragraphs>69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Montserrat</vt:lpstr>
      <vt:lpstr>Montserrat Light</vt:lpstr>
      <vt:lpstr>Office Theme</vt:lpstr>
      <vt:lpstr>1_Office Theme</vt:lpstr>
      <vt:lpstr>Creating an IT Strategy for Your MEDITECH EHR   An Open Discussion</vt:lpstr>
      <vt:lpstr>Panel Presenters</vt:lpstr>
      <vt:lpstr>Panel Discussion Topics</vt:lpstr>
      <vt:lpstr>Types of Attacks – Managed Cloud Services Customers</vt:lpstr>
      <vt:lpstr>Most Recent Attack Vectors and Detections</vt:lpstr>
      <vt:lpstr>CloudWave Top 5 Controls  based on Observations for Prevention</vt:lpstr>
      <vt:lpstr>PowerPoint Presentation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Belyea</dc:creator>
  <cp:lastModifiedBy>David Neville</cp:lastModifiedBy>
  <cp:revision>49</cp:revision>
  <dcterms:created xsi:type="dcterms:W3CDTF">2021-04-02T13:38:57Z</dcterms:created>
  <dcterms:modified xsi:type="dcterms:W3CDTF">2025-09-25T17:45:24Z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0x0101003931A9D8769AC64D91B9BEEFA083F657</vt:lpwstr>
  </property>
  <property fmtid="{D5CDD505-2E9C-101B-9397-08002B2CF9AE}" pid="3" name="MediaServiceImageTags">
    <vt:lpwstr/>
  </property>
</Properties>
</file>