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5143500" cx="9144000"/>
  <p:notesSz cx="6858000" cy="9144000"/>
  <p:embeddedFontLst>
    <p:embeddedFont>
      <p:font typeface="Montserrat SemiBold"/>
      <p:regular r:id="rId27"/>
      <p:bold r:id="rId28"/>
      <p:italic r:id="rId29"/>
      <p:boldItalic r:id="rId30"/>
    </p:embeddedFont>
    <p:embeddedFont>
      <p:font typeface="Inter SemiBold"/>
      <p:regular r:id="rId31"/>
      <p:bold r:id="rId32"/>
      <p:italic r:id="rId33"/>
      <p:boldItalic r:id="rId34"/>
    </p:embeddedFont>
    <p:embeddedFont>
      <p:font typeface="Montserrat"/>
      <p:regular r:id="rId35"/>
      <p:bold r:id="rId36"/>
      <p:italic r:id="rId37"/>
      <p:boldItalic r:id="rId38"/>
    </p:embeddedFont>
    <p:embeddedFont>
      <p:font typeface="Montserrat Medium"/>
      <p:regular r:id="rId39"/>
      <p:bold r:id="rId40"/>
      <p:italic r:id="rId41"/>
      <p:boldItalic r:id="rId42"/>
    </p:embeddedFont>
    <p:embeddedFont>
      <p:font typeface="DM Sans ExtraBold"/>
      <p:bold r:id="rId43"/>
      <p:boldItalic r:id="rId44"/>
    </p:embeddedFont>
    <p:embeddedFont>
      <p:font typeface="Montserrat Light"/>
      <p:regular r:id="rId45"/>
      <p:bold r:id="rId46"/>
      <p:italic r:id="rId47"/>
      <p:boldItalic r:id="rId48"/>
    </p:embeddedFont>
    <p:embeddedFont>
      <p:font typeface="Bricolage Grotesque"/>
      <p:regular r:id="rId49"/>
      <p:bold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1500">
          <p15:clr>
            <a:srgbClr val="9AA0A6"/>
          </p15:clr>
        </p15:guide>
        <p15:guide id="2" orient="horz" pos="3024">
          <p15:clr>
            <a:srgbClr val="9AA0A6"/>
          </p15:clr>
        </p15:guide>
        <p15:guide id="3" orient="horz" pos="1368">
          <p15:clr>
            <a:srgbClr val="9AA0A6"/>
          </p15:clr>
        </p15:guide>
        <p15:guide id="4" pos="3060">
          <p15:clr>
            <a:srgbClr val="9AA0A6"/>
          </p15:clr>
        </p15:guide>
        <p15:guide id="5" orient="horz" pos="1008">
          <p15:clr>
            <a:srgbClr val="9AA0A6"/>
          </p15:clr>
        </p15:guide>
        <p15:guide id="6" pos="184">
          <p15:clr>
            <a:srgbClr val="9AA0A6"/>
          </p15:clr>
        </p15:guide>
        <p15:guide id="7" orient="horz" pos="288">
          <p15:clr>
            <a:srgbClr val="9AA0A6"/>
          </p15:clr>
        </p15:guide>
        <p15:guide id="8" orient="horz" pos="360">
          <p15:clr>
            <a:srgbClr val="9AA0A6"/>
          </p15:clr>
        </p15:guide>
        <p15:guide id="9" pos="858">
          <p15:clr>
            <a:srgbClr val="9AA0A6"/>
          </p15:clr>
        </p15:guide>
        <p15:guide id="10" pos="4902">
          <p15:clr>
            <a:srgbClr val="9AA0A6"/>
          </p15:clr>
        </p15:guide>
        <p15:guide id="11" orient="horz" pos="162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2E78B34-0F81-4984-9FE5-951132786685}">
  <a:tblStyle styleId="{92E78B34-0F81-4984-9FE5-95113278668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237A479A-7868-4099-B134-51B3A01E2CD3}"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500"/>
        <p:guide pos="3024" orient="horz"/>
        <p:guide pos="1368" orient="horz"/>
        <p:guide pos="3060"/>
        <p:guide pos="1008" orient="horz"/>
        <p:guide pos="184"/>
        <p:guide pos="288" orient="horz"/>
        <p:guide pos="360" orient="horz"/>
        <p:guide pos="858"/>
        <p:guide pos="4902"/>
        <p:guide pos="1620" orient="horz"/>
      </p:guideLst>
    </p:cSldViewPr>
  </p:slideViewPr>
</p:viewPr>
</file>

<file path=ppt/_rels/presentation.xml.rels><?xml version="1.0" encoding="UTF-8" standalone="yes"?>
<Relationships xmlns="http://schemas.openxmlformats.org/package/2006/relationships"><Relationship Id="rId39" Type="http://schemas.openxmlformats.org/officeDocument/2006/relationships/font" Target="fonts/MontserratMedium-regular.fntdata"/><Relationship Id="rId26" Type="http://schemas.openxmlformats.org/officeDocument/2006/relationships/slide" Target="slides/slide20.xml"/><Relationship Id="rId13" Type="http://schemas.openxmlformats.org/officeDocument/2006/relationships/slide" Target="slides/slide7.xml"/><Relationship Id="rId18" Type="http://schemas.openxmlformats.org/officeDocument/2006/relationships/slide" Target="slides/slide12.xml"/><Relationship Id="rId42" Type="http://schemas.openxmlformats.org/officeDocument/2006/relationships/font" Target="fonts/MontserratMedium-boldItalic.fntdata"/><Relationship Id="rId47" Type="http://schemas.openxmlformats.org/officeDocument/2006/relationships/font" Target="fonts/MontserratLight-italic.fntdata"/><Relationship Id="rId34" Type="http://schemas.openxmlformats.org/officeDocument/2006/relationships/font" Target="fonts/InterSemiBold-boldItalic.fntdata"/><Relationship Id="rId21" Type="http://schemas.openxmlformats.org/officeDocument/2006/relationships/slide" Target="slides/slide15.xml"/><Relationship Id="rId50" Type="http://schemas.openxmlformats.org/officeDocument/2006/relationships/font" Target="fonts/BricolageGrotesque-bold.fntdata"/><Relationship Id="rId7" Type="http://schemas.openxmlformats.org/officeDocument/2006/relationships/slide" Target="slides/slide1.xml"/><Relationship Id="rId2" Type="http://schemas.openxmlformats.org/officeDocument/2006/relationships/viewProps" Target="viewProps.xml"/><Relationship Id="rId29" Type="http://schemas.openxmlformats.org/officeDocument/2006/relationships/font" Target="fonts/MontserratSemiBold-italic.fntdata"/><Relationship Id="rId16" Type="http://schemas.openxmlformats.org/officeDocument/2006/relationships/slide" Target="slides/slide10.xml"/><Relationship Id="rId40" Type="http://schemas.openxmlformats.org/officeDocument/2006/relationships/font" Target="fonts/MontserratMedium-bold.fntdata"/><Relationship Id="rId45" Type="http://schemas.openxmlformats.org/officeDocument/2006/relationships/font" Target="fonts/MontserratLight-regular.fntdata"/><Relationship Id="rId32" Type="http://schemas.openxmlformats.org/officeDocument/2006/relationships/font" Target="fonts/InterSemiBold-bold.fntdata"/><Relationship Id="rId37" Type="http://schemas.openxmlformats.org/officeDocument/2006/relationships/font" Target="fonts/Montserrat-italic.fntdata"/><Relationship Id="rId24" Type="http://schemas.openxmlformats.org/officeDocument/2006/relationships/slide" Target="slides/slide18.xml"/><Relationship Id="rId11" Type="http://schemas.openxmlformats.org/officeDocument/2006/relationships/slide" Target="slides/slide5.xml"/><Relationship Id="rId53" Type="http://schemas.openxmlformats.org/officeDocument/2006/relationships/customXml" Target="../customXml/item3.xml"/><Relationship Id="rId5" Type="http://schemas.openxmlformats.org/officeDocument/2006/relationships/slideMaster" Target="slideMasters/slideMaster1.xml"/><Relationship Id="rId44" Type="http://schemas.openxmlformats.org/officeDocument/2006/relationships/font" Target="fonts/DMSansExtraBold-boldItalic.fntdata"/><Relationship Id="rId31" Type="http://schemas.openxmlformats.org/officeDocument/2006/relationships/font" Target="fonts/InterSemiBold-regular.fntdata"/><Relationship Id="rId10" Type="http://schemas.openxmlformats.org/officeDocument/2006/relationships/slide" Target="slides/slide4.xml"/><Relationship Id="rId19" Type="http://schemas.openxmlformats.org/officeDocument/2006/relationships/slide" Target="slides/slide13.xml"/><Relationship Id="rId52" Type="http://schemas.openxmlformats.org/officeDocument/2006/relationships/customXml" Target="../customXml/item2.xml"/><Relationship Id="rId43" Type="http://schemas.openxmlformats.org/officeDocument/2006/relationships/font" Target="fonts/DMSansExtraBold-bold.fntdata"/><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MontserratLight-boldItalic.fntdata"/><Relationship Id="rId30" Type="http://schemas.openxmlformats.org/officeDocument/2006/relationships/font" Target="fonts/MontserratSemiBold-boldItalic.fntdata"/><Relationship Id="rId35" Type="http://schemas.openxmlformats.org/officeDocument/2006/relationships/font" Target="fonts/Montserrat-regular.fntdata"/><Relationship Id="rId22" Type="http://schemas.openxmlformats.org/officeDocument/2006/relationships/slide" Target="slides/slide16.xml"/><Relationship Id="rId27" Type="http://schemas.openxmlformats.org/officeDocument/2006/relationships/font" Target="fonts/MontserratSemiBold-regular.fntdata"/><Relationship Id="rId14" Type="http://schemas.openxmlformats.org/officeDocument/2006/relationships/slide" Target="slides/slide8.xml"/><Relationship Id="rId8" Type="http://schemas.openxmlformats.org/officeDocument/2006/relationships/slide" Target="slides/slide2.xml"/><Relationship Id="rId51" Type="http://schemas.openxmlformats.org/officeDocument/2006/relationships/customXml" Target="../customXml/item1.xml"/><Relationship Id="rId3" Type="http://schemas.openxmlformats.org/officeDocument/2006/relationships/presProps" Target="presProps.xml"/><Relationship Id="rId46" Type="http://schemas.openxmlformats.org/officeDocument/2006/relationships/font" Target="fonts/MontserratLight-bold.fntdata"/><Relationship Id="rId33" Type="http://schemas.openxmlformats.org/officeDocument/2006/relationships/font" Target="fonts/InterSemiBold-italic.fntdata"/><Relationship Id="rId38" Type="http://schemas.openxmlformats.org/officeDocument/2006/relationships/font" Target="fonts/Montserrat-boldItalic.fntdata"/><Relationship Id="rId25" Type="http://schemas.openxmlformats.org/officeDocument/2006/relationships/slide" Target="slides/slide19.xml"/><Relationship Id="rId12" Type="http://schemas.openxmlformats.org/officeDocument/2006/relationships/slide" Target="slides/slide6.xml"/><Relationship Id="rId17" Type="http://schemas.openxmlformats.org/officeDocument/2006/relationships/slide" Target="slides/slide11.xml"/><Relationship Id="rId41" Type="http://schemas.openxmlformats.org/officeDocument/2006/relationships/font" Target="fonts/MontserratMedium-italic.fntdata"/><Relationship Id="rId20" Type="http://schemas.openxmlformats.org/officeDocument/2006/relationships/slide" Target="slides/slide14.xml"/><Relationship Id="rId1" Type="http://schemas.openxmlformats.org/officeDocument/2006/relationships/theme" Target="theme/theme2.xml"/><Relationship Id="rId6" Type="http://schemas.openxmlformats.org/officeDocument/2006/relationships/notesMaster" Target="notesMasters/notesMaster1.xml"/><Relationship Id="rId49" Type="http://schemas.openxmlformats.org/officeDocument/2006/relationships/font" Target="fonts/BricolageGrotesque-regular.fntdata"/><Relationship Id="rId36" Type="http://schemas.openxmlformats.org/officeDocument/2006/relationships/font" Target="fonts/Montserrat-bold.fntdata"/><Relationship Id="rId23" Type="http://schemas.openxmlformats.org/officeDocument/2006/relationships/slide" Target="slides/slide17.xml"/><Relationship Id="rId28" Type="http://schemas.openxmlformats.org/officeDocument/2006/relationships/font" Target="fonts/MontserratSemiBold-bold.fntdata"/><Relationship Id="rId15"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g3808445a404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 name="Google Shape;48;g3808445a404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3808445a404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3808445a404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808445a404_0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3808445a404_0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8825e8062c_0_16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38825e8062c_0_16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808445a404_0_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3808445a404_0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8825e8062c_0_16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38825e8062c_0_16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8825e8062c_0_16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38825e8062c_0_16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388268415a6_0_5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388268415a6_0_5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8825e8062c_0_16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38825e8062c_0_16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Some things you can mention if you want to:</a:t>
            </a:r>
            <a:endParaRPr/>
          </a:p>
          <a:p>
            <a:pPr indent="0" lvl="0" marL="0" rtl="0" algn="l">
              <a:spcBef>
                <a:spcPts val="0"/>
              </a:spcBef>
              <a:spcAft>
                <a:spcPts val="0"/>
              </a:spcAft>
              <a:buClr>
                <a:schemeClr val="dk1"/>
              </a:buClr>
              <a:buSzPts val="1100"/>
              <a:buFont typeface="Arial"/>
              <a:buNone/>
            </a:pPr>
            <a:r>
              <a:rPr lang="en"/>
              <a:t>Terraform restore takes between 14-17 minutes to recover everything in a separate datacenter</a:t>
            </a:r>
            <a:endParaRPr/>
          </a:p>
          <a:p>
            <a:pPr indent="0" lvl="0" marL="0" rtl="0" algn="l">
              <a:spcBef>
                <a:spcPts val="0"/>
              </a:spcBef>
              <a:spcAft>
                <a:spcPts val="0"/>
              </a:spcAft>
              <a:buClr>
                <a:schemeClr val="dk1"/>
              </a:buClr>
              <a:buSzPts val="1100"/>
              <a:buFont typeface="Arial"/>
              <a:buNone/>
            </a:pPr>
            <a:r>
              <a:rPr lang="en"/>
              <a:t>The team will power up the servers in the correct boot sequence and set down flags in 10-15 minutes</a:t>
            </a:r>
            <a:endParaRPr/>
          </a:p>
          <a:p>
            <a:pPr indent="0" lvl="0" marL="0" rtl="0" algn="l">
              <a:spcBef>
                <a:spcPts val="0"/>
              </a:spcBef>
              <a:spcAft>
                <a:spcPts val="0"/>
              </a:spcAft>
              <a:buClr>
                <a:schemeClr val="dk1"/>
              </a:buClr>
              <a:buSzPts val="1100"/>
              <a:buFont typeface="Arial"/>
              <a:buNone/>
            </a:pPr>
            <a:r>
              <a:rPr lang="en"/>
              <a:t>and then get various parties to do health checks.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The team is quite competitive and likes to go for record times</a:t>
            </a:r>
            <a:endParaRPr/>
          </a:p>
          <a:p>
            <a:pPr indent="0" lvl="0" marL="0" rtl="0" algn="l">
              <a:spcBef>
                <a:spcPts val="0"/>
              </a:spcBef>
              <a:spcAft>
                <a:spcPts val="0"/>
              </a:spcAft>
              <a:buNone/>
            </a:pPr>
            <a:r>
              <a:rPr lang="en"/>
              <a:t>So maybe you can mention that the fastest time we achieved for this was 24 minutes, and our slowest was 42 minutes.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388268415a6_0_6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388268415a6_0_6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808445a404_0_8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3808445a404_0_8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3808445a40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3808445a40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Agenda</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3808445a404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3808445a404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388256a4eb0_0_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388256a4eb0_0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88256a4eb0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388256a4eb0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38825e8062c_0_5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38825e8062c_0_5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88271833dc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388271833dc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808445a404_0_10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3808445a404_0_10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808445a404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3808445a404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388256a4eb0_0_5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388256a4eb0_0_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8" name="Shape 38"/>
        <p:cNvGrpSpPr/>
        <p:nvPr/>
      </p:nvGrpSpPr>
      <p:grpSpPr>
        <a:xfrm>
          <a:off x="0" y="0"/>
          <a:ext cx="0" cy="0"/>
          <a:chOff x="0" y="0"/>
          <a:chExt cx="0" cy="0"/>
        </a:xfrm>
      </p:grpSpPr>
      <p:sp>
        <p:nvSpPr>
          <p:cNvPr id="39" name="Google Shape;39;p1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1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 name="Google Shape;41;p1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2" name="Shape 42"/>
        <p:cNvGrpSpPr/>
        <p:nvPr/>
      </p:nvGrpSpPr>
      <p:grpSpPr>
        <a:xfrm>
          <a:off x="0" y="0"/>
          <a:ext cx="0" cy="0"/>
          <a:chOff x="0" y="0"/>
          <a:chExt cx="0" cy="0"/>
        </a:xfrm>
      </p:grpSpPr>
      <p:sp>
        <p:nvSpPr>
          <p:cNvPr id="43" name="Google Shape;43;p1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4" name="Google Shape;44;p1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5" name="Google Shape;45;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Page Transition - Light 1 1">
  <p:cSld name="SECTION_HEADER_1_4_1">
    <p:bg>
      <p:bgPr>
        <a:solidFill>
          <a:srgbClr val="FFFFFF"/>
        </a:solidFill>
      </p:bgPr>
    </p:bg>
    <p:spTree>
      <p:nvGrpSpPr>
        <p:cNvPr id="13" name="Shape 13"/>
        <p:cNvGrpSpPr/>
        <p:nvPr/>
      </p:nvGrpSpPr>
      <p:grpSpPr>
        <a:xfrm>
          <a:off x="0" y="0"/>
          <a:ext cx="0" cy="0"/>
          <a:chOff x="0" y="0"/>
          <a:chExt cx="0" cy="0"/>
        </a:xfrm>
      </p:grpSpPr>
    </p:spTree>
  </p:cSld>
  <p:clrMapOvr>
    <a:masterClrMapping/>
  </p:clrMapOvr>
  <p:extLst>
    <p:ext uri="{DCECCB84-F9BA-43D5-87BE-67443E8EF086}">
      <p15:sldGuideLst>
        <p15:guide id="1" pos="216">
          <p15:clr>
            <a:srgbClr val="FA7B17"/>
          </p15:clr>
        </p15:guide>
        <p15:guide id="2" orient="horz" pos="216">
          <p15:clr>
            <a:srgbClr val="FA7B17"/>
          </p15:clr>
        </p15:guide>
        <p15:guide id="3" orient="horz" pos="3024">
          <p15:clr>
            <a:srgbClr val="FA7B17"/>
          </p15:clr>
        </p15:guide>
        <p15:guide id="4" pos="5544">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 name="Shape 14"/>
        <p:cNvGrpSpPr/>
        <p:nvPr/>
      </p:nvGrpSpPr>
      <p:grpSpPr>
        <a:xfrm>
          <a:off x="0" y="0"/>
          <a:ext cx="0" cy="0"/>
          <a:chOff x="0" y="0"/>
          <a:chExt cx="0" cy="0"/>
        </a:xfrm>
      </p:grpSpPr>
      <p:sp>
        <p:nvSpPr>
          <p:cNvPr id="15" name="Google Shape;15;p4"/>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6" name="Google Shape;16;p4"/>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7" name="Google Shape;17;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_1">
    <p:spTree>
      <p:nvGrpSpPr>
        <p:cNvPr id="18" name="Shape 18"/>
        <p:cNvGrpSpPr/>
        <p:nvPr/>
      </p:nvGrpSpPr>
      <p:grpSpPr>
        <a:xfrm>
          <a:off x="0" y="0"/>
          <a:ext cx="0" cy="0"/>
          <a:chOff x="0" y="0"/>
          <a:chExt cx="0" cy="0"/>
        </a:xfrm>
      </p:grpSpPr>
      <p:sp>
        <p:nvSpPr>
          <p:cNvPr id="19" name="Google Shape;19;p5"/>
          <p:cNvSpPr txBox="1"/>
          <p:nvPr>
            <p:ph type="title"/>
          </p:nvPr>
        </p:nvSpPr>
        <p:spPr>
          <a:xfrm>
            <a:off x="49689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0" name="Google Shape;20;p5"/>
          <p:cNvSpPr txBox="1"/>
          <p:nvPr>
            <p:ph idx="1" type="body"/>
          </p:nvPr>
        </p:nvSpPr>
        <p:spPr>
          <a:xfrm>
            <a:off x="49689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1" name="Google Shape;21;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2" name="Shape 22"/>
        <p:cNvGrpSpPr/>
        <p:nvPr/>
      </p:nvGrpSpPr>
      <p:grpSpPr>
        <a:xfrm>
          <a:off x="0" y="0"/>
          <a:ext cx="0" cy="0"/>
          <a:chOff x="0" y="0"/>
          <a:chExt cx="0" cy="0"/>
        </a:xfrm>
      </p:grpSpPr>
      <p:sp>
        <p:nvSpPr>
          <p:cNvPr id="23" name="Google Shape;23;p6"/>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24" name="Google Shape;24;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5" name="Shape 25"/>
        <p:cNvGrpSpPr/>
        <p:nvPr/>
      </p:nvGrpSpPr>
      <p:grpSpPr>
        <a:xfrm>
          <a:off x="0" y="0"/>
          <a:ext cx="0" cy="0"/>
          <a:chOff x="0" y="0"/>
          <a:chExt cx="0" cy="0"/>
        </a:xfrm>
      </p:grpSpPr>
      <p:sp>
        <p:nvSpPr>
          <p:cNvPr id="26" name="Google Shape;26;p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7"/>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28" name="Google Shape;28;p7"/>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9" name="Google Shape;29;p7"/>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0" name="Google Shape;3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1" name="Shape 31"/>
        <p:cNvGrpSpPr/>
        <p:nvPr/>
      </p:nvGrpSpPr>
      <p:grpSpPr>
        <a:xfrm>
          <a:off x="0" y="0"/>
          <a:ext cx="0" cy="0"/>
          <a:chOff x="0" y="0"/>
          <a:chExt cx="0" cy="0"/>
        </a:xfrm>
      </p:grpSpPr>
      <p:sp>
        <p:nvSpPr>
          <p:cNvPr id="32" name="Google Shape;32;p8"/>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3" name="Google Shape;33;p8"/>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5" name="Shape 35"/>
        <p:cNvGrpSpPr/>
        <p:nvPr/>
      </p:nvGrpSpPr>
      <p:grpSpPr>
        <a:xfrm>
          <a:off x="0" y="0"/>
          <a:ext cx="0" cy="0"/>
          <a:chOff x="0" y="0"/>
          <a:chExt cx="0" cy="0"/>
        </a:xfrm>
      </p:grpSpPr>
      <p:sp>
        <p:nvSpPr>
          <p:cNvPr id="36" name="Google Shape;36;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BLANK_2">
    <p:spTree>
      <p:nvGrpSpPr>
        <p:cNvPr id="37" name="Shape 37"/>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1pPr>
            <a:lvl2pPr lvl="1">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2pPr>
            <a:lvl3pPr lvl="2">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3pPr>
            <a:lvl4pPr lvl="3">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4pPr>
            <a:lvl5pPr lvl="4">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5pPr>
            <a:lvl6pPr lvl="5">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6pPr>
            <a:lvl7pPr lvl="6">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7pPr>
            <a:lvl8pPr lvl="7">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8pPr>
            <a:lvl9pPr lvl="8">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indent="-317500" lvl="1" marL="914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indent="-317500" lvl="2" marL="1371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10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jp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3.jp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8.png"/><Relationship Id="rId10" Type="http://schemas.openxmlformats.org/officeDocument/2006/relationships/image" Target="../media/image15.png"/><Relationship Id="rId9"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3.png"/><Relationship Id="rId7" Type="http://schemas.openxmlformats.org/officeDocument/2006/relationships/image" Target="../media/image11.png"/><Relationship Id="rId8"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 name="Shape 49"/>
        <p:cNvGrpSpPr/>
        <p:nvPr/>
      </p:nvGrpSpPr>
      <p:grpSpPr>
        <a:xfrm>
          <a:off x="0" y="0"/>
          <a:ext cx="0" cy="0"/>
          <a:chOff x="0" y="0"/>
          <a:chExt cx="0" cy="0"/>
        </a:xfrm>
      </p:grpSpPr>
      <p:pic>
        <p:nvPicPr>
          <p:cNvPr id="50" name="Google Shape;50;p13"/>
          <p:cNvPicPr preferRelativeResize="0"/>
          <p:nvPr/>
        </p:nvPicPr>
        <p:blipFill rotWithShape="1">
          <a:blip r:embed="rId3">
            <a:alphaModFix/>
          </a:blip>
          <a:srcRect b="0" l="16501" r="27769" t="0"/>
          <a:stretch/>
        </p:blipFill>
        <p:spPr>
          <a:xfrm>
            <a:off x="4048125" y="0"/>
            <a:ext cx="5095875" cy="5143501"/>
          </a:xfrm>
          <a:prstGeom prst="rect">
            <a:avLst/>
          </a:prstGeom>
          <a:noFill/>
          <a:ln>
            <a:noFill/>
          </a:ln>
        </p:spPr>
      </p:pic>
      <p:sp>
        <p:nvSpPr>
          <p:cNvPr id="51" name="Google Shape;51;p13"/>
          <p:cNvSpPr/>
          <p:nvPr/>
        </p:nvSpPr>
        <p:spPr>
          <a:xfrm flipH="1" rot="5400000">
            <a:off x="113988" y="-114262"/>
            <a:ext cx="5144050" cy="5372025"/>
          </a:xfrm>
          <a:prstGeom prst="flowChartManualInput">
            <a:avLst/>
          </a:prstGeom>
          <a:solidFill>
            <a:srgbClr val="0026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2" name="Google Shape;52;p13"/>
          <p:cNvCxnSpPr/>
          <p:nvPr/>
        </p:nvCxnSpPr>
        <p:spPr>
          <a:xfrm rot="10800000">
            <a:off x="-4369200" y="1477400"/>
            <a:ext cx="2159400" cy="0"/>
          </a:xfrm>
          <a:prstGeom prst="straightConnector1">
            <a:avLst/>
          </a:prstGeom>
          <a:noFill/>
          <a:ln cap="flat" cmpd="sng" w="9525">
            <a:solidFill>
              <a:srgbClr val="00BC6F"/>
            </a:solidFill>
            <a:prstDash val="solid"/>
            <a:round/>
            <a:headEnd len="med" w="med" type="none"/>
            <a:tailEnd len="med" w="med" type="none"/>
          </a:ln>
        </p:spPr>
      </p:cxnSp>
      <p:sp>
        <p:nvSpPr>
          <p:cNvPr id="53" name="Google Shape;53;p13"/>
          <p:cNvSpPr txBox="1"/>
          <p:nvPr/>
        </p:nvSpPr>
        <p:spPr>
          <a:xfrm>
            <a:off x="343445" y="3997875"/>
            <a:ext cx="2763300" cy="75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 sz="1600">
                <a:solidFill>
                  <a:srgbClr val="FFFFFF"/>
                </a:solidFill>
                <a:latin typeface="Montserrat Medium"/>
                <a:ea typeface="Montserrat Medium"/>
                <a:cs typeface="Montserrat Medium"/>
                <a:sym typeface="Montserrat Medium"/>
              </a:rPr>
              <a:t>Kimberley Manley  </a:t>
            </a:r>
            <a:br>
              <a:rPr lang="en">
                <a:solidFill>
                  <a:srgbClr val="FFFFFF"/>
                </a:solidFill>
                <a:latin typeface="Montserrat"/>
                <a:ea typeface="Montserrat"/>
                <a:cs typeface="Montserrat"/>
                <a:sym typeface="Montserrat"/>
              </a:rPr>
            </a:br>
            <a:r>
              <a:rPr lang="en" sz="900">
                <a:solidFill>
                  <a:srgbClr val="FFFFFF"/>
                </a:solidFill>
                <a:latin typeface="Montserrat"/>
                <a:ea typeface="Montserrat"/>
                <a:cs typeface="Montserrat"/>
                <a:sym typeface="Montserrat"/>
              </a:rPr>
              <a:t>Technical Account Manager, Cloud</a:t>
            </a:r>
            <a:br>
              <a:rPr lang="en" sz="900">
                <a:solidFill>
                  <a:srgbClr val="FFFFFF"/>
                </a:solidFill>
                <a:latin typeface="Montserrat"/>
                <a:ea typeface="Montserrat"/>
                <a:cs typeface="Montserrat"/>
                <a:sym typeface="Montserrat"/>
              </a:rPr>
            </a:br>
            <a:endParaRPr b="1" sz="900">
              <a:solidFill>
                <a:srgbClr val="FFFFFF"/>
              </a:solidFill>
              <a:latin typeface="Montserrat"/>
              <a:ea typeface="Montserrat"/>
              <a:cs typeface="Montserrat"/>
              <a:sym typeface="Montserrat"/>
            </a:endParaRPr>
          </a:p>
        </p:txBody>
      </p:sp>
      <p:sp>
        <p:nvSpPr>
          <p:cNvPr id="54" name="Google Shape;54;p13"/>
          <p:cNvSpPr txBox="1"/>
          <p:nvPr/>
        </p:nvSpPr>
        <p:spPr>
          <a:xfrm>
            <a:off x="291503" y="1063175"/>
            <a:ext cx="4921500" cy="99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700">
                <a:solidFill>
                  <a:srgbClr val="FFFFFF"/>
                </a:solidFill>
                <a:latin typeface="Montserrat"/>
                <a:ea typeface="Montserrat"/>
                <a:cs typeface="Montserrat"/>
                <a:sym typeface="Montserrat"/>
              </a:rPr>
              <a:t>The Cloud Team </a:t>
            </a:r>
            <a:endParaRPr b="1" sz="2700">
              <a:solidFill>
                <a:srgbClr val="FFFFFF"/>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2700">
                <a:solidFill>
                  <a:srgbClr val="FFFFFF"/>
                </a:solidFill>
                <a:latin typeface="Montserrat Light"/>
                <a:ea typeface="Montserrat Light"/>
                <a:cs typeface="Montserrat Light"/>
                <a:sym typeface="Montserrat Light"/>
              </a:rPr>
              <a:t>Driving Innovation for Effective Decision Making</a:t>
            </a:r>
            <a:endParaRPr sz="2700">
              <a:solidFill>
                <a:srgbClr val="FFFFFF"/>
              </a:solidFill>
              <a:latin typeface="Montserrat Light"/>
              <a:ea typeface="Montserrat Light"/>
              <a:cs typeface="Montserrat Light"/>
              <a:sym typeface="Montserrat Light"/>
            </a:endParaRPr>
          </a:p>
        </p:txBody>
      </p:sp>
      <p:sp>
        <p:nvSpPr>
          <p:cNvPr id="55" name="Google Shape;55;p13"/>
          <p:cNvSpPr txBox="1"/>
          <p:nvPr/>
        </p:nvSpPr>
        <p:spPr>
          <a:xfrm>
            <a:off x="343445" y="3017550"/>
            <a:ext cx="2555700" cy="44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FFFFFF"/>
                </a:solidFill>
                <a:latin typeface="Montserrat Light"/>
                <a:ea typeface="Montserrat Light"/>
                <a:cs typeface="Montserrat Light"/>
                <a:sym typeface="Montserrat Light"/>
              </a:rPr>
              <a:t>2nd October 2025</a:t>
            </a:r>
            <a:endParaRPr sz="2800">
              <a:solidFill>
                <a:srgbClr val="FFFFFF"/>
              </a:solidFill>
              <a:latin typeface="Montserrat Light"/>
              <a:ea typeface="Montserrat Light"/>
              <a:cs typeface="Montserrat Light"/>
              <a:sym typeface="Montserrat Light"/>
            </a:endParaRPr>
          </a:p>
        </p:txBody>
      </p:sp>
      <p:pic>
        <p:nvPicPr>
          <p:cNvPr id="56" name="Google Shape;56;p13"/>
          <p:cNvPicPr preferRelativeResize="0"/>
          <p:nvPr/>
        </p:nvPicPr>
        <p:blipFill>
          <a:blip r:embed="rId4">
            <a:alphaModFix/>
          </a:blip>
          <a:stretch>
            <a:fillRect/>
          </a:stretch>
        </p:blipFill>
        <p:spPr>
          <a:xfrm>
            <a:off x="484011" y="454625"/>
            <a:ext cx="2205977" cy="305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22"/>
          <p:cNvPicPr preferRelativeResize="0"/>
          <p:nvPr/>
        </p:nvPicPr>
        <p:blipFill rotWithShape="1">
          <a:blip r:embed="rId3">
            <a:alphaModFix amt="64000"/>
          </a:blip>
          <a:srcRect b="0" l="6941" r="6941" t="0"/>
          <a:stretch/>
        </p:blipFill>
        <p:spPr>
          <a:xfrm>
            <a:off x="-624500" y="916825"/>
            <a:ext cx="5041925" cy="1713326"/>
          </a:xfrm>
          <a:prstGeom prst="rect">
            <a:avLst/>
          </a:prstGeom>
          <a:noFill/>
          <a:ln>
            <a:noFill/>
          </a:ln>
        </p:spPr>
      </p:pic>
      <p:sp>
        <p:nvSpPr>
          <p:cNvPr id="215" name="Google Shape;215;p22"/>
          <p:cNvSpPr/>
          <p:nvPr/>
        </p:nvSpPr>
        <p:spPr>
          <a:xfrm>
            <a:off x="-549825" y="0"/>
            <a:ext cx="5041800" cy="5143500"/>
          </a:xfrm>
          <a:prstGeom prst="rect">
            <a:avLst/>
          </a:prstGeom>
          <a:solidFill>
            <a:srgbClr val="002A33">
              <a:alpha val="7722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216" name="Google Shape;216;p22"/>
          <p:cNvSpPr/>
          <p:nvPr/>
        </p:nvSpPr>
        <p:spPr>
          <a:xfrm>
            <a:off x="-549825" y="-2550"/>
            <a:ext cx="5041800" cy="5143500"/>
          </a:xfrm>
          <a:prstGeom prst="rect">
            <a:avLst/>
          </a:prstGeom>
          <a:solidFill>
            <a:srgbClr val="002A33">
              <a:alpha val="6266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217" name="Google Shape;217;p22"/>
          <p:cNvSpPr/>
          <p:nvPr/>
        </p:nvSpPr>
        <p:spPr>
          <a:xfrm>
            <a:off x="1020809" y="-1048250"/>
            <a:ext cx="7018200" cy="366900"/>
          </a:xfrm>
          <a:prstGeom prst="rect">
            <a:avLst/>
          </a:prstGeom>
          <a:solidFill>
            <a:srgbClr val="FCB22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Montserrat"/>
                <a:ea typeface="Montserrat"/>
                <a:cs typeface="Montserrat"/>
                <a:sym typeface="Montserrat"/>
              </a:rPr>
              <a:t>NULL Object - Do NOT Delete.</a:t>
            </a:r>
            <a:endParaRPr>
              <a:latin typeface="Montserrat"/>
              <a:ea typeface="Montserrat"/>
              <a:cs typeface="Montserrat"/>
              <a:sym typeface="Montserrat"/>
            </a:endParaRPr>
          </a:p>
        </p:txBody>
      </p:sp>
      <p:sp>
        <p:nvSpPr>
          <p:cNvPr id="218" name="Google Shape;218;p22"/>
          <p:cNvSpPr/>
          <p:nvPr/>
        </p:nvSpPr>
        <p:spPr>
          <a:xfrm>
            <a:off x="-5200" y="-2550"/>
            <a:ext cx="311700" cy="5143500"/>
          </a:xfrm>
          <a:prstGeom prst="rect">
            <a:avLst/>
          </a:prstGeom>
          <a:gradFill>
            <a:gsLst>
              <a:gs pos="0">
                <a:srgbClr val="00BC6F"/>
              </a:gs>
              <a:gs pos="8000">
                <a:srgbClr val="00BC6F"/>
              </a:gs>
              <a:gs pos="42000">
                <a:srgbClr val="2D9ACB"/>
              </a:gs>
              <a:gs pos="80000">
                <a:srgbClr val="026873"/>
              </a:gs>
              <a:gs pos="100000">
                <a:srgbClr val="026873"/>
              </a:gs>
            </a:gsLst>
            <a:lin ang="2698631"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219" name="Google Shape;219;p22"/>
          <p:cNvSpPr txBox="1"/>
          <p:nvPr/>
        </p:nvSpPr>
        <p:spPr>
          <a:xfrm>
            <a:off x="-464150" y="2094000"/>
            <a:ext cx="4815300" cy="6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Montserrat"/>
                <a:ea typeface="Montserrat"/>
                <a:cs typeface="Montserrat"/>
                <a:sym typeface="Montserrat"/>
              </a:rPr>
              <a:t>BCDR</a:t>
            </a:r>
            <a:endParaRPr b="1" sz="3000">
              <a:solidFill>
                <a:schemeClr val="lt1"/>
              </a:solidFill>
              <a:latin typeface="Montserrat"/>
              <a:ea typeface="Montserrat"/>
              <a:cs typeface="Montserrat"/>
              <a:sym typeface="Montserrat"/>
            </a:endParaRPr>
          </a:p>
        </p:txBody>
      </p:sp>
      <p:sp>
        <p:nvSpPr>
          <p:cNvPr id="220" name="Google Shape;220;p22"/>
          <p:cNvSpPr txBox="1"/>
          <p:nvPr/>
        </p:nvSpPr>
        <p:spPr>
          <a:xfrm>
            <a:off x="5305998" y="830845"/>
            <a:ext cx="2733000" cy="34164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None/>
            </a:pPr>
            <a:r>
              <a:rPr lang="en" sz="1100">
                <a:solidFill>
                  <a:srgbClr val="073036"/>
                </a:solidFill>
                <a:latin typeface="Montserrat Medium"/>
                <a:ea typeface="Montserrat Medium"/>
                <a:cs typeface="Montserrat Medium"/>
                <a:sym typeface="Montserrat Medium"/>
              </a:rPr>
              <a:t>Requirements Gathering &amp; Standards Alignment</a:t>
            </a:r>
            <a:endParaRPr sz="1100">
              <a:solidFill>
                <a:srgbClr val="073036"/>
              </a:solidFill>
              <a:latin typeface="Montserrat Medium"/>
              <a:ea typeface="Montserrat Medium"/>
              <a:cs typeface="Montserrat Medium"/>
              <a:sym typeface="Montserrat Medium"/>
            </a:endParaRPr>
          </a:p>
          <a:p>
            <a:pPr indent="0" lvl="0" marL="0" rtl="0" algn="l">
              <a:spcBef>
                <a:spcPts val="1000"/>
              </a:spcBef>
              <a:spcAft>
                <a:spcPts val="0"/>
              </a:spcAft>
              <a:buNone/>
            </a:pPr>
            <a:r>
              <a:t/>
            </a:r>
            <a:endParaRPr sz="1100">
              <a:solidFill>
                <a:srgbClr val="073036"/>
              </a:solidFill>
              <a:latin typeface="Montserrat Medium"/>
              <a:ea typeface="Montserrat Medium"/>
              <a:cs typeface="Montserrat Medium"/>
              <a:sym typeface="Montserrat Medium"/>
            </a:endParaRPr>
          </a:p>
          <a:p>
            <a:pPr indent="0" lvl="0" marL="0" rtl="0" algn="l">
              <a:spcBef>
                <a:spcPts val="1000"/>
              </a:spcBef>
              <a:spcAft>
                <a:spcPts val="0"/>
              </a:spcAft>
              <a:buNone/>
            </a:pPr>
            <a:r>
              <a:rPr lang="en" sz="1100">
                <a:solidFill>
                  <a:srgbClr val="073036"/>
                </a:solidFill>
                <a:latin typeface="Montserrat Medium"/>
                <a:ea typeface="Montserrat Medium"/>
                <a:cs typeface="Montserrat Medium"/>
                <a:sym typeface="Montserrat Medium"/>
              </a:rPr>
              <a:t>Documentation Framework</a:t>
            </a:r>
            <a:endParaRPr sz="1100">
              <a:solidFill>
                <a:srgbClr val="073036"/>
              </a:solidFill>
              <a:latin typeface="Montserrat Medium"/>
              <a:ea typeface="Montserrat Medium"/>
              <a:cs typeface="Montserrat Medium"/>
              <a:sym typeface="Montserrat Medium"/>
            </a:endParaRPr>
          </a:p>
          <a:p>
            <a:pPr indent="0" lvl="0" marL="0" rtl="0" algn="l">
              <a:spcBef>
                <a:spcPts val="1000"/>
              </a:spcBef>
              <a:spcAft>
                <a:spcPts val="0"/>
              </a:spcAft>
              <a:buNone/>
            </a:pPr>
            <a:r>
              <a:t/>
            </a:r>
            <a:endParaRPr sz="1100">
              <a:solidFill>
                <a:srgbClr val="073036"/>
              </a:solidFill>
              <a:latin typeface="Montserrat Medium"/>
              <a:ea typeface="Montserrat Medium"/>
              <a:cs typeface="Montserrat Medium"/>
              <a:sym typeface="Montserrat Medium"/>
            </a:endParaRPr>
          </a:p>
          <a:p>
            <a:pPr indent="0" lvl="0" marL="0" rtl="0" algn="l">
              <a:spcBef>
                <a:spcPts val="1000"/>
              </a:spcBef>
              <a:spcAft>
                <a:spcPts val="0"/>
              </a:spcAft>
              <a:buNone/>
            </a:pPr>
            <a:r>
              <a:rPr lang="en" sz="1100">
                <a:solidFill>
                  <a:srgbClr val="073036"/>
                </a:solidFill>
                <a:latin typeface="Montserrat Medium"/>
                <a:ea typeface="Montserrat Medium"/>
                <a:cs typeface="Montserrat Medium"/>
                <a:sym typeface="Montserrat Medium"/>
              </a:rPr>
              <a:t>Creating the Documents</a:t>
            </a:r>
            <a:endParaRPr sz="1100">
              <a:solidFill>
                <a:srgbClr val="073036"/>
              </a:solidFill>
              <a:latin typeface="Montserrat Medium"/>
              <a:ea typeface="Montserrat Medium"/>
              <a:cs typeface="Montserrat Medium"/>
              <a:sym typeface="Montserrat Medium"/>
            </a:endParaRPr>
          </a:p>
          <a:p>
            <a:pPr indent="0" lvl="0" marL="0" rtl="0" algn="l">
              <a:spcBef>
                <a:spcPts val="1000"/>
              </a:spcBef>
              <a:spcAft>
                <a:spcPts val="0"/>
              </a:spcAft>
              <a:buNone/>
            </a:pPr>
            <a:r>
              <a:t/>
            </a:r>
            <a:endParaRPr sz="1100">
              <a:solidFill>
                <a:srgbClr val="073036"/>
              </a:solidFill>
              <a:latin typeface="Montserrat Medium"/>
              <a:ea typeface="Montserrat Medium"/>
              <a:cs typeface="Montserrat Medium"/>
              <a:sym typeface="Montserrat Medium"/>
            </a:endParaRPr>
          </a:p>
          <a:p>
            <a:pPr indent="0" lvl="0" marL="0" rtl="0" algn="l">
              <a:spcBef>
                <a:spcPts val="1000"/>
              </a:spcBef>
              <a:spcAft>
                <a:spcPts val="0"/>
              </a:spcAft>
              <a:buNone/>
            </a:pPr>
            <a:r>
              <a:rPr lang="en" sz="1100">
                <a:solidFill>
                  <a:srgbClr val="073036"/>
                </a:solidFill>
                <a:latin typeface="Montserrat Medium"/>
                <a:ea typeface="Montserrat Medium"/>
                <a:cs typeface="Montserrat Medium"/>
                <a:sym typeface="Montserrat Medium"/>
              </a:rPr>
              <a:t>Central Repository &amp; Access Control</a:t>
            </a:r>
            <a:endParaRPr sz="1100">
              <a:solidFill>
                <a:srgbClr val="073036"/>
              </a:solidFill>
              <a:latin typeface="Montserrat Medium"/>
              <a:ea typeface="Montserrat Medium"/>
              <a:cs typeface="Montserrat Medium"/>
              <a:sym typeface="Montserrat Medium"/>
            </a:endParaRPr>
          </a:p>
          <a:p>
            <a:pPr indent="0" lvl="0" marL="0" rtl="0" algn="l">
              <a:spcBef>
                <a:spcPts val="1000"/>
              </a:spcBef>
              <a:spcAft>
                <a:spcPts val="0"/>
              </a:spcAft>
              <a:buNone/>
            </a:pPr>
            <a:r>
              <a:t/>
            </a:r>
            <a:endParaRPr sz="1100">
              <a:solidFill>
                <a:srgbClr val="073036"/>
              </a:solidFill>
              <a:latin typeface="Montserrat Medium"/>
              <a:ea typeface="Montserrat Medium"/>
              <a:cs typeface="Montserrat Medium"/>
              <a:sym typeface="Montserrat Medium"/>
            </a:endParaRPr>
          </a:p>
          <a:p>
            <a:pPr indent="0" lvl="0" marL="0" rtl="0" algn="l">
              <a:spcBef>
                <a:spcPts val="1000"/>
              </a:spcBef>
              <a:spcAft>
                <a:spcPts val="0"/>
              </a:spcAft>
              <a:buNone/>
            </a:pPr>
            <a:r>
              <a:rPr lang="en" sz="1100">
                <a:solidFill>
                  <a:srgbClr val="073036"/>
                </a:solidFill>
                <a:latin typeface="Montserrat Medium"/>
                <a:ea typeface="Montserrat Medium"/>
                <a:cs typeface="Montserrat Medium"/>
                <a:sym typeface="Montserrat Medium"/>
              </a:rPr>
              <a:t>Ongoing Review &amp; Updates</a:t>
            </a:r>
            <a:endParaRPr sz="1100">
              <a:solidFill>
                <a:srgbClr val="073036"/>
              </a:solidFill>
              <a:latin typeface="Montserrat Medium"/>
              <a:ea typeface="Montserrat Medium"/>
              <a:cs typeface="Montserrat Medium"/>
              <a:sym typeface="Montserrat Medium"/>
            </a:endParaRPr>
          </a:p>
          <a:p>
            <a:pPr indent="0" lvl="0" marL="0" rtl="0" algn="l">
              <a:spcBef>
                <a:spcPts val="1000"/>
              </a:spcBef>
              <a:spcAft>
                <a:spcPts val="0"/>
              </a:spcAft>
              <a:buNone/>
            </a:pPr>
            <a:r>
              <a:t/>
            </a:r>
            <a:endParaRPr sz="1100">
              <a:solidFill>
                <a:srgbClr val="073036"/>
              </a:solidFill>
              <a:latin typeface="Montserrat Medium"/>
              <a:ea typeface="Montserrat Medium"/>
              <a:cs typeface="Montserrat Medium"/>
              <a:sym typeface="Montserrat Medium"/>
            </a:endParaRPr>
          </a:p>
          <a:p>
            <a:pPr indent="0" lvl="0" marL="0" rtl="0" algn="l">
              <a:spcBef>
                <a:spcPts val="1000"/>
              </a:spcBef>
              <a:spcAft>
                <a:spcPts val="0"/>
              </a:spcAft>
              <a:buNone/>
            </a:pPr>
            <a:r>
              <a:t/>
            </a:r>
            <a:endParaRPr sz="1100">
              <a:solidFill>
                <a:srgbClr val="073036"/>
              </a:solidFill>
              <a:latin typeface="Montserrat Medium"/>
              <a:ea typeface="Montserrat Medium"/>
              <a:cs typeface="Montserrat Medium"/>
              <a:sym typeface="Montserrat Medium"/>
            </a:endParaRPr>
          </a:p>
          <a:p>
            <a:pPr indent="0" lvl="0" marL="0" rtl="0" algn="l">
              <a:spcBef>
                <a:spcPts val="0"/>
              </a:spcBef>
              <a:spcAft>
                <a:spcPts val="0"/>
              </a:spcAft>
              <a:buNone/>
            </a:pPr>
            <a:r>
              <a:rPr b="1" lang="en" sz="1017">
                <a:solidFill>
                  <a:schemeClr val="lt1"/>
                </a:solidFill>
                <a:latin typeface="Montserrat"/>
                <a:ea typeface="Montserrat"/>
                <a:cs typeface="Montserrat"/>
                <a:sym typeface="Montserrat"/>
              </a:rPr>
              <a:t>Ongoing Review &amp; Update</a:t>
            </a:r>
            <a:endParaRPr sz="1100">
              <a:solidFill>
                <a:srgbClr val="073036"/>
              </a:solidFill>
              <a:latin typeface="Montserrat Medium"/>
              <a:ea typeface="Montserrat Medium"/>
              <a:cs typeface="Montserrat Medium"/>
              <a:sym typeface="Montserrat Medium"/>
            </a:endParaRPr>
          </a:p>
          <a:p>
            <a:pPr indent="0" lvl="0" marL="0" rtl="0" algn="l">
              <a:spcBef>
                <a:spcPts val="1000"/>
              </a:spcBef>
              <a:spcAft>
                <a:spcPts val="0"/>
              </a:spcAft>
              <a:buNone/>
            </a:pPr>
            <a:r>
              <a:t/>
            </a:r>
            <a:endParaRPr sz="1100">
              <a:solidFill>
                <a:srgbClr val="073036"/>
              </a:solidFill>
              <a:latin typeface="Montserrat Medium"/>
              <a:ea typeface="Montserrat Medium"/>
              <a:cs typeface="Montserrat Medium"/>
              <a:sym typeface="Montserrat Medium"/>
            </a:endParaRPr>
          </a:p>
          <a:p>
            <a:pPr indent="0" lvl="0" marL="0" rtl="0" algn="l">
              <a:spcBef>
                <a:spcPts val="1000"/>
              </a:spcBef>
              <a:spcAft>
                <a:spcPts val="0"/>
              </a:spcAft>
              <a:buNone/>
            </a:pPr>
            <a:r>
              <a:t/>
            </a:r>
            <a:endParaRPr sz="1100">
              <a:solidFill>
                <a:srgbClr val="073036"/>
              </a:solidFill>
              <a:latin typeface="Montserrat Medium"/>
              <a:ea typeface="Montserrat Medium"/>
              <a:cs typeface="Montserrat Medium"/>
              <a:sym typeface="Montserrat Medium"/>
            </a:endParaRPr>
          </a:p>
        </p:txBody>
      </p:sp>
      <p:sp>
        <p:nvSpPr>
          <p:cNvPr id="221" name="Google Shape;221;p22"/>
          <p:cNvSpPr/>
          <p:nvPr/>
        </p:nvSpPr>
        <p:spPr>
          <a:xfrm>
            <a:off x="4857759" y="1077354"/>
            <a:ext cx="273752" cy="273752"/>
          </a:xfrm>
          <a:custGeom>
            <a:rect b="b" l="l" r="r" t="t"/>
            <a:pathLst>
              <a:path extrusionOk="0" h="25324" w="25324">
                <a:moveTo>
                  <a:pt x="11011" y="6829"/>
                </a:moveTo>
                <a:lnTo>
                  <a:pt x="11215" y="6851"/>
                </a:lnTo>
                <a:lnTo>
                  <a:pt x="11418" y="6919"/>
                </a:lnTo>
                <a:lnTo>
                  <a:pt x="11622" y="7010"/>
                </a:lnTo>
                <a:lnTo>
                  <a:pt x="11780" y="7145"/>
                </a:lnTo>
                <a:lnTo>
                  <a:pt x="16528" y="11893"/>
                </a:lnTo>
                <a:lnTo>
                  <a:pt x="16664" y="12074"/>
                </a:lnTo>
                <a:lnTo>
                  <a:pt x="16755" y="12255"/>
                </a:lnTo>
                <a:lnTo>
                  <a:pt x="16822" y="12459"/>
                </a:lnTo>
                <a:lnTo>
                  <a:pt x="16845" y="12662"/>
                </a:lnTo>
                <a:lnTo>
                  <a:pt x="16822" y="12866"/>
                </a:lnTo>
                <a:lnTo>
                  <a:pt x="16755" y="13069"/>
                </a:lnTo>
                <a:lnTo>
                  <a:pt x="16664" y="13250"/>
                </a:lnTo>
                <a:lnTo>
                  <a:pt x="16528" y="13431"/>
                </a:lnTo>
                <a:lnTo>
                  <a:pt x="11780" y="18179"/>
                </a:lnTo>
                <a:lnTo>
                  <a:pt x="11622" y="18315"/>
                </a:lnTo>
                <a:lnTo>
                  <a:pt x="11418" y="18405"/>
                </a:lnTo>
                <a:lnTo>
                  <a:pt x="11215" y="18473"/>
                </a:lnTo>
                <a:lnTo>
                  <a:pt x="11011" y="18495"/>
                </a:lnTo>
                <a:lnTo>
                  <a:pt x="10808" y="18473"/>
                </a:lnTo>
                <a:lnTo>
                  <a:pt x="10604" y="18405"/>
                </a:lnTo>
                <a:lnTo>
                  <a:pt x="10424" y="18315"/>
                </a:lnTo>
                <a:lnTo>
                  <a:pt x="10243" y="18179"/>
                </a:lnTo>
                <a:lnTo>
                  <a:pt x="10107" y="17998"/>
                </a:lnTo>
                <a:lnTo>
                  <a:pt x="10017" y="17817"/>
                </a:lnTo>
                <a:lnTo>
                  <a:pt x="9949" y="17614"/>
                </a:lnTo>
                <a:lnTo>
                  <a:pt x="9926" y="17410"/>
                </a:lnTo>
                <a:lnTo>
                  <a:pt x="9949" y="17184"/>
                </a:lnTo>
                <a:lnTo>
                  <a:pt x="10017" y="17003"/>
                </a:lnTo>
                <a:lnTo>
                  <a:pt x="10107" y="16800"/>
                </a:lnTo>
                <a:lnTo>
                  <a:pt x="10243" y="16641"/>
                </a:lnTo>
                <a:lnTo>
                  <a:pt x="14222" y="12662"/>
                </a:lnTo>
                <a:lnTo>
                  <a:pt x="10243" y="8683"/>
                </a:lnTo>
                <a:lnTo>
                  <a:pt x="10107" y="8524"/>
                </a:lnTo>
                <a:lnTo>
                  <a:pt x="10017" y="8321"/>
                </a:lnTo>
                <a:lnTo>
                  <a:pt x="9949" y="8140"/>
                </a:lnTo>
                <a:lnTo>
                  <a:pt x="9926" y="7914"/>
                </a:lnTo>
                <a:lnTo>
                  <a:pt x="9949" y="7710"/>
                </a:lnTo>
                <a:lnTo>
                  <a:pt x="10017" y="7507"/>
                </a:lnTo>
                <a:lnTo>
                  <a:pt x="10107" y="7326"/>
                </a:lnTo>
                <a:lnTo>
                  <a:pt x="10243" y="7145"/>
                </a:lnTo>
                <a:lnTo>
                  <a:pt x="10424" y="7010"/>
                </a:lnTo>
                <a:lnTo>
                  <a:pt x="10604" y="6919"/>
                </a:lnTo>
                <a:lnTo>
                  <a:pt x="10808" y="6851"/>
                </a:lnTo>
                <a:lnTo>
                  <a:pt x="11011" y="6829"/>
                </a:lnTo>
                <a:close/>
                <a:moveTo>
                  <a:pt x="12662" y="0"/>
                </a:moveTo>
                <a:lnTo>
                  <a:pt x="12006" y="23"/>
                </a:lnTo>
                <a:lnTo>
                  <a:pt x="11373" y="68"/>
                </a:lnTo>
                <a:lnTo>
                  <a:pt x="10740" y="136"/>
                </a:lnTo>
                <a:lnTo>
                  <a:pt x="10107" y="249"/>
                </a:lnTo>
                <a:lnTo>
                  <a:pt x="9497" y="407"/>
                </a:lnTo>
                <a:lnTo>
                  <a:pt x="8886" y="566"/>
                </a:lnTo>
                <a:lnTo>
                  <a:pt x="8298" y="769"/>
                </a:lnTo>
                <a:lnTo>
                  <a:pt x="7733" y="995"/>
                </a:lnTo>
                <a:lnTo>
                  <a:pt x="7168" y="1244"/>
                </a:lnTo>
                <a:lnTo>
                  <a:pt x="6625" y="1538"/>
                </a:lnTo>
                <a:lnTo>
                  <a:pt x="6105" y="1832"/>
                </a:lnTo>
                <a:lnTo>
                  <a:pt x="5585" y="2171"/>
                </a:lnTo>
                <a:lnTo>
                  <a:pt x="5088" y="2510"/>
                </a:lnTo>
                <a:lnTo>
                  <a:pt x="4613" y="2895"/>
                </a:lnTo>
                <a:lnTo>
                  <a:pt x="4138" y="3279"/>
                </a:lnTo>
                <a:lnTo>
                  <a:pt x="3708" y="3708"/>
                </a:lnTo>
                <a:lnTo>
                  <a:pt x="3279" y="4138"/>
                </a:lnTo>
                <a:lnTo>
                  <a:pt x="2894" y="4613"/>
                </a:lnTo>
                <a:lnTo>
                  <a:pt x="2510" y="5088"/>
                </a:lnTo>
                <a:lnTo>
                  <a:pt x="2171" y="5585"/>
                </a:lnTo>
                <a:lnTo>
                  <a:pt x="1832" y="6105"/>
                </a:lnTo>
                <a:lnTo>
                  <a:pt x="1538" y="6625"/>
                </a:lnTo>
                <a:lnTo>
                  <a:pt x="1244" y="7168"/>
                </a:lnTo>
                <a:lnTo>
                  <a:pt x="995" y="7733"/>
                </a:lnTo>
                <a:lnTo>
                  <a:pt x="769" y="8298"/>
                </a:lnTo>
                <a:lnTo>
                  <a:pt x="565" y="8886"/>
                </a:lnTo>
                <a:lnTo>
                  <a:pt x="407" y="9497"/>
                </a:lnTo>
                <a:lnTo>
                  <a:pt x="249" y="10107"/>
                </a:lnTo>
                <a:lnTo>
                  <a:pt x="136" y="10740"/>
                </a:lnTo>
                <a:lnTo>
                  <a:pt x="68" y="11373"/>
                </a:lnTo>
                <a:lnTo>
                  <a:pt x="23" y="12006"/>
                </a:lnTo>
                <a:lnTo>
                  <a:pt x="0" y="12662"/>
                </a:lnTo>
                <a:lnTo>
                  <a:pt x="23" y="13318"/>
                </a:lnTo>
                <a:lnTo>
                  <a:pt x="68" y="13951"/>
                </a:lnTo>
                <a:lnTo>
                  <a:pt x="136" y="14584"/>
                </a:lnTo>
                <a:lnTo>
                  <a:pt x="249" y="15217"/>
                </a:lnTo>
                <a:lnTo>
                  <a:pt x="407" y="15827"/>
                </a:lnTo>
                <a:lnTo>
                  <a:pt x="565" y="16438"/>
                </a:lnTo>
                <a:lnTo>
                  <a:pt x="769" y="17026"/>
                </a:lnTo>
                <a:lnTo>
                  <a:pt x="995" y="17591"/>
                </a:lnTo>
                <a:lnTo>
                  <a:pt x="1244" y="18156"/>
                </a:lnTo>
                <a:lnTo>
                  <a:pt x="1538" y="18699"/>
                </a:lnTo>
                <a:lnTo>
                  <a:pt x="1832" y="19219"/>
                </a:lnTo>
                <a:lnTo>
                  <a:pt x="2171" y="19739"/>
                </a:lnTo>
                <a:lnTo>
                  <a:pt x="2510" y="20236"/>
                </a:lnTo>
                <a:lnTo>
                  <a:pt x="2894" y="20711"/>
                </a:lnTo>
                <a:lnTo>
                  <a:pt x="3279" y="21186"/>
                </a:lnTo>
                <a:lnTo>
                  <a:pt x="3708" y="21616"/>
                </a:lnTo>
                <a:lnTo>
                  <a:pt x="4138" y="22045"/>
                </a:lnTo>
                <a:lnTo>
                  <a:pt x="4613" y="22430"/>
                </a:lnTo>
                <a:lnTo>
                  <a:pt x="5088" y="22814"/>
                </a:lnTo>
                <a:lnTo>
                  <a:pt x="5585" y="23153"/>
                </a:lnTo>
                <a:lnTo>
                  <a:pt x="6105" y="23492"/>
                </a:lnTo>
                <a:lnTo>
                  <a:pt x="6625" y="23786"/>
                </a:lnTo>
                <a:lnTo>
                  <a:pt x="7168" y="24080"/>
                </a:lnTo>
                <a:lnTo>
                  <a:pt x="7733" y="24329"/>
                </a:lnTo>
                <a:lnTo>
                  <a:pt x="8298" y="24555"/>
                </a:lnTo>
                <a:lnTo>
                  <a:pt x="8886" y="24758"/>
                </a:lnTo>
                <a:lnTo>
                  <a:pt x="9497" y="24917"/>
                </a:lnTo>
                <a:lnTo>
                  <a:pt x="10107" y="25075"/>
                </a:lnTo>
                <a:lnTo>
                  <a:pt x="10740" y="25188"/>
                </a:lnTo>
                <a:lnTo>
                  <a:pt x="11373" y="25256"/>
                </a:lnTo>
                <a:lnTo>
                  <a:pt x="12006" y="25301"/>
                </a:lnTo>
                <a:lnTo>
                  <a:pt x="12662" y="25324"/>
                </a:lnTo>
                <a:lnTo>
                  <a:pt x="13318" y="25301"/>
                </a:lnTo>
                <a:lnTo>
                  <a:pt x="13951" y="25256"/>
                </a:lnTo>
                <a:lnTo>
                  <a:pt x="14584" y="25188"/>
                </a:lnTo>
                <a:lnTo>
                  <a:pt x="15217" y="25075"/>
                </a:lnTo>
                <a:lnTo>
                  <a:pt x="15827" y="24917"/>
                </a:lnTo>
                <a:lnTo>
                  <a:pt x="16438" y="24758"/>
                </a:lnTo>
                <a:lnTo>
                  <a:pt x="17026" y="24555"/>
                </a:lnTo>
                <a:lnTo>
                  <a:pt x="17591" y="24329"/>
                </a:lnTo>
                <a:lnTo>
                  <a:pt x="18156" y="24080"/>
                </a:lnTo>
                <a:lnTo>
                  <a:pt x="18699" y="23786"/>
                </a:lnTo>
                <a:lnTo>
                  <a:pt x="19219" y="23492"/>
                </a:lnTo>
                <a:lnTo>
                  <a:pt x="19739" y="23153"/>
                </a:lnTo>
                <a:lnTo>
                  <a:pt x="20237" y="22814"/>
                </a:lnTo>
                <a:lnTo>
                  <a:pt x="20711" y="22430"/>
                </a:lnTo>
                <a:lnTo>
                  <a:pt x="21186" y="22045"/>
                </a:lnTo>
                <a:lnTo>
                  <a:pt x="21616" y="21616"/>
                </a:lnTo>
                <a:lnTo>
                  <a:pt x="22045" y="21186"/>
                </a:lnTo>
                <a:lnTo>
                  <a:pt x="22430" y="20711"/>
                </a:lnTo>
                <a:lnTo>
                  <a:pt x="22814" y="20236"/>
                </a:lnTo>
                <a:lnTo>
                  <a:pt x="23153" y="19739"/>
                </a:lnTo>
                <a:lnTo>
                  <a:pt x="23492" y="19219"/>
                </a:lnTo>
                <a:lnTo>
                  <a:pt x="23786" y="18699"/>
                </a:lnTo>
                <a:lnTo>
                  <a:pt x="24080" y="18156"/>
                </a:lnTo>
                <a:lnTo>
                  <a:pt x="24329" y="17591"/>
                </a:lnTo>
                <a:lnTo>
                  <a:pt x="24555" y="17026"/>
                </a:lnTo>
                <a:lnTo>
                  <a:pt x="24759" y="16438"/>
                </a:lnTo>
                <a:lnTo>
                  <a:pt x="24917" y="15827"/>
                </a:lnTo>
                <a:lnTo>
                  <a:pt x="25075" y="15217"/>
                </a:lnTo>
                <a:lnTo>
                  <a:pt x="25188" y="14584"/>
                </a:lnTo>
                <a:lnTo>
                  <a:pt x="25256" y="13951"/>
                </a:lnTo>
                <a:lnTo>
                  <a:pt x="25301" y="13318"/>
                </a:lnTo>
                <a:lnTo>
                  <a:pt x="25324" y="12662"/>
                </a:lnTo>
                <a:lnTo>
                  <a:pt x="25301" y="12006"/>
                </a:lnTo>
                <a:lnTo>
                  <a:pt x="25256" y="11373"/>
                </a:lnTo>
                <a:lnTo>
                  <a:pt x="25188" y="10740"/>
                </a:lnTo>
                <a:lnTo>
                  <a:pt x="25075" y="10107"/>
                </a:lnTo>
                <a:lnTo>
                  <a:pt x="24917" y="9497"/>
                </a:lnTo>
                <a:lnTo>
                  <a:pt x="24759" y="8886"/>
                </a:lnTo>
                <a:lnTo>
                  <a:pt x="24555" y="8298"/>
                </a:lnTo>
                <a:lnTo>
                  <a:pt x="24329" y="7733"/>
                </a:lnTo>
                <a:lnTo>
                  <a:pt x="24080" y="7168"/>
                </a:lnTo>
                <a:lnTo>
                  <a:pt x="23786" y="6625"/>
                </a:lnTo>
                <a:lnTo>
                  <a:pt x="23492" y="6105"/>
                </a:lnTo>
                <a:lnTo>
                  <a:pt x="23153" y="5585"/>
                </a:lnTo>
                <a:lnTo>
                  <a:pt x="22814" y="5088"/>
                </a:lnTo>
                <a:lnTo>
                  <a:pt x="22430" y="4613"/>
                </a:lnTo>
                <a:lnTo>
                  <a:pt x="22045" y="4138"/>
                </a:lnTo>
                <a:lnTo>
                  <a:pt x="21616" y="3708"/>
                </a:lnTo>
                <a:lnTo>
                  <a:pt x="21186" y="3279"/>
                </a:lnTo>
                <a:lnTo>
                  <a:pt x="20711" y="2895"/>
                </a:lnTo>
                <a:lnTo>
                  <a:pt x="20237" y="2510"/>
                </a:lnTo>
                <a:lnTo>
                  <a:pt x="19739" y="2171"/>
                </a:lnTo>
                <a:lnTo>
                  <a:pt x="19219" y="1832"/>
                </a:lnTo>
                <a:lnTo>
                  <a:pt x="18699" y="1538"/>
                </a:lnTo>
                <a:lnTo>
                  <a:pt x="18156" y="1244"/>
                </a:lnTo>
                <a:lnTo>
                  <a:pt x="17591" y="995"/>
                </a:lnTo>
                <a:lnTo>
                  <a:pt x="17026" y="769"/>
                </a:lnTo>
                <a:lnTo>
                  <a:pt x="16438" y="566"/>
                </a:lnTo>
                <a:lnTo>
                  <a:pt x="15827" y="407"/>
                </a:lnTo>
                <a:lnTo>
                  <a:pt x="15217" y="249"/>
                </a:lnTo>
                <a:lnTo>
                  <a:pt x="14584" y="136"/>
                </a:lnTo>
                <a:lnTo>
                  <a:pt x="13951" y="68"/>
                </a:lnTo>
                <a:lnTo>
                  <a:pt x="13318" y="23"/>
                </a:lnTo>
                <a:lnTo>
                  <a:pt x="1266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2"/>
          <p:cNvSpPr/>
          <p:nvPr/>
        </p:nvSpPr>
        <p:spPr>
          <a:xfrm>
            <a:off x="4857759" y="1781113"/>
            <a:ext cx="273752" cy="273752"/>
          </a:xfrm>
          <a:custGeom>
            <a:rect b="b" l="l" r="r" t="t"/>
            <a:pathLst>
              <a:path extrusionOk="0" h="25324" w="25324">
                <a:moveTo>
                  <a:pt x="11011" y="6829"/>
                </a:moveTo>
                <a:lnTo>
                  <a:pt x="11215" y="6851"/>
                </a:lnTo>
                <a:lnTo>
                  <a:pt x="11418" y="6919"/>
                </a:lnTo>
                <a:lnTo>
                  <a:pt x="11622" y="7010"/>
                </a:lnTo>
                <a:lnTo>
                  <a:pt x="11780" y="7145"/>
                </a:lnTo>
                <a:lnTo>
                  <a:pt x="16528" y="11893"/>
                </a:lnTo>
                <a:lnTo>
                  <a:pt x="16664" y="12074"/>
                </a:lnTo>
                <a:lnTo>
                  <a:pt x="16755" y="12255"/>
                </a:lnTo>
                <a:lnTo>
                  <a:pt x="16822" y="12459"/>
                </a:lnTo>
                <a:lnTo>
                  <a:pt x="16845" y="12662"/>
                </a:lnTo>
                <a:lnTo>
                  <a:pt x="16822" y="12866"/>
                </a:lnTo>
                <a:lnTo>
                  <a:pt x="16755" y="13069"/>
                </a:lnTo>
                <a:lnTo>
                  <a:pt x="16664" y="13250"/>
                </a:lnTo>
                <a:lnTo>
                  <a:pt x="16528" y="13431"/>
                </a:lnTo>
                <a:lnTo>
                  <a:pt x="11780" y="18179"/>
                </a:lnTo>
                <a:lnTo>
                  <a:pt x="11622" y="18315"/>
                </a:lnTo>
                <a:lnTo>
                  <a:pt x="11418" y="18405"/>
                </a:lnTo>
                <a:lnTo>
                  <a:pt x="11215" y="18473"/>
                </a:lnTo>
                <a:lnTo>
                  <a:pt x="11011" y="18495"/>
                </a:lnTo>
                <a:lnTo>
                  <a:pt x="10808" y="18473"/>
                </a:lnTo>
                <a:lnTo>
                  <a:pt x="10604" y="18405"/>
                </a:lnTo>
                <a:lnTo>
                  <a:pt x="10424" y="18315"/>
                </a:lnTo>
                <a:lnTo>
                  <a:pt x="10243" y="18179"/>
                </a:lnTo>
                <a:lnTo>
                  <a:pt x="10107" y="17998"/>
                </a:lnTo>
                <a:lnTo>
                  <a:pt x="10017" y="17817"/>
                </a:lnTo>
                <a:lnTo>
                  <a:pt x="9949" y="17614"/>
                </a:lnTo>
                <a:lnTo>
                  <a:pt x="9926" y="17410"/>
                </a:lnTo>
                <a:lnTo>
                  <a:pt x="9949" y="17184"/>
                </a:lnTo>
                <a:lnTo>
                  <a:pt x="10017" y="17003"/>
                </a:lnTo>
                <a:lnTo>
                  <a:pt x="10107" y="16800"/>
                </a:lnTo>
                <a:lnTo>
                  <a:pt x="10243" y="16641"/>
                </a:lnTo>
                <a:lnTo>
                  <a:pt x="14222" y="12662"/>
                </a:lnTo>
                <a:lnTo>
                  <a:pt x="10243" y="8683"/>
                </a:lnTo>
                <a:lnTo>
                  <a:pt x="10107" y="8524"/>
                </a:lnTo>
                <a:lnTo>
                  <a:pt x="10017" y="8321"/>
                </a:lnTo>
                <a:lnTo>
                  <a:pt x="9949" y="8140"/>
                </a:lnTo>
                <a:lnTo>
                  <a:pt x="9926" y="7914"/>
                </a:lnTo>
                <a:lnTo>
                  <a:pt x="9949" y="7710"/>
                </a:lnTo>
                <a:lnTo>
                  <a:pt x="10017" y="7507"/>
                </a:lnTo>
                <a:lnTo>
                  <a:pt x="10107" y="7326"/>
                </a:lnTo>
                <a:lnTo>
                  <a:pt x="10243" y="7145"/>
                </a:lnTo>
                <a:lnTo>
                  <a:pt x="10424" y="7010"/>
                </a:lnTo>
                <a:lnTo>
                  <a:pt x="10604" y="6919"/>
                </a:lnTo>
                <a:lnTo>
                  <a:pt x="10808" y="6851"/>
                </a:lnTo>
                <a:lnTo>
                  <a:pt x="11011" y="6829"/>
                </a:lnTo>
                <a:close/>
                <a:moveTo>
                  <a:pt x="12662" y="0"/>
                </a:moveTo>
                <a:lnTo>
                  <a:pt x="12006" y="23"/>
                </a:lnTo>
                <a:lnTo>
                  <a:pt x="11373" y="68"/>
                </a:lnTo>
                <a:lnTo>
                  <a:pt x="10740" y="136"/>
                </a:lnTo>
                <a:lnTo>
                  <a:pt x="10107" y="249"/>
                </a:lnTo>
                <a:lnTo>
                  <a:pt x="9497" y="407"/>
                </a:lnTo>
                <a:lnTo>
                  <a:pt x="8886" y="566"/>
                </a:lnTo>
                <a:lnTo>
                  <a:pt x="8298" y="769"/>
                </a:lnTo>
                <a:lnTo>
                  <a:pt x="7733" y="995"/>
                </a:lnTo>
                <a:lnTo>
                  <a:pt x="7168" y="1244"/>
                </a:lnTo>
                <a:lnTo>
                  <a:pt x="6625" y="1538"/>
                </a:lnTo>
                <a:lnTo>
                  <a:pt x="6105" y="1832"/>
                </a:lnTo>
                <a:lnTo>
                  <a:pt x="5585" y="2171"/>
                </a:lnTo>
                <a:lnTo>
                  <a:pt x="5088" y="2510"/>
                </a:lnTo>
                <a:lnTo>
                  <a:pt x="4613" y="2895"/>
                </a:lnTo>
                <a:lnTo>
                  <a:pt x="4138" y="3279"/>
                </a:lnTo>
                <a:lnTo>
                  <a:pt x="3708" y="3708"/>
                </a:lnTo>
                <a:lnTo>
                  <a:pt x="3279" y="4138"/>
                </a:lnTo>
                <a:lnTo>
                  <a:pt x="2894" y="4613"/>
                </a:lnTo>
                <a:lnTo>
                  <a:pt x="2510" y="5088"/>
                </a:lnTo>
                <a:lnTo>
                  <a:pt x="2171" y="5585"/>
                </a:lnTo>
                <a:lnTo>
                  <a:pt x="1832" y="6105"/>
                </a:lnTo>
                <a:lnTo>
                  <a:pt x="1538" y="6625"/>
                </a:lnTo>
                <a:lnTo>
                  <a:pt x="1244" y="7168"/>
                </a:lnTo>
                <a:lnTo>
                  <a:pt x="995" y="7733"/>
                </a:lnTo>
                <a:lnTo>
                  <a:pt x="769" y="8298"/>
                </a:lnTo>
                <a:lnTo>
                  <a:pt x="565" y="8886"/>
                </a:lnTo>
                <a:lnTo>
                  <a:pt x="407" y="9497"/>
                </a:lnTo>
                <a:lnTo>
                  <a:pt x="249" y="10107"/>
                </a:lnTo>
                <a:lnTo>
                  <a:pt x="136" y="10740"/>
                </a:lnTo>
                <a:lnTo>
                  <a:pt x="68" y="11373"/>
                </a:lnTo>
                <a:lnTo>
                  <a:pt x="23" y="12006"/>
                </a:lnTo>
                <a:lnTo>
                  <a:pt x="0" y="12662"/>
                </a:lnTo>
                <a:lnTo>
                  <a:pt x="23" y="13318"/>
                </a:lnTo>
                <a:lnTo>
                  <a:pt x="68" y="13951"/>
                </a:lnTo>
                <a:lnTo>
                  <a:pt x="136" y="14584"/>
                </a:lnTo>
                <a:lnTo>
                  <a:pt x="249" y="15217"/>
                </a:lnTo>
                <a:lnTo>
                  <a:pt x="407" y="15827"/>
                </a:lnTo>
                <a:lnTo>
                  <a:pt x="565" y="16438"/>
                </a:lnTo>
                <a:lnTo>
                  <a:pt x="769" y="17026"/>
                </a:lnTo>
                <a:lnTo>
                  <a:pt x="995" y="17591"/>
                </a:lnTo>
                <a:lnTo>
                  <a:pt x="1244" y="18156"/>
                </a:lnTo>
                <a:lnTo>
                  <a:pt x="1538" y="18699"/>
                </a:lnTo>
                <a:lnTo>
                  <a:pt x="1832" y="19219"/>
                </a:lnTo>
                <a:lnTo>
                  <a:pt x="2171" y="19739"/>
                </a:lnTo>
                <a:lnTo>
                  <a:pt x="2510" y="20236"/>
                </a:lnTo>
                <a:lnTo>
                  <a:pt x="2894" y="20711"/>
                </a:lnTo>
                <a:lnTo>
                  <a:pt x="3279" y="21186"/>
                </a:lnTo>
                <a:lnTo>
                  <a:pt x="3708" y="21616"/>
                </a:lnTo>
                <a:lnTo>
                  <a:pt x="4138" y="22045"/>
                </a:lnTo>
                <a:lnTo>
                  <a:pt x="4613" y="22430"/>
                </a:lnTo>
                <a:lnTo>
                  <a:pt x="5088" y="22814"/>
                </a:lnTo>
                <a:lnTo>
                  <a:pt x="5585" y="23153"/>
                </a:lnTo>
                <a:lnTo>
                  <a:pt x="6105" y="23492"/>
                </a:lnTo>
                <a:lnTo>
                  <a:pt x="6625" y="23786"/>
                </a:lnTo>
                <a:lnTo>
                  <a:pt x="7168" y="24080"/>
                </a:lnTo>
                <a:lnTo>
                  <a:pt x="7733" y="24329"/>
                </a:lnTo>
                <a:lnTo>
                  <a:pt x="8298" y="24555"/>
                </a:lnTo>
                <a:lnTo>
                  <a:pt x="8886" y="24758"/>
                </a:lnTo>
                <a:lnTo>
                  <a:pt x="9497" y="24917"/>
                </a:lnTo>
                <a:lnTo>
                  <a:pt x="10107" y="25075"/>
                </a:lnTo>
                <a:lnTo>
                  <a:pt x="10740" y="25188"/>
                </a:lnTo>
                <a:lnTo>
                  <a:pt x="11373" y="25256"/>
                </a:lnTo>
                <a:lnTo>
                  <a:pt x="12006" y="25301"/>
                </a:lnTo>
                <a:lnTo>
                  <a:pt x="12662" y="25324"/>
                </a:lnTo>
                <a:lnTo>
                  <a:pt x="13318" y="25301"/>
                </a:lnTo>
                <a:lnTo>
                  <a:pt x="13951" y="25256"/>
                </a:lnTo>
                <a:lnTo>
                  <a:pt x="14584" y="25188"/>
                </a:lnTo>
                <a:lnTo>
                  <a:pt x="15217" y="25075"/>
                </a:lnTo>
                <a:lnTo>
                  <a:pt x="15827" y="24917"/>
                </a:lnTo>
                <a:lnTo>
                  <a:pt x="16438" y="24758"/>
                </a:lnTo>
                <a:lnTo>
                  <a:pt x="17026" y="24555"/>
                </a:lnTo>
                <a:lnTo>
                  <a:pt x="17591" y="24329"/>
                </a:lnTo>
                <a:lnTo>
                  <a:pt x="18156" y="24080"/>
                </a:lnTo>
                <a:lnTo>
                  <a:pt x="18699" y="23786"/>
                </a:lnTo>
                <a:lnTo>
                  <a:pt x="19219" y="23492"/>
                </a:lnTo>
                <a:lnTo>
                  <a:pt x="19739" y="23153"/>
                </a:lnTo>
                <a:lnTo>
                  <a:pt x="20237" y="22814"/>
                </a:lnTo>
                <a:lnTo>
                  <a:pt x="20711" y="22430"/>
                </a:lnTo>
                <a:lnTo>
                  <a:pt x="21186" y="22045"/>
                </a:lnTo>
                <a:lnTo>
                  <a:pt x="21616" y="21616"/>
                </a:lnTo>
                <a:lnTo>
                  <a:pt x="22045" y="21186"/>
                </a:lnTo>
                <a:lnTo>
                  <a:pt x="22430" y="20711"/>
                </a:lnTo>
                <a:lnTo>
                  <a:pt x="22814" y="20236"/>
                </a:lnTo>
                <a:lnTo>
                  <a:pt x="23153" y="19739"/>
                </a:lnTo>
                <a:lnTo>
                  <a:pt x="23492" y="19219"/>
                </a:lnTo>
                <a:lnTo>
                  <a:pt x="23786" y="18699"/>
                </a:lnTo>
                <a:lnTo>
                  <a:pt x="24080" y="18156"/>
                </a:lnTo>
                <a:lnTo>
                  <a:pt x="24329" y="17591"/>
                </a:lnTo>
                <a:lnTo>
                  <a:pt x="24555" y="17026"/>
                </a:lnTo>
                <a:lnTo>
                  <a:pt x="24759" y="16438"/>
                </a:lnTo>
                <a:lnTo>
                  <a:pt x="24917" y="15827"/>
                </a:lnTo>
                <a:lnTo>
                  <a:pt x="25075" y="15217"/>
                </a:lnTo>
                <a:lnTo>
                  <a:pt x="25188" y="14584"/>
                </a:lnTo>
                <a:lnTo>
                  <a:pt x="25256" y="13951"/>
                </a:lnTo>
                <a:lnTo>
                  <a:pt x="25301" y="13318"/>
                </a:lnTo>
                <a:lnTo>
                  <a:pt x="25324" y="12662"/>
                </a:lnTo>
                <a:lnTo>
                  <a:pt x="25301" y="12006"/>
                </a:lnTo>
                <a:lnTo>
                  <a:pt x="25256" y="11373"/>
                </a:lnTo>
                <a:lnTo>
                  <a:pt x="25188" y="10740"/>
                </a:lnTo>
                <a:lnTo>
                  <a:pt x="25075" y="10107"/>
                </a:lnTo>
                <a:lnTo>
                  <a:pt x="24917" y="9497"/>
                </a:lnTo>
                <a:lnTo>
                  <a:pt x="24759" y="8886"/>
                </a:lnTo>
                <a:lnTo>
                  <a:pt x="24555" y="8298"/>
                </a:lnTo>
                <a:lnTo>
                  <a:pt x="24329" y="7733"/>
                </a:lnTo>
                <a:lnTo>
                  <a:pt x="24080" y="7168"/>
                </a:lnTo>
                <a:lnTo>
                  <a:pt x="23786" y="6625"/>
                </a:lnTo>
                <a:lnTo>
                  <a:pt x="23492" y="6105"/>
                </a:lnTo>
                <a:lnTo>
                  <a:pt x="23153" y="5585"/>
                </a:lnTo>
                <a:lnTo>
                  <a:pt x="22814" y="5088"/>
                </a:lnTo>
                <a:lnTo>
                  <a:pt x="22430" y="4613"/>
                </a:lnTo>
                <a:lnTo>
                  <a:pt x="22045" y="4138"/>
                </a:lnTo>
                <a:lnTo>
                  <a:pt x="21616" y="3708"/>
                </a:lnTo>
                <a:lnTo>
                  <a:pt x="21186" y="3279"/>
                </a:lnTo>
                <a:lnTo>
                  <a:pt x="20711" y="2895"/>
                </a:lnTo>
                <a:lnTo>
                  <a:pt x="20237" y="2510"/>
                </a:lnTo>
                <a:lnTo>
                  <a:pt x="19739" y="2171"/>
                </a:lnTo>
                <a:lnTo>
                  <a:pt x="19219" y="1832"/>
                </a:lnTo>
                <a:lnTo>
                  <a:pt x="18699" y="1538"/>
                </a:lnTo>
                <a:lnTo>
                  <a:pt x="18156" y="1244"/>
                </a:lnTo>
                <a:lnTo>
                  <a:pt x="17591" y="995"/>
                </a:lnTo>
                <a:lnTo>
                  <a:pt x="17026" y="769"/>
                </a:lnTo>
                <a:lnTo>
                  <a:pt x="16438" y="566"/>
                </a:lnTo>
                <a:lnTo>
                  <a:pt x="15827" y="407"/>
                </a:lnTo>
                <a:lnTo>
                  <a:pt x="15217" y="249"/>
                </a:lnTo>
                <a:lnTo>
                  <a:pt x="14584" y="136"/>
                </a:lnTo>
                <a:lnTo>
                  <a:pt x="13951" y="68"/>
                </a:lnTo>
                <a:lnTo>
                  <a:pt x="13318" y="23"/>
                </a:lnTo>
                <a:lnTo>
                  <a:pt x="1266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2"/>
          <p:cNvSpPr/>
          <p:nvPr/>
        </p:nvSpPr>
        <p:spPr>
          <a:xfrm>
            <a:off x="4857759" y="2353337"/>
            <a:ext cx="273752" cy="273752"/>
          </a:xfrm>
          <a:custGeom>
            <a:rect b="b" l="l" r="r" t="t"/>
            <a:pathLst>
              <a:path extrusionOk="0" h="25324" w="25324">
                <a:moveTo>
                  <a:pt x="11011" y="6829"/>
                </a:moveTo>
                <a:lnTo>
                  <a:pt x="11215" y="6851"/>
                </a:lnTo>
                <a:lnTo>
                  <a:pt x="11418" y="6919"/>
                </a:lnTo>
                <a:lnTo>
                  <a:pt x="11622" y="7010"/>
                </a:lnTo>
                <a:lnTo>
                  <a:pt x="11780" y="7145"/>
                </a:lnTo>
                <a:lnTo>
                  <a:pt x="16528" y="11893"/>
                </a:lnTo>
                <a:lnTo>
                  <a:pt x="16664" y="12074"/>
                </a:lnTo>
                <a:lnTo>
                  <a:pt x="16755" y="12255"/>
                </a:lnTo>
                <a:lnTo>
                  <a:pt x="16822" y="12459"/>
                </a:lnTo>
                <a:lnTo>
                  <a:pt x="16845" y="12662"/>
                </a:lnTo>
                <a:lnTo>
                  <a:pt x="16822" y="12866"/>
                </a:lnTo>
                <a:lnTo>
                  <a:pt x="16755" y="13069"/>
                </a:lnTo>
                <a:lnTo>
                  <a:pt x="16664" y="13250"/>
                </a:lnTo>
                <a:lnTo>
                  <a:pt x="16528" y="13431"/>
                </a:lnTo>
                <a:lnTo>
                  <a:pt x="11780" y="18179"/>
                </a:lnTo>
                <a:lnTo>
                  <a:pt x="11622" y="18315"/>
                </a:lnTo>
                <a:lnTo>
                  <a:pt x="11418" y="18405"/>
                </a:lnTo>
                <a:lnTo>
                  <a:pt x="11215" y="18473"/>
                </a:lnTo>
                <a:lnTo>
                  <a:pt x="11011" y="18495"/>
                </a:lnTo>
                <a:lnTo>
                  <a:pt x="10808" y="18473"/>
                </a:lnTo>
                <a:lnTo>
                  <a:pt x="10604" y="18405"/>
                </a:lnTo>
                <a:lnTo>
                  <a:pt x="10424" y="18315"/>
                </a:lnTo>
                <a:lnTo>
                  <a:pt x="10243" y="18179"/>
                </a:lnTo>
                <a:lnTo>
                  <a:pt x="10107" y="17998"/>
                </a:lnTo>
                <a:lnTo>
                  <a:pt x="10017" y="17817"/>
                </a:lnTo>
                <a:lnTo>
                  <a:pt x="9949" y="17614"/>
                </a:lnTo>
                <a:lnTo>
                  <a:pt x="9926" y="17410"/>
                </a:lnTo>
                <a:lnTo>
                  <a:pt x="9949" y="17184"/>
                </a:lnTo>
                <a:lnTo>
                  <a:pt x="10017" y="17003"/>
                </a:lnTo>
                <a:lnTo>
                  <a:pt x="10107" y="16800"/>
                </a:lnTo>
                <a:lnTo>
                  <a:pt x="10243" y="16641"/>
                </a:lnTo>
                <a:lnTo>
                  <a:pt x="14222" y="12662"/>
                </a:lnTo>
                <a:lnTo>
                  <a:pt x="10243" y="8683"/>
                </a:lnTo>
                <a:lnTo>
                  <a:pt x="10107" y="8524"/>
                </a:lnTo>
                <a:lnTo>
                  <a:pt x="10017" y="8321"/>
                </a:lnTo>
                <a:lnTo>
                  <a:pt x="9949" y="8140"/>
                </a:lnTo>
                <a:lnTo>
                  <a:pt x="9926" y="7914"/>
                </a:lnTo>
                <a:lnTo>
                  <a:pt x="9949" y="7710"/>
                </a:lnTo>
                <a:lnTo>
                  <a:pt x="10017" y="7507"/>
                </a:lnTo>
                <a:lnTo>
                  <a:pt x="10107" y="7326"/>
                </a:lnTo>
                <a:lnTo>
                  <a:pt x="10243" y="7145"/>
                </a:lnTo>
                <a:lnTo>
                  <a:pt x="10424" y="7010"/>
                </a:lnTo>
                <a:lnTo>
                  <a:pt x="10604" y="6919"/>
                </a:lnTo>
                <a:lnTo>
                  <a:pt x="10808" y="6851"/>
                </a:lnTo>
                <a:lnTo>
                  <a:pt x="11011" y="6829"/>
                </a:lnTo>
                <a:close/>
                <a:moveTo>
                  <a:pt x="12662" y="0"/>
                </a:moveTo>
                <a:lnTo>
                  <a:pt x="12006" y="23"/>
                </a:lnTo>
                <a:lnTo>
                  <a:pt x="11373" y="68"/>
                </a:lnTo>
                <a:lnTo>
                  <a:pt x="10740" y="136"/>
                </a:lnTo>
                <a:lnTo>
                  <a:pt x="10107" y="249"/>
                </a:lnTo>
                <a:lnTo>
                  <a:pt x="9497" y="407"/>
                </a:lnTo>
                <a:lnTo>
                  <a:pt x="8886" y="566"/>
                </a:lnTo>
                <a:lnTo>
                  <a:pt x="8298" y="769"/>
                </a:lnTo>
                <a:lnTo>
                  <a:pt x="7733" y="995"/>
                </a:lnTo>
                <a:lnTo>
                  <a:pt x="7168" y="1244"/>
                </a:lnTo>
                <a:lnTo>
                  <a:pt x="6625" y="1538"/>
                </a:lnTo>
                <a:lnTo>
                  <a:pt x="6105" y="1832"/>
                </a:lnTo>
                <a:lnTo>
                  <a:pt x="5585" y="2171"/>
                </a:lnTo>
                <a:lnTo>
                  <a:pt x="5088" y="2510"/>
                </a:lnTo>
                <a:lnTo>
                  <a:pt x="4613" y="2895"/>
                </a:lnTo>
                <a:lnTo>
                  <a:pt x="4138" y="3279"/>
                </a:lnTo>
                <a:lnTo>
                  <a:pt x="3708" y="3708"/>
                </a:lnTo>
                <a:lnTo>
                  <a:pt x="3279" y="4138"/>
                </a:lnTo>
                <a:lnTo>
                  <a:pt x="2894" y="4613"/>
                </a:lnTo>
                <a:lnTo>
                  <a:pt x="2510" y="5088"/>
                </a:lnTo>
                <a:lnTo>
                  <a:pt x="2171" y="5585"/>
                </a:lnTo>
                <a:lnTo>
                  <a:pt x="1832" y="6105"/>
                </a:lnTo>
                <a:lnTo>
                  <a:pt x="1538" y="6625"/>
                </a:lnTo>
                <a:lnTo>
                  <a:pt x="1244" y="7168"/>
                </a:lnTo>
                <a:lnTo>
                  <a:pt x="995" y="7733"/>
                </a:lnTo>
                <a:lnTo>
                  <a:pt x="769" y="8298"/>
                </a:lnTo>
                <a:lnTo>
                  <a:pt x="565" y="8886"/>
                </a:lnTo>
                <a:lnTo>
                  <a:pt x="407" y="9497"/>
                </a:lnTo>
                <a:lnTo>
                  <a:pt x="249" y="10107"/>
                </a:lnTo>
                <a:lnTo>
                  <a:pt x="136" y="10740"/>
                </a:lnTo>
                <a:lnTo>
                  <a:pt x="68" y="11373"/>
                </a:lnTo>
                <a:lnTo>
                  <a:pt x="23" y="12006"/>
                </a:lnTo>
                <a:lnTo>
                  <a:pt x="0" y="12662"/>
                </a:lnTo>
                <a:lnTo>
                  <a:pt x="23" y="13318"/>
                </a:lnTo>
                <a:lnTo>
                  <a:pt x="68" y="13951"/>
                </a:lnTo>
                <a:lnTo>
                  <a:pt x="136" y="14584"/>
                </a:lnTo>
                <a:lnTo>
                  <a:pt x="249" y="15217"/>
                </a:lnTo>
                <a:lnTo>
                  <a:pt x="407" y="15827"/>
                </a:lnTo>
                <a:lnTo>
                  <a:pt x="565" y="16438"/>
                </a:lnTo>
                <a:lnTo>
                  <a:pt x="769" y="17026"/>
                </a:lnTo>
                <a:lnTo>
                  <a:pt x="995" y="17591"/>
                </a:lnTo>
                <a:lnTo>
                  <a:pt x="1244" y="18156"/>
                </a:lnTo>
                <a:lnTo>
                  <a:pt x="1538" y="18699"/>
                </a:lnTo>
                <a:lnTo>
                  <a:pt x="1832" y="19219"/>
                </a:lnTo>
                <a:lnTo>
                  <a:pt x="2171" y="19739"/>
                </a:lnTo>
                <a:lnTo>
                  <a:pt x="2510" y="20236"/>
                </a:lnTo>
                <a:lnTo>
                  <a:pt x="2894" y="20711"/>
                </a:lnTo>
                <a:lnTo>
                  <a:pt x="3279" y="21186"/>
                </a:lnTo>
                <a:lnTo>
                  <a:pt x="3708" y="21616"/>
                </a:lnTo>
                <a:lnTo>
                  <a:pt x="4138" y="22045"/>
                </a:lnTo>
                <a:lnTo>
                  <a:pt x="4613" y="22430"/>
                </a:lnTo>
                <a:lnTo>
                  <a:pt x="5088" y="22814"/>
                </a:lnTo>
                <a:lnTo>
                  <a:pt x="5585" y="23153"/>
                </a:lnTo>
                <a:lnTo>
                  <a:pt x="6105" y="23492"/>
                </a:lnTo>
                <a:lnTo>
                  <a:pt x="6625" y="23786"/>
                </a:lnTo>
                <a:lnTo>
                  <a:pt x="7168" y="24080"/>
                </a:lnTo>
                <a:lnTo>
                  <a:pt x="7733" y="24329"/>
                </a:lnTo>
                <a:lnTo>
                  <a:pt x="8298" y="24555"/>
                </a:lnTo>
                <a:lnTo>
                  <a:pt x="8886" y="24758"/>
                </a:lnTo>
                <a:lnTo>
                  <a:pt x="9497" y="24917"/>
                </a:lnTo>
                <a:lnTo>
                  <a:pt x="10107" y="25075"/>
                </a:lnTo>
                <a:lnTo>
                  <a:pt x="10740" y="25188"/>
                </a:lnTo>
                <a:lnTo>
                  <a:pt x="11373" y="25256"/>
                </a:lnTo>
                <a:lnTo>
                  <a:pt x="12006" y="25301"/>
                </a:lnTo>
                <a:lnTo>
                  <a:pt x="12662" y="25324"/>
                </a:lnTo>
                <a:lnTo>
                  <a:pt x="13318" y="25301"/>
                </a:lnTo>
                <a:lnTo>
                  <a:pt x="13951" y="25256"/>
                </a:lnTo>
                <a:lnTo>
                  <a:pt x="14584" y="25188"/>
                </a:lnTo>
                <a:lnTo>
                  <a:pt x="15217" y="25075"/>
                </a:lnTo>
                <a:lnTo>
                  <a:pt x="15827" y="24917"/>
                </a:lnTo>
                <a:lnTo>
                  <a:pt x="16438" y="24758"/>
                </a:lnTo>
                <a:lnTo>
                  <a:pt x="17026" y="24555"/>
                </a:lnTo>
                <a:lnTo>
                  <a:pt x="17591" y="24329"/>
                </a:lnTo>
                <a:lnTo>
                  <a:pt x="18156" y="24080"/>
                </a:lnTo>
                <a:lnTo>
                  <a:pt x="18699" y="23786"/>
                </a:lnTo>
                <a:lnTo>
                  <a:pt x="19219" y="23492"/>
                </a:lnTo>
                <a:lnTo>
                  <a:pt x="19739" y="23153"/>
                </a:lnTo>
                <a:lnTo>
                  <a:pt x="20237" y="22814"/>
                </a:lnTo>
                <a:lnTo>
                  <a:pt x="20711" y="22430"/>
                </a:lnTo>
                <a:lnTo>
                  <a:pt x="21186" y="22045"/>
                </a:lnTo>
                <a:lnTo>
                  <a:pt x="21616" y="21616"/>
                </a:lnTo>
                <a:lnTo>
                  <a:pt x="22045" y="21186"/>
                </a:lnTo>
                <a:lnTo>
                  <a:pt x="22430" y="20711"/>
                </a:lnTo>
                <a:lnTo>
                  <a:pt x="22814" y="20236"/>
                </a:lnTo>
                <a:lnTo>
                  <a:pt x="23153" y="19739"/>
                </a:lnTo>
                <a:lnTo>
                  <a:pt x="23492" y="19219"/>
                </a:lnTo>
                <a:lnTo>
                  <a:pt x="23786" y="18699"/>
                </a:lnTo>
                <a:lnTo>
                  <a:pt x="24080" y="18156"/>
                </a:lnTo>
                <a:lnTo>
                  <a:pt x="24329" y="17591"/>
                </a:lnTo>
                <a:lnTo>
                  <a:pt x="24555" y="17026"/>
                </a:lnTo>
                <a:lnTo>
                  <a:pt x="24759" y="16438"/>
                </a:lnTo>
                <a:lnTo>
                  <a:pt x="24917" y="15827"/>
                </a:lnTo>
                <a:lnTo>
                  <a:pt x="25075" y="15217"/>
                </a:lnTo>
                <a:lnTo>
                  <a:pt x="25188" y="14584"/>
                </a:lnTo>
                <a:lnTo>
                  <a:pt x="25256" y="13951"/>
                </a:lnTo>
                <a:lnTo>
                  <a:pt x="25301" y="13318"/>
                </a:lnTo>
                <a:lnTo>
                  <a:pt x="25324" y="12662"/>
                </a:lnTo>
                <a:lnTo>
                  <a:pt x="25301" y="12006"/>
                </a:lnTo>
                <a:lnTo>
                  <a:pt x="25256" y="11373"/>
                </a:lnTo>
                <a:lnTo>
                  <a:pt x="25188" y="10740"/>
                </a:lnTo>
                <a:lnTo>
                  <a:pt x="25075" y="10107"/>
                </a:lnTo>
                <a:lnTo>
                  <a:pt x="24917" y="9497"/>
                </a:lnTo>
                <a:lnTo>
                  <a:pt x="24759" y="8886"/>
                </a:lnTo>
                <a:lnTo>
                  <a:pt x="24555" y="8298"/>
                </a:lnTo>
                <a:lnTo>
                  <a:pt x="24329" y="7733"/>
                </a:lnTo>
                <a:lnTo>
                  <a:pt x="24080" y="7168"/>
                </a:lnTo>
                <a:lnTo>
                  <a:pt x="23786" y="6625"/>
                </a:lnTo>
                <a:lnTo>
                  <a:pt x="23492" y="6105"/>
                </a:lnTo>
                <a:lnTo>
                  <a:pt x="23153" y="5585"/>
                </a:lnTo>
                <a:lnTo>
                  <a:pt x="22814" y="5088"/>
                </a:lnTo>
                <a:lnTo>
                  <a:pt x="22430" y="4613"/>
                </a:lnTo>
                <a:lnTo>
                  <a:pt x="22045" y="4138"/>
                </a:lnTo>
                <a:lnTo>
                  <a:pt x="21616" y="3708"/>
                </a:lnTo>
                <a:lnTo>
                  <a:pt x="21186" y="3279"/>
                </a:lnTo>
                <a:lnTo>
                  <a:pt x="20711" y="2895"/>
                </a:lnTo>
                <a:lnTo>
                  <a:pt x="20237" y="2510"/>
                </a:lnTo>
                <a:lnTo>
                  <a:pt x="19739" y="2171"/>
                </a:lnTo>
                <a:lnTo>
                  <a:pt x="19219" y="1832"/>
                </a:lnTo>
                <a:lnTo>
                  <a:pt x="18699" y="1538"/>
                </a:lnTo>
                <a:lnTo>
                  <a:pt x="18156" y="1244"/>
                </a:lnTo>
                <a:lnTo>
                  <a:pt x="17591" y="995"/>
                </a:lnTo>
                <a:lnTo>
                  <a:pt x="17026" y="769"/>
                </a:lnTo>
                <a:lnTo>
                  <a:pt x="16438" y="566"/>
                </a:lnTo>
                <a:lnTo>
                  <a:pt x="15827" y="407"/>
                </a:lnTo>
                <a:lnTo>
                  <a:pt x="15217" y="249"/>
                </a:lnTo>
                <a:lnTo>
                  <a:pt x="14584" y="136"/>
                </a:lnTo>
                <a:lnTo>
                  <a:pt x="13951" y="68"/>
                </a:lnTo>
                <a:lnTo>
                  <a:pt x="13318" y="23"/>
                </a:lnTo>
                <a:lnTo>
                  <a:pt x="1266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2"/>
          <p:cNvSpPr/>
          <p:nvPr/>
        </p:nvSpPr>
        <p:spPr>
          <a:xfrm>
            <a:off x="4857759" y="2972413"/>
            <a:ext cx="273752" cy="273752"/>
          </a:xfrm>
          <a:custGeom>
            <a:rect b="b" l="l" r="r" t="t"/>
            <a:pathLst>
              <a:path extrusionOk="0" h="25324" w="25324">
                <a:moveTo>
                  <a:pt x="11011" y="6829"/>
                </a:moveTo>
                <a:lnTo>
                  <a:pt x="11215" y="6851"/>
                </a:lnTo>
                <a:lnTo>
                  <a:pt x="11418" y="6919"/>
                </a:lnTo>
                <a:lnTo>
                  <a:pt x="11622" y="7010"/>
                </a:lnTo>
                <a:lnTo>
                  <a:pt x="11780" y="7145"/>
                </a:lnTo>
                <a:lnTo>
                  <a:pt x="16528" y="11893"/>
                </a:lnTo>
                <a:lnTo>
                  <a:pt x="16664" y="12074"/>
                </a:lnTo>
                <a:lnTo>
                  <a:pt x="16755" y="12255"/>
                </a:lnTo>
                <a:lnTo>
                  <a:pt x="16822" y="12459"/>
                </a:lnTo>
                <a:lnTo>
                  <a:pt x="16845" y="12662"/>
                </a:lnTo>
                <a:lnTo>
                  <a:pt x="16822" y="12866"/>
                </a:lnTo>
                <a:lnTo>
                  <a:pt x="16755" y="13069"/>
                </a:lnTo>
                <a:lnTo>
                  <a:pt x="16664" y="13250"/>
                </a:lnTo>
                <a:lnTo>
                  <a:pt x="16528" y="13431"/>
                </a:lnTo>
                <a:lnTo>
                  <a:pt x="11780" y="18179"/>
                </a:lnTo>
                <a:lnTo>
                  <a:pt x="11622" y="18315"/>
                </a:lnTo>
                <a:lnTo>
                  <a:pt x="11418" y="18405"/>
                </a:lnTo>
                <a:lnTo>
                  <a:pt x="11215" y="18473"/>
                </a:lnTo>
                <a:lnTo>
                  <a:pt x="11011" y="18495"/>
                </a:lnTo>
                <a:lnTo>
                  <a:pt x="10808" y="18473"/>
                </a:lnTo>
                <a:lnTo>
                  <a:pt x="10604" y="18405"/>
                </a:lnTo>
                <a:lnTo>
                  <a:pt x="10424" y="18315"/>
                </a:lnTo>
                <a:lnTo>
                  <a:pt x="10243" y="18179"/>
                </a:lnTo>
                <a:lnTo>
                  <a:pt x="10107" y="17998"/>
                </a:lnTo>
                <a:lnTo>
                  <a:pt x="10017" y="17817"/>
                </a:lnTo>
                <a:lnTo>
                  <a:pt x="9949" y="17614"/>
                </a:lnTo>
                <a:lnTo>
                  <a:pt x="9926" y="17410"/>
                </a:lnTo>
                <a:lnTo>
                  <a:pt x="9949" y="17184"/>
                </a:lnTo>
                <a:lnTo>
                  <a:pt x="10017" y="17003"/>
                </a:lnTo>
                <a:lnTo>
                  <a:pt x="10107" y="16800"/>
                </a:lnTo>
                <a:lnTo>
                  <a:pt x="10243" y="16641"/>
                </a:lnTo>
                <a:lnTo>
                  <a:pt x="14222" y="12662"/>
                </a:lnTo>
                <a:lnTo>
                  <a:pt x="10243" y="8683"/>
                </a:lnTo>
                <a:lnTo>
                  <a:pt x="10107" y="8524"/>
                </a:lnTo>
                <a:lnTo>
                  <a:pt x="10017" y="8321"/>
                </a:lnTo>
                <a:lnTo>
                  <a:pt x="9949" y="8140"/>
                </a:lnTo>
                <a:lnTo>
                  <a:pt x="9926" y="7914"/>
                </a:lnTo>
                <a:lnTo>
                  <a:pt x="9949" y="7710"/>
                </a:lnTo>
                <a:lnTo>
                  <a:pt x="10017" y="7507"/>
                </a:lnTo>
                <a:lnTo>
                  <a:pt x="10107" y="7326"/>
                </a:lnTo>
                <a:lnTo>
                  <a:pt x="10243" y="7145"/>
                </a:lnTo>
                <a:lnTo>
                  <a:pt x="10424" y="7010"/>
                </a:lnTo>
                <a:lnTo>
                  <a:pt x="10604" y="6919"/>
                </a:lnTo>
                <a:lnTo>
                  <a:pt x="10808" y="6851"/>
                </a:lnTo>
                <a:lnTo>
                  <a:pt x="11011" y="6829"/>
                </a:lnTo>
                <a:close/>
                <a:moveTo>
                  <a:pt x="12662" y="0"/>
                </a:moveTo>
                <a:lnTo>
                  <a:pt x="12006" y="23"/>
                </a:lnTo>
                <a:lnTo>
                  <a:pt x="11373" y="68"/>
                </a:lnTo>
                <a:lnTo>
                  <a:pt x="10740" y="136"/>
                </a:lnTo>
                <a:lnTo>
                  <a:pt x="10107" y="249"/>
                </a:lnTo>
                <a:lnTo>
                  <a:pt x="9497" y="407"/>
                </a:lnTo>
                <a:lnTo>
                  <a:pt x="8886" y="566"/>
                </a:lnTo>
                <a:lnTo>
                  <a:pt x="8298" y="769"/>
                </a:lnTo>
                <a:lnTo>
                  <a:pt x="7733" y="995"/>
                </a:lnTo>
                <a:lnTo>
                  <a:pt x="7168" y="1244"/>
                </a:lnTo>
                <a:lnTo>
                  <a:pt x="6625" y="1538"/>
                </a:lnTo>
                <a:lnTo>
                  <a:pt x="6105" y="1832"/>
                </a:lnTo>
                <a:lnTo>
                  <a:pt x="5585" y="2171"/>
                </a:lnTo>
                <a:lnTo>
                  <a:pt x="5088" y="2510"/>
                </a:lnTo>
                <a:lnTo>
                  <a:pt x="4613" y="2895"/>
                </a:lnTo>
                <a:lnTo>
                  <a:pt x="4138" y="3279"/>
                </a:lnTo>
                <a:lnTo>
                  <a:pt x="3708" y="3708"/>
                </a:lnTo>
                <a:lnTo>
                  <a:pt x="3279" y="4138"/>
                </a:lnTo>
                <a:lnTo>
                  <a:pt x="2894" y="4613"/>
                </a:lnTo>
                <a:lnTo>
                  <a:pt x="2510" y="5088"/>
                </a:lnTo>
                <a:lnTo>
                  <a:pt x="2171" y="5585"/>
                </a:lnTo>
                <a:lnTo>
                  <a:pt x="1832" y="6105"/>
                </a:lnTo>
                <a:lnTo>
                  <a:pt x="1538" y="6625"/>
                </a:lnTo>
                <a:lnTo>
                  <a:pt x="1244" y="7168"/>
                </a:lnTo>
                <a:lnTo>
                  <a:pt x="995" y="7733"/>
                </a:lnTo>
                <a:lnTo>
                  <a:pt x="769" y="8298"/>
                </a:lnTo>
                <a:lnTo>
                  <a:pt x="565" y="8886"/>
                </a:lnTo>
                <a:lnTo>
                  <a:pt x="407" y="9497"/>
                </a:lnTo>
                <a:lnTo>
                  <a:pt x="249" y="10107"/>
                </a:lnTo>
                <a:lnTo>
                  <a:pt x="136" y="10740"/>
                </a:lnTo>
                <a:lnTo>
                  <a:pt x="68" y="11373"/>
                </a:lnTo>
                <a:lnTo>
                  <a:pt x="23" y="12006"/>
                </a:lnTo>
                <a:lnTo>
                  <a:pt x="0" y="12662"/>
                </a:lnTo>
                <a:lnTo>
                  <a:pt x="23" y="13318"/>
                </a:lnTo>
                <a:lnTo>
                  <a:pt x="68" y="13951"/>
                </a:lnTo>
                <a:lnTo>
                  <a:pt x="136" y="14584"/>
                </a:lnTo>
                <a:lnTo>
                  <a:pt x="249" y="15217"/>
                </a:lnTo>
                <a:lnTo>
                  <a:pt x="407" y="15827"/>
                </a:lnTo>
                <a:lnTo>
                  <a:pt x="565" y="16438"/>
                </a:lnTo>
                <a:lnTo>
                  <a:pt x="769" y="17026"/>
                </a:lnTo>
                <a:lnTo>
                  <a:pt x="995" y="17591"/>
                </a:lnTo>
                <a:lnTo>
                  <a:pt x="1244" y="18156"/>
                </a:lnTo>
                <a:lnTo>
                  <a:pt x="1538" y="18699"/>
                </a:lnTo>
                <a:lnTo>
                  <a:pt x="1832" y="19219"/>
                </a:lnTo>
                <a:lnTo>
                  <a:pt x="2171" y="19739"/>
                </a:lnTo>
                <a:lnTo>
                  <a:pt x="2510" y="20236"/>
                </a:lnTo>
                <a:lnTo>
                  <a:pt x="2894" y="20711"/>
                </a:lnTo>
                <a:lnTo>
                  <a:pt x="3279" y="21186"/>
                </a:lnTo>
                <a:lnTo>
                  <a:pt x="3708" y="21616"/>
                </a:lnTo>
                <a:lnTo>
                  <a:pt x="4138" y="22045"/>
                </a:lnTo>
                <a:lnTo>
                  <a:pt x="4613" y="22430"/>
                </a:lnTo>
                <a:lnTo>
                  <a:pt x="5088" y="22814"/>
                </a:lnTo>
                <a:lnTo>
                  <a:pt x="5585" y="23153"/>
                </a:lnTo>
                <a:lnTo>
                  <a:pt x="6105" y="23492"/>
                </a:lnTo>
                <a:lnTo>
                  <a:pt x="6625" y="23786"/>
                </a:lnTo>
                <a:lnTo>
                  <a:pt x="7168" y="24080"/>
                </a:lnTo>
                <a:lnTo>
                  <a:pt x="7733" y="24329"/>
                </a:lnTo>
                <a:lnTo>
                  <a:pt x="8298" y="24555"/>
                </a:lnTo>
                <a:lnTo>
                  <a:pt x="8886" y="24758"/>
                </a:lnTo>
                <a:lnTo>
                  <a:pt x="9497" y="24917"/>
                </a:lnTo>
                <a:lnTo>
                  <a:pt x="10107" y="25075"/>
                </a:lnTo>
                <a:lnTo>
                  <a:pt x="10740" y="25188"/>
                </a:lnTo>
                <a:lnTo>
                  <a:pt x="11373" y="25256"/>
                </a:lnTo>
                <a:lnTo>
                  <a:pt x="12006" y="25301"/>
                </a:lnTo>
                <a:lnTo>
                  <a:pt x="12662" y="25324"/>
                </a:lnTo>
                <a:lnTo>
                  <a:pt x="13318" y="25301"/>
                </a:lnTo>
                <a:lnTo>
                  <a:pt x="13951" y="25256"/>
                </a:lnTo>
                <a:lnTo>
                  <a:pt x="14584" y="25188"/>
                </a:lnTo>
                <a:lnTo>
                  <a:pt x="15217" y="25075"/>
                </a:lnTo>
                <a:lnTo>
                  <a:pt x="15827" y="24917"/>
                </a:lnTo>
                <a:lnTo>
                  <a:pt x="16438" y="24758"/>
                </a:lnTo>
                <a:lnTo>
                  <a:pt x="17026" y="24555"/>
                </a:lnTo>
                <a:lnTo>
                  <a:pt x="17591" y="24329"/>
                </a:lnTo>
                <a:lnTo>
                  <a:pt x="18156" y="24080"/>
                </a:lnTo>
                <a:lnTo>
                  <a:pt x="18699" y="23786"/>
                </a:lnTo>
                <a:lnTo>
                  <a:pt x="19219" y="23492"/>
                </a:lnTo>
                <a:lnTo>
                  <a:pt x="19739" y="23153"/>
                </a:lnTo>
                <a:lnTo>
                  <a:pt x="20237" y="22814"/>
                </a:lnTo>
                <a:lnTo>
                  <a:pt x="20711" y="22430"/>
                </a:lnTo>
                <a:lnTo>
                  <a:pt x="21186" y="22045"/>
                </a:lnTo>
                <a:lnTo>
                  <a:pt x="21616" y="21616"/>
                </a:lnTo>
                <a:lnTo>
                  <a:pt x="22045" y="21186"/>
                </a:lnTo>
                <a:lnTo>
                  <a:pt x="22430" y="20711"/>
                </a:lnTo>
                <a:lnTo>
                  <a:pt x="22814" y="20236"/>
                </a:lnTo>
                <a:lnTo>
                  <a:pt x="23153" y="19739"/>
                </a:lnTo>
                <a:lnTo>
                  <a:pt x="23492" y="19219"/>
                </a:lnTo>
                <a:lnTo>
                  <a:pt x="23786" y="18699"/>
                </a:lnTo>
                <a:lnTo>
                  <a:pt x="24080" y="18156"/>
                </a:lnTo>
                <a:lnTo>
                  <a:pt x="24329" y="17591"/>
                </a:lnTo>
                <a:lnTo>
                  <a:pt x="24555" y="17026"/>
                </a:lnTo>
                <a:lnTo>
                  <a:pt x="24759" y="16438"/>
                </a:lnTo>
                <a:lnTo>
                  <a:pt x="24917" y="15827"/>
                </a:lnTo>
                <a:lnTo>
                  <a:pt x="25075" y="15217"/>
                </a:lnTo>
                <a:lnTo>
                  <a:pt x="25188" y="14584"/>
                </a:lnTo>
                <a:lnTo>
                  <a:pt x="25256" y="13951"/>
                </a:lnTo>
                <a:lnTo>
                  <a:pt x="25301" y="13318"/>
                </a:lnTo>
                <a:lnTo>
                  <a:pt x="25324" y="12662"/>
                </a:lnTo>
                <a:lnTo>
                  <a:pt x="25301" y="12006"/>
                </a:lnTo>
                <a:lnTo>
                  <a:pt x="25256" y="11373"/>
                </a:lnTo>
                <a:lnTo>
                  <a:pt x="25188" y="10740"/>
                </a:lnTo>
                <a:lnTo>
                  <a:pt x="25075" y="10107"/>
                </a:lnTo>
                <a:lnTo>
                  <a:pt x="24917" y="9497"/>
                </a:lnTo>
                <a:lnTo>
                  <a:pt x="24759" y="8886"/>
                </a:lnTo>
                <a:lnTo>
                  <a:pt x="24555" y="8298"/>
                </a:lnTo>
                <a:lnTo>
                  <a:pt x="24329" y="7733"/>
                </a:lnTo>
                <a:lnTo>
                  <a:pt x="24080" y="7168"/>
                </a:lnTo>
                <a:lnTo>
                  <a:pt x="23786" y="6625"/>
                </a:lnTo>
                <a:lnTo>
                  <a:pt x="23492" y="6105"/>
                </a:lnTo>
                <a:lnTo>
                  <a:pt x="23153" y="5585"/>
                </a:lnTo>
                <a:lnTo>
                  <a:pt x="22814" y="5088"/>
                </a:lnTo>
                <a:lnTo>
                  <a:pt x="22430" y="4613"/>
                </a:lnTo>
                <a:lnTo>
                  <a:pt x="22045" y="4138"/>
                </a:lnTo>
                <a:lnTo>
                  <a:pt x="21616" y="3708"/>
                </a:lnTo>
                <a:lnTo>
                  <a:pt x="21186" y="3279"/>
                </a:lnTo>
                <a:lnTo>
                  <a:pt x="20711" y="2895"/>
                </a:lnTo>
                <a:lnTo>
                  <a:pt x="20237" y="2510"/>
                </a:lnTo>
                <a:lnTo>
                  <a:pt x="19739" y="2171"/>
                </a:lnTo>
                <a:lnTo>
                  <a:pt x="19219" y="1832"/>
                </a:lnTo>
                <a:lnTo>
                  <a:pt x="18699" y="1538"/>
                </a:lnTo>
                <a:lnTo>
                  <a:pt x="18156" y="1244"/>
                </a:lnTo>
                <a:lnTo>
                  <a:pt x="17591" y="995"/>
                </a:lnTo>
                <a:lnTo>
                  <a:pt x="17026" y="769"/>
                </a:lnTo>
                <a:lnTo>
                  <a:pt x="16438" y="566"/>
                </a:lnTo>
                <a:lnTo>
                  <a:pt x="15827" y="407"/>
                </a:lnTo>
                <a:lnTo>
                  <a:pt x="15217" y="249"/>
                </a:lnTo>
                <a:lnTo>
                  <a:pt x="14584" y="136"/>
                </a:lnTo>
                <a:lnTo>
                  <a:pt x="13951" y="68"/>
                </a:lnTo>
                <a:lnTo>
                  <a:pt x="13318" y="23"/>
                </a:lnTo>
                <a:lnTo>
                  <a:pt x="1266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2"/>
          <p:cNvSpPr/>
          <p:nvPr/>
        </p:nvSpPr>
        <p:spPr>
          <a:xfrm>
            <a:off x="4857746" y="3551288"/>
            <a:ext cx="273752" cy="273752"/>
          </a:xfrm>
          <a:custGeom>
            <a:rect b="b" l="l" r="r" t="t"/>
            <a:pathLst>
              <a:path extrusionOk="0" h="25324" w="25324">
                <a:moveTo>
                  <a:pt x="11011" y="6829"/>
                </a:moveTo>
                <a:lnTo>
                  <a:pt x="11215" y="6851"/>
                </a:lnTo>
                <a:lnTo>
                  <a:pt x="11418" y="6919"/>
                </a:lnTo>
                <a:lnTo>
                  <a:pt x="11622" y="7010"/>
                </a:lnTo>
                <a:lnTo>
                  <a:pt x="11780" y="7145"/>
                </a:lnTo>
                <a:lnTo>
                  <a:pt x="16528" y="11893"/>
                </a:lnTo>
                <a:lnTo>
                  <a:pt x="16664" y="12074"/>
                </a:lnTo>
                <a:lnTo>
                  <a:pt x="16755" y="12255"/>
                </a:lnTo>
                <a:lnTo>
                  <a:pt x="16822" y="12459"/>
                </a:lnTo>
                <a:lnTo>
                  <a:pt x="16845" y="12662"/>
                </a:lnTo>
                <a:lnTo>
                  <a:pt x="16822" y="12866"/>
                </a:lnTo>
                <a:lnTo>
                  <a:pt x="16755" y="13069"/>
                </a:lnTo>
                <a:lnTo>
                  <a:pt x="16664" y="13250"/>
                </a:lnTo>
                <a:lnTo>
                  <a:pt x="16528" y="13431"/>
                </a:lnTo>
                <a:lnTo>
                  <a:pt x="11780" y="18179"/>
                </a:lnTo>
                <a:lnTo>
                  <a:pt x="11622" y="18315"/>
                </a:lnTo>
                <a:lnTo>
                  <a:pt x="11418" y="18405"/>
                </a:lnTo>
                <a:lnTo>
                  <a:pt x="11215" y="18473"/>
                </a:lnTo>
                <a:lnTo>
                  <a:pt x="11011" y="18495"/>
                </a:lnTo>
                <a:lnTo>
                  <a:pt x="10808" y="18473"/>
                </a:lnTo>
                <a:lnTo>
                  <a:pt x="10604" y="18405"/>
                </a:lnTo>
                <a:lnTo>
                  <a:pt x="10424" y="18315"/>
                </a:lnTo>
                <a:lnTo>
                  <a:pt x="10243" y="18179"/>
                </a:lnTo>
                <a:lnTo>
                  <a:pt x="10107" y="17998"/>
                </a:lnTo>
                <a:lnTo>
                  <a:pt x="10017" y="17817"/>
                </a:lnTo>
                <a:lnTo>
                  <a:pt x="9949" y="17614"/>
                </a:lnTo>
                <a:lnTo>
                  <a:pt x="9926" y="17410"/>
                </a:lnTo>
                <a:lnTo>
                  <a:pt x="9949" y="17184"/>
                </a:lnTo>
                <a:lnTo>
                  <a:pt x="10017" y="17003"/>
                </a:lnTo>
                <a:lnTo>
                  <a:pt x="10107" y="16800"/>
                </a:lnTo>
                <a:lnTo>
                  <a:pt x="10243" y="16641"/>
                </a:lnTo>
                <a:lnTo>
                  <a:pt x="14222" y="12662"/>
                </a:lnTo>
                <a:lnTo>
                  <a:pt x="10243" y="8683"/>
                </a:lnTo>
                <a:lnTo>
                  <a:pt x="10107" y="8524"/>
                </a:lnTo>
                <a:lnTo>
                  <a:pt x="10017" y="8321"/>
                </a:lnTo>
                <a:lnTo>
                  <a:pt x="9949" y="8140"/>
                </a:lnTo>
                <a:lnTo>
                  <a:pt x="9926" y="7914"/>
                </a:lnTo>
                <a:lnTo>
                  <a:pt x="9949" y="7710"/>
                </a:lnTo>
                <a:lnTo>
                  <a:pt x="10017" y="7507"/>
                </a:lnTo>
                <a:lnTo>
                  <a:pt x="10107" y="7326"/>
                </a:lnTo>
                <a:lnTo>
                  <a:pt x="10243" y="7145"/>
                </a:lnTo>
                <a:lnTo>
                  <a:pt x="10424" y="7010"/>
                </a:lnTo>
                <a:lnTo>
                  <a:pt x="10604" y="6919"/>
                </a:lnTo>
                <a:lnTo>
                  <a:pt x="10808" y="6851"/>
                </a:lnTo>
                <a:lnTo>
                  <a:pt x="11011" y="6829"/>
                </a:lnTo>
                <a:close/>
                <a:moveTo>
                  <a:pt x="12662" y="0"/>
                </a:moveTo>
                <a:lnTo>
                  <a:pt x="12006" y="23"/>
                </a:lnTo>
                <a:lnTo>
                  <a:pt x="11373" y="68"/>
                </a:lnTo>
                <a:lnTo>
                  <a:pt x="10740" y="136"/>
                </a:lnTo>
                <a:lnTo>
                  <a:pt x="10107" y="249"/>
                </a:lnTo>
                <a:lnTo>
                  <a:pt x="9497" y="407"/>
                </a:lnTo>
                <a:lnTo>
                  <a:pt x="8886" y="566"/>
                </a:lnTo>
                <a:lnTo>
                  <a:pt x="8298" y="769"/>
                </a:lnTo>
                <a:lnTo>
                  <a:pt x="7733" y="995"/>
                </a:lnTo>
                <a:lnTo>
                  <a:pt x="7168" y="1244"/>
                </a:lnTo>
                <a:lnTo>
                  <a:pt x="6625" y="1538"/>
                </a:lnTo>
                <a:lnTo>
                  <a:pt x="6105" y="1832"/>
                </a:lnTo>
                <a:lnTo>
                  <a:pt x="5585" y="2171"/>
                </a:lnTo>
                <a:lnTo>
                  <a:pt x="5088" y="2510"/>
                </a:lnTo>
                <a:lnTo>
                  <a:pt x="4613" y="2895"/>
                </a:lnTo>
                <a:lnTo>
                  <a:pt x="4138" y="3279"/>
                </a:lnTo>
                <a:lnTo>
                  <a:pt x="3708" y="3708"/>
                </a:lnTo>
                <a:lnTo>
                  <a:pt x="3279" y="4138"/>
                </a:lnTo>
                <a:lnTo>
                  <a:pt x="2894" y="4613"/>
                </a:lnTo>
                <a:lnTo>
                  <a:pt x="2510" y="5088"/>
                </a:lnTo>
                <a:lnTo>
                  <a:pt x="2171" y="5585"/>
                </a:lnTo>
                <a:lnTo>
                  <a:pt x="1832" y="6105"/>
                </a:lnTo>
                <a:lnTo>
                  <a:pt x="1538" y="6625"/>
                </a:lnTo>
                <a:lnTo>
                  <a:pt x="1244" y="7168"/>
                </a:lnTo>
                <a:lnTo>
                  <a:pt x="995" y="7733"/>
                </a:lnTo>
                <a:lnTo>
                  <a:pt x="769" y="8298"/>
                </a:lnTo>
                <a:lnTo>
                  <a:pt x="565" y="8886"/>
                </a:lnTo>
                <a:lnTo>
                  <a:pt x="407" y="9497"/>
                </a:lnTo>
                <a:lnTo>
                  <a:pt x="249" y="10107"/>
                </a:lnTo>
                <a:lnTo>
                  <a:pt x="136" y="10740"/>
                </a:lnTo>
                <a:lnTo>
                  <a:pt x="68" y="11373"/>
                </a:lnTo>
                <a:lnTo>
                  <a:pt x="23" y="12006"/>
                </a:lnTo>
                <a:lnTo>
                  <a:pt x="0" y="12662"/>
                </a:lnTo>
                <a:lnTo>
                  <a:pt x="23" y="13318"/>
                </a:lnTo>
                <a:lnTo>
                  <a:pt x="68" y="13951"/>
                </a:lnTo>
                <a:lnTo>
                  <a:pt x="136" y="14584"/>
                </a:lnTo>
                <a:lnTo>
                  <a:pt x="249" y="15217"/>
                </a:lnTo>
                <a:lnTo>
                  <a:pt x="407" y="15827"/>
                </a:lnTo>
                <a:lnTo>
                  <a:pt x="565" y="16438"/>
                </a:lnTo>
                <a:lnTo>
                  <a:pt x="769" y="17026"/>
                </a:lnTo>
                <a:lnTo>
                  <a:pt x="995" y="17591"/>
                </a:lnTo>
                <a:lnTo>
                  <a:pt x="1244" y="18156"/>
                </a:lnTo>
                <a:lnTo>
                  <a:pt x="1538" y="18699"/>
                </a:lnTo>
                <a:lnTo>
                  <a:pt x="1832" y="19219"/>
                </a:lnTo>
                <a:lnTo>
                  <a:pt x="2171" y="19739"/>
                </a:lnTo>
                <a:lnTo>
                  <a:pt x="2510" y="20236"/>
                </a:lnTo>
                <a:lnTo>
                  <a:pt x="2894" y="20711"/>
                </a:lnTo>
                <a:lnTo>
                  <a:pt x="3279" y="21186"/>
                </a:lnTo>
                <a:lnTo>
                  <a:pt x="3708" y="21616"/>
                </a:lnTo>
                <a:lnTo>
                  <a:pt x="4138" y="22045"/>
                </a:lnTo>
                <a:lnTo>
                  <a:pt x="4613" y="22430"/>
                </a:lnTo>
                <a:lnTo>
                  <a:pt x="5088" y="22814"/>
                </a:lnTo>
                <a:lnTo>
                  <a:pt x="5585" y="23153"/>
                </a:lnTo>
                <a:lnTo>
                  <a:pt x="6105" y="23492"/>
                </a:lnTo>
                <a:lnTo>
                  <a:pt x="6625" y="23786"/>
                </a:lnTo>
                <a:lnTo>
                  <a:pt x="7168" y="24080"/>
                </a:lnTo>
                <a:lnTo>
                  <a:pt x="7733" y="24329"/>
                </a:lnTo>
                <a:lnTo>
                  <a:pt x="8298" y="24555"/>
                </a:lnTo>
                <a:lnTo>
                  <a:pt x="8886" y="24758"/>
                </a:lnTo>
                <a:lnTo>
                  <a:pt x="9497" y="24917"/>
                </a:lnTo>
                <a:lnTo>
                  <a:pt x="10107" y="25075"/>
                </a:lnTo>
                <a:lnTo>
                  <a:pt x="10740" y="25188"/>
                </a:lnTo>
                <a:lnTo>
                  <a:pt x="11373" y="25256"/>
                </a:lnTo>
                <a:lnTo>
                  <a:pt x="12006" y="25301"/>
                </a:lnTo>
                <a:lnTo>
                  <a:pt x="12662" y="25324"/>
                </a:lnTo>
                <a:lnTo>
                  <a:pt x="13318" y="25301"/>
                </a:lnTo>
                <a:lnTo>
                  <a:pt x="13951" y="25256"/>
                </a:lnTo>
                <a:lnTo>
                  <a:pt x="14584" y="25188"/>
                </a:lnTo>
                <a:lnTo>
                  <a:pt x="15217" y="25075"/>
                </a:lnTo>
                <a:lnTo>
                  <a:pt x="15827" y="24917"/>
                </a:lnTo>
                <a:lnTo>
                  <a:pt x="16438" y="24758"/>
                </a:lnTo>
                <a:lnTo>
                  <a:pt x="17026" y="24555"/>
                </a:lnTo>
                <a:lnTo>
                  <a:pt x="17591" y="24329"/>
                </a:lnTo>
                <a:lnTo>
                  <a:pt x="18156" y="24080"/>
                </a:lnTo>
                <a:lnTo>
                  <a:pt x="18699" y="23786"/>
                </a:lnTo>
                <a:lnTo>
                  <a:pt x="19219" y="23492"/>
                </a:lnTo>
                <a:lnTo>
                  <a:pt x="19739" y="23153"/>
                </a:lnTo>
                <a:lnTo>
                  <a:pt x="20237" y="22814"/>
                </a:lnTo>
                <a:lnTo>
                  <a:pt x="20711" y="22430"/>
                </a:lnTo>
                <a:lnTo>
                  <a:pt x="21186" y="22045"/>
                </a:lnTo>
                <a:lnTo>
                  <a:pt x="21616" y="21616"/>
                </a:lnTo>
                <a:lnTo>
                  <a:pt x="22045" y="21186"/>
                </a:lnTo>
                <a:lnTo>
                  <a:pt x="22430" y="20711"/>
                </a:lnTo>
                <a:lnTo>
                  <a:pt x="22814" y="20236"/>
                </a:lnTo>
                <a:lnTo>
                  <a:pt x="23153" y="19739"/>
                </a:lnTo>
                <a:lnTo>
                  <a:pt x="23492" y="19219"/>
                </a:lnTo>
                <a:lnTo>
                  <a:pt x="23786" y="18699"/>
                </a:lnTo>
                <a:lnTo>
                  <a:pt x="24080" y="18156"/>
                </a:lnTo>
                <a:lnTo>
                  <a:pt x="24329" y="17591"/>
                </a:lnTo>
                <a:lnTo>
                  <a:pt x="24555" y="17026"/>
                </a:lnTo>
                <a:lnTo>
                  <a:pt x="24759" y="16438"/>
                </a:lnTo>
                <a:lnTo>
                  <a:pt x="24917" y="15827"/>
                </a:lnTo>
                <a:lnTo>
                  <a:pt x="25075" y="15217"/>
                </a:lnTo>
                <a:lnTo>
                  <a:pt x="25188" y="14584"/>
                </a:lnTo>
                <a:lnTo>
                  <a:pt x="25256" y="13951"/>
                </a:lnTo>
                <a:lnTo>
                  <a:pt x="25301" y="13318"/>
                </a:lnTo>
                <a:lnTo>
                  <a:pt x="25324" y="12662"/>
                </a:lnTo>
                <a:lnTo>
                  <a:pt x="25301" y="12006"/>
                </a:lnTo>
                <a:lnTo>
                  <a:pt x="25256" y="11373"/>
                </a:lnTo>
                <a:lnTo>
                  <a:pt x="25188" y="10740"/>
                </a:lnTo>
                <a:lnTo>
                  <a:pt x="25075" y="10107"/>
                </a:lnTo>
                <a:lnTo>
                  <a:pt x="24917" y="9497"/>
                </a:lnTo>
                <a:lnTo>
                  <a:pt x="24759" y="8886"/>
                </a:lnTo>
                <a:lnTo>
                  <a:pt x="24555" y="8298"/>
                </a:lnTo>
                <a:lnTo>
                  <a:pt x="24329" y="7733"/>
                </a:lnTo>
                <a:lnTo>
                  <a:pt x="24080" y="7168"/>
                </a:lnTo>
                <a:lnTo>
                  <a:pt x="23786" y="6625"/>
                </a:lnTo>
                <a:lnTo>
                  <a:pt x="23492" y="6105"/>
                </a:lnTo>
                <a:lnTo>
                  <a:pt x="23153" y="5585"/>
                </a:lnTo>
                <a:lnTo>
                  <a:pt x="22814" y="5088"/>
                </a:lnTo>
                <a:lnTo>
                  <a:pt x="22430" y="4613"/>
                </a:lnTo>
                <a:lnTo>
                  <a:pt x="22045" y="4138"/>
                </a:lnTo>
                <a:lnTo>
                  <a:pt x="21616" y="3708"/>
                </a:lnTo>
                <a:lnTo>
                  <a:pt x="21186" y="3279"/>
                </a:lnTo>
                <a:lnTo>
                  <a:pt x="20711" y="2895"/>
                </a:lnTo>
                <a:lnTo>
                  <a:pt x="20237" y="2510"/>
                </a:lnTo>
                <a:lnTo>
                  <a:pt x="19739" y="2171"/>
                </a:lnTo>
                <a:lnTo>
                  <a:pt x="19219" y="1832"/>
                </a:lnTo>
                <a:lnTo>
                  <a:pt x="18699" y="1538"/>
                </a:lnTo>
                <a:lnTo>
                  <a:pt x="18156" y="1244"/>
                </a:lnTo>
                <a:lnTo>
                  <a:pt x="17591" y="995"/>
                </a:lnTo>
                <a:lnTo>
                  <a:pt x="17026" y="769"/>
                </a:lnTo>
                <a:lnTo>
                  <a:pt x="16438" y="566"/>
                </a:lnTo>
                <a:lnTo>
                  <a:pt x="15827" y="407"/>
                </a:lnTo>
                <a:lnTo>
                  <a:pt x="15217" y="249"/>
                </a:lnTo>
                <a:lnTo>
                  <a:pt x="14584" y="136"/>
                </a:lnTo>
                <a:lnTo>
                  <a:pt x="13951" y="68"/>
                </a:lnTo>
                <a:lnTo>
                  <a:pt x="13318" y="23"/>
                </a:lnTo>
                <a:lnTo>
                  <a:pt x="1266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23"/>
          <p:cNvPicPr preferRelativeResize="0"/>
          <p:nvPr/>
        </p:nvPicPr>
        <p:blipFill rotWithShape="1">
          <a:blip r:embed="rId3">
            <a:alphaModFix/>
          </a:blip>
          <a:srcRect b="0" l="16500" r="-16500" t="0"/>
          <a:stretch/>
        </p:blipFill>
        <p:spPr>
          <a:xfrm>
            <a:off x="0" y="0"/>
            <a:ext cx="9144003" cy="5143501"/>
          </a:xfrm>
          <a:prstGeom prst="rect">
            <a:avLst/>
          </a:prstGeom>
          <a:noFill/>
          <a:ln>
            <a:noFill/>
          </a:ln>
        </p:spPr>
      </p:pic>
      <p:sp>
        <p:nvSpPr>
          <p:cNvPr id="231" name="Google Shape;231;p23"/>
          <p:cNvSpPr/>
          <p:nvPr/>
        </p:nvSpPr>
        <p:spPr>
          <a:xfrm flipH="1" rot="-5400000">
            <a:off x="4428800" y="428575"/>
            <a:ext cx="5144050" cy="4286350"/>
          </a:xfrm>
          <a:prstGeom prst="flowChartManualInput">
            <a:avLst/>
          </a:prstGeom>
          <a:solidFill>
            <a:srgbClr val="0026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3"/>
          <p:cNvSpPr txBox="1"/>
          <p:nvPr/>
        </p:nvSpPr>
        <p:spPr>
          <a:xfrm>
            <a:off x="5838500" y="2018500"/>
            <a:ext cx="3258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FFFFFF"/>
                </a:solidFill>
                <a:latin typeface="Montserrat SemiBold"/>
                <a:ea typeface="Montserrat SemiBold"/>
                <a:cs typeface="Montserrat SemiBold"/>
                <a:sym typeface="Montserrat SemiBold"/>
              </a:rPr>
              <a:t>Disaster Recovery</a:t>
            </a:r>
            <a:endParaRPr sz="1800">
              <a:solidFill>
                <a:srgbClr val="FFFFFF"/>
              </a:solidFill>
              <a:latin typeface="Montserrat SemiBold"/>
              <a:ea typeface="Montserrat SemiBold"/>
              <a:cs typeface="Montserrat SemiBold"/>
              <a:sym typeface="Montserrat SemiBold"/>
            </a:endParaRPr>
          </a:p>
        </p:txBody>
      </p:sp>
      <p:cxnSp>
        <p:nvCxnSpPr>
          <p:cNvPr id="233" name="Google Shape;233;p23"/>
          <p:cNvCxnSpPr/>
          <p:nvPr/>
        </p:nvCxnSpPr>
        <p:spPr>
          <a:xfrm rot="10800000">
            <a:off x="-4369200" y="1477400"/>
            <a:ext cx="2159400" cy="0"/>
          </a:xfrm>
          <a:prstGeom prst="straightConnector1">
            <a:avLst/>
          </a:prstGeom>
          <a:noFill/>
          <a:ln cap="flat" cmpd="sng" w="9525">
            <a:solidFill>
              <a:srgbClr val="00BC6F"/>
            </a:solidFill>
            <a:prstDash val="solid"/>
            <a:round/>
            <a:headEnd len="med" w="med" type="none"/>
            <a:tailEnd len="med" w="med" type="none"/>
          </a:ln>
        </p:spPr>
      </p:cxnSp>
      <p:sp>
        <p:nvSpPr>
          <p:cNvPr id="234" name="Google Shape;234;p23"/>
          <p:cNvSpPr/>
          <p:nvPr/>
        </p:nvSpPr>
        <p:spPr>
          <a:xfrm rot="5400000">
            <a:off x="5481375" y="2348500"/>
            <a:ext cx="459600" cy="7200"/>
          </a:xfrm>
          <a:prstGeom prst="rect">
            <a:avLst/>
          </a:prstGeom>
          <a:solidFill>
            <a:srgbClr val="EE6E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8" name="Shape 238"/>
        <p:cNvGrpSpPr/>
        <p:nvPr/>
      </p:nvGrpSpPr>
      <p:grpSpPr>
        <a:xfrm>
          <a:off x="0" y="0"/>
          <a:ext cx="0" cy="0"/>
          <a:chOff x="0" y="0"/>
          <a:chExt cx="0" cy="0"/>
        </a:xfrm>
      </p:grpSpPr>
      <p:sp>
        <p:nvSpPr>
          <p:cNvPr id="239" name="Google Shape;239;p24"/>
          <p:cNvSpPr/>
          <p:nvPr/>
        </p:nvSpPr>
        <p:spPr>
          <a:xfrm>
            <a:off x="50900" y="26650"/>
            <a:ext cx="9019875" cy="616875"/>
          </a:xfrm>
          <a:prstGeom prst="flowChartProcess">
            <a:avLst/>
          </a:prstGeom>
          <a:solidFill>
            <a:srgbClr val="00262F"/>
          </a:solidFill>
          <a:ln cap="flat" cmpd="sng" w="9525">
            <a:solidFill>
              <a:srgbClr val="00262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240" name="Google Shape;240;p24"/>
          <p:cNvSpPr txBox="1"/>
          <p:nvPr/>
        </p:nvSpPr>
        <p:spPr>
          <a:xfrm>
            <a:off x="1179100" y="0"/>
            <a:ext cx="6566100" cy="6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lt1"/>
                </a:solidFill>
                <a:latin typeface="Montserrat"/>
                <a:ea typeface="Montserrat"/>
                <a:cs typeface="Montserrat"/>
                <a:sym typeface="Montserrat"/>
              </a:rPr>
              <a:t>Definition of Disaster</a:t>
            </a:r>
            <a:endParaRPr b="1" sz="2400">
              <a:solidFill>
                <a:schemeClr val="lt1"/>
              </a:solidFill>
              <a:latin typeface="Montserrat"/>
              <a:ea typeface="Montserrat"/>
              <a:cs typeface="Montserrat"/>
              <a:sym typeface="Montserrat"/>
            </a:endParaRPr>
          </a:p>
        </p:txBody>
      </p:sp>
      <p:sp>
        <p:nvSpPr>
          <p:cNvPr id="241" name="Google Shape;241;p24"/>
          <p:cNvSpPr txBox="1"/>
          <p:nvPr/>
        </p:nvSpPr>
        <p:spPr>
          <a:xfrm>
            <a:off x="561250" y="1836975"/>
            <a:ext cx="3744300" cy="346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500">
                <a:solidFill>
                  <a:srgbClr val="222222"/>
                </a:solidFill>
                <a:highlight>
                  <a:srgbClr val="FFFFFF"/>
                </a:highlight>
                <a:latin typeface="Montserrat"/>
                <a:ea typeface="Montserrat"/>
                <a:cs typeface="Montserrat"/>
                <a:sym typeface="Montserrat"/>
              </a:rPr>
              <a:t>Critical applications unavailable affecting patient care / operations / business processes</a:t>
            </a:r>
            <a:endParaRPr b="1" sz="1500">
              <a:solidFill>
                <a:srgbClr val="222222"/>
              </a:solidFill>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500">
              <a:solidFill>
                <a:srgbClr val="222222"/>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sz="1000">
              <a:solidFill>
                <a:schemeClr val="dk2"/>
              </a:solidFill>
              <a:latin typeface="Montserrat"/>
              <a:ea typeface="Montserrat"/>
              <a:cs typeface="Montserrat"/>
              <a:sym typeface="Montserrat"/>
            </a:endParaRPr>
          </a:p>
        </p:txBody>
      </p:sp>
      <p:cxnSp>
        <p:nvCxnSpPr>
          <p:cNvPr id="242" name="Google Shape;242;p24"/>
          <p:cNvCxnSpPr/>
          <p:nvPr/>
        </p:nvCxnSpPr>
        <p:spPr>
          <a:xfrm>
            <a:off x="4457955" y="1049100"/>
            <a:ext cx="8400" cy="3751500"/>
          </a:xfrm>
          <a:prstGeom prst="straightConnector1">
            <a:avLst/>
          </a:prstGeom>
          <a:noFill/>
          <a:ln cap="flat" cmpd="sng" w="9525">
            <a:solidFill>
              <a:schemeClr val="dk2"/>
            </a:solidFill>
            <a:prstDash val="solid"/>
            <a:round/>
            <a:headEnd len="med" w="med" type="none"/>
            <a:tailEnd len="med" w="med" type="none"/>
          </a:ln>
        </p:spPr>
      </p:cxnSp>
      <p:pic>
        <p:nvPicPr>
          <p:cNvPr id="243" name="Google Shape;243;p24"/>
          <p:cNvPicPr preferRelativeResize="0"/>
          <p:nvPr/>
        </p:nvPicPr>
        <p:blipFill>
          <a:blip r:embed="rId3">
            <a:alphaModFix/>
          </a:blip>
          <a:stretch>
            <a:fillRect/>
          </a:stretch>
        </p:blipFill>
        <p:spPr>
          <a:xfrm>
            <a:off x="4618755" y="795925"/>
            <a:ext cx="4195174" cy="4195174"/>
          </a:xfrm>
          <a:prstGeom prst="rect">
            <a:avLst/>
          </a:prstGeom>
          <a:noFill/>
          <a:ln>
            <a:noFill/>
          </a:ln>
        </p:spPr>
      </p:pic>
      <p:sp>
        <p:nvSpPr>
          <p:cNvPr id="244" name="Google Shape;244;p24"/>
          <p:cNvSpPr txBox="1"/>
          <p:nvPr/>
        </p:nvSpPr>
        <p:spPr>
          <a:xfrm>
            <a:off x="5429375" y="4800600"/>
            <a:ext cx="3641400" cy="2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Montserrat"/>
                <a:ea typeface="Montserrat"/>
                <a:cs typeface="Montserrat"/>
                <a:sym typeface="Montserrat"/>
              </a:rPr>
              <a:t>*Image generated by </a:t>
            </a:r>
            <a:r>
              <a:rPr lang="en" sz="1200">
                <a:solidFill>
                  <a:schemeClr val="dk2"/>
                </a:solidFill>
                <a:latin typeface="Montserrat"/>
                <a:ea typeface="Montserrat"/>
                <a:cs typeface="Montserrat"/>
                <a:sym typeface="Montserrat"/>
              </a:rPr>
              <a:t>artificial</a:t>
            </a:r>
            <a:r>
              <a:rPr lang="en" sz="1200">
                <a:solidFill>
                  <a:schemeClr val="dk2"/>
                </a:solidFill>
                <a:latin typeface="Montserrat"/>
                <a:ea typeface="Montserrat"/>
                <a:cs typeface="Montserrat"/>
                <a:sym typeface="Montserrat"/>
              </a:rPr>
              <a:t> </a:t>
            </a:r>
            <a:r>
              <a:rPr lang="en" sz="1200">
                <a:solidFill>
                  <a:schemeClr val="dk2"/>
                </a:solidFill>
                <a:latin typeface="Montserrat"/>
                <a:ea typeface="Montserrat"/>
                <a:cs typeface="Montserrat"/>
                <a:sym typeface="Montserrat"/>
              </a:rPr>
              <a:t>intelligence</a:t>
            </a:r>
            <a:endParaRPr sz="1200">
              <a:solidFill>
                <a:schemeClr val="dk2"/>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25"/>
          <p:cNvSpPr/>
          <p:nvPr/>
        </p:nvSpPr>
        <p:spPr>
          <a:xfrm>
            <a:off x="0" y="3364250"/>
            <a:ext cx="9144000" cy="1779300"/>
          </a:xfrm>
          <a:prstGeom prst="rect">
            <a:avLst/>
          </a:prstGeom>
          <a:solidFill>
            <a:srgbClr val="003B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5"/>
          <p:cNvSpPr txBox="1"/>
          <p:nvPr>
            <p:ph idx="1" type="body"/>
          </p:nvPr>
        </p:nvSpPr>
        <p:spPr>
          <a:xfrm>
            <a:off x="1845129" y="3932211"/>
            <a:ext cx="2118900" cy="8382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0"/>
              </a:spcAft>
              <a:buClr>
                <a:schemeClr val="dk1"/>
              </a:buClr>
              <a:buSzPts val="1100"/>
              <a:buFont typeface="Arial"/>
              <a:buNone/>
            </a:pPr>
            <a:r>
              <a:rPr b="1" lang="en" sz="1200">
                <a:solidFill>
                  <a:schemeClr val="lt1"/>
                </a:solidFill>
              </a:rPr>
              <a:t>RPO</a:t>
            </a:r>
            <a:endParaRPr b="1" sz="1200">
              <a:solidFill>
                <a:schemeClr val="lt1"/>
              </a:solidFill>
            </a:endParaRPr>
          </a:p>
          <a:p>
            <a:pPr indent="0" lvl="0" marL="0" rtl="0" algn="ctr">
              <a:lnSpc>
                <a:spcPct val="100000"/>
              </a:lnSpc>
              <a:spcBef>
                <a:spcPts val="500"/>
              </a:spcBef>
              <a:spcAft>
                <a:spcPts val="500"/>
              </a:spcAft>
              <a:buNone/>
            </a:pPr>
            <a:r>
              <a:rPr lang="en" sz="1000">
                <a:solidFill>
                  <a:schemeClr val="lt1"/>
                </a:solidFill>
              </a:rPr>
              <a:t>1 hour</a:t>
            </a:r>
            <a:endParaRPr b="1" sz="1200">
              <a:solidFill>
                <a:schemeClr val="lt1"/>
              </a:solidFill>
            </a:endParaRPr>
          </a:p>
        </p:txBody>
      </p:sp>
      <p:sp>
        <p:nvSpPr>
          <p:cNvPr id="251" name="Google Shape;251;p25"/>
          <p:cNvSpPr txBox="1"/>
          <p:nvPr>
            <p:ph idx="2" type="body"/>
          </p:nvPr>
        </p:nvSpPr>
        <p:spPr>
          <a:xfrm>
            <a:off x="5311124" y="3932211"/>
            <a:ext cx="2118900" cy="8382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0"/>
              </a:spcAft>
              <a:buClr>
                <a:schemeClr val="dk1"/>
              </a:buClr>
              <a:buSzPts val="1100"/>
              <a:buFont typeface="Arial"/>
              <a:buNone/>
            </a:pPr>
            <a:r>
              <a:rPr b="1" lang="en" sz="1200">
                <a:solidFill>
                  <a:schemeClr val="lt1"/>
                </a:solidFill>
              </a:rPr>
              <a:t>RTO</a:t>
            </a:r>
            <a:endParaRPr b="1" sz="1200">
              <a:solidFill>
                <a:schemeClr val="lt1"/>
              </a:solidFill>
            </a:endParaRPr>
          </a:p>
          <a:p>
            <a:pPr indent="0" lvl="0" marL="0" rtl="0" algn="ctr">
              <a:lnSpc>
                <a:spcPct val="100000"/>
              </a:lnSpc>
              <a:spcBef>
                <a:spcPts val="500"/>
              </a:spcBef>
              <a:spcAft>
                <a:spcPts val="500"/>
              </a:spcAft>
              <a:buNone/>
            </a:pPr>
            <a:r>
              <a:rPr lang="en" sz="1000">
                <a:solidFill>
                  <a:schemeClr val="lt1"/>
                </a:solidFill>
              </a:rPr>
              <a:t>4 Hours</a:t>
            </a:r>
            <a:endParaRPr b="1" sz="1200">
              <a:solidFill>
                <a:schemeClr val="lt1"/>
              </a:solidFill>
            </a:endParaRPr>
          </a:p>
        </p:txBody>
      </p:sp>
      <p:sp>
        <p:nvSpPr>
          <p:cNvPr id="252" name="Google Shape;252;p25"/>
          <p:cNvSpPr/>
          <p:nvPr/>
        </p:nvSpPr>
        <p:spPr>
          <a:xfrm rot="5400000">
            <a:off x="2751415" y="3609030"/>
            <a:ext cx="323147" cy="323210"/>
          </a:xfrm>
          <a:custGeom>
            <a:rect b="b" l="l" r="r" t="t"/>
            <a:pathLst>
              <a:path extrusionOk="0" h="25325" w="25325">
                <a:moveTo>
                  <a:pt x="13567" y="6354"/>
                </a:moveTo>
                <a:lnTo>
                  <a:pt x="13793" y="6377"/>
                </a:lnTo>
                <a:lnTo>
                  <a:pt x="13997" y="6445"/>
                </a:lnTo>
                <a:lnTo>
                  <a:pt x="14200" y="6558"/>
                </a:lnTo>
                <a:lnTo>
                  <a:pt x="14381" y="6716"/>
                </a:lnTo>
                <a:lnTo>
                  <a:pt x="19604" y="12029"/>
                </a:lnTo>
                <a:lnTo>
                  <a:pt x="19740" y="12188"/>
                </a:lnTo>
                <a:lnTo>
                  <a:pt x="19830" y="12369"/>
                </a:lnTo>
                <a:lnTo>
                  <a:pt x="19898" y="12572"/>
                </a:lnTo>
                <a:lnTo>
                  <a:pt x="19921" y="12753"/>
                </a:lnTo>
                <a:lnTo>
                  <a:pt x="19898" y="12956"/>
                </a:lnTo>
                <a:lnTo>
                  <a:pt x="19830" y="13160"/>
                </a:lnTo>
                <a:lnTo>
                  <a:pt x="19740" y="13341"/>
                </a:lnTo>
                <a:lnTo>
                  <a:pt x="19604" y="13499"/>
                </a:lnTo>
                <a:lnTo>
                  <a:pt x="14381" y="18609"/>
                </a:lnTo>
                <a:lnTo>
                  <a:pt x="14200" y="18767"/>
                </a:lnTo>
                <a:lnTo>
                  <a:pt x="13997" y="18858"/>
                </a:lnTo>
                <a:lnTo>
                  <a:pt x="13793" y="18925"/>
                </a:lnTo>
                <a:lnTo>
                  <a:pt x="13567" y="18948"/>
                </a:lnTo>
                <a:lnTo>
                  <a:pt x="13341" y="18925"/>
                </a:lnTo>
                <a:lnTo>
                  <a:pt x="13138" y="18858"/>
                </a:lnTo>
                <a:lnTo>
                  <a:pt x="12934" y="18745"/>
                </a:lnTo>
                <a:lnTo>
                  <a:pt x="12753" y="18609"/>
                </a:lnTo>
                <a:lnTo>
                  <a:pt x="12731" y="18586"/>
                </a:lnTo>
                <a:lnTo>
                  <a:pt x="12595" y="18405"/>
                </a:lnTo>
                <a:lnTo>
                  <a:pt x="12482" y="18202"/>
                </a:lnTo>
                <a:lnTo>
                  <a:pt x="12414" y="17976"/>
                </a:lnTo>
                <a:lnTo>
                  <a:pt x="12414" y="17772"/>
                </a:lnTo>
                <a:lnTo>
                  <a:pt x="12437" y="17546"/>
                </a:lnTo>
                <a:lnTo>
                  <a:pt x="12504" y="17320"/>
                </a:lnTo>
                <a:lnTo>
                  <a:pt x="12595" y="17139"/>
                </a:lnTo>
                <a:lnTo>
                  <a:pt x="12753" y="16958"/>
                </a:lnTo>
                <a:lnTo>
                  <a:pt x="15941" y="13816"/>
                </a:lnTo>
                <a:lnTo>
                  <a:pt x="6581" y="13816"/>
                </a:lnTo>
                <a:lnTo>
                  <a:pt x="6354" y="13793"/>
                </a:lnTo>
                <a:lnTo>
                  <a:pt x="6128" y="13725"/>
                </a:lnTo>
                <a:lnTo>
                  <a:pt x="5925" y="13612"/>
                </a:lnTo>
                <a:lnTo>
                  <a:pt x="5744" y="13476"/>
                </a:lnTo>
                <a:lnTo>
                  <a:pt x="5608" y="13296"/>
                </a:lnTo>
                <a:lnTo>
                  <a:pt x="5495" y="13115"/>
                </a:lnTo>
                <a:lnTo>
                  <a:pt x="5427" y="12889"/>
                </a:lnTo>
                <a:lnTo>
                  <a:pt x="5405" y="12662"/>
                </a:lnTo>
                <a:lnTo>
                  <a:pt x="5405" y="12640"/>
                </a:lnTo>
                <a:lnTo>
                  <a:pt x="5427" y="12414"/>
                </a:lnTo>
                <a:lnTo>
                  <a:pt x="5495" y="12188"/>
                </a:lnTo>
                <a:lnTo>
                  <a:pt x="5608" y="11984"/>
                </a:lnTo>
                <a:lnTo>
                  <a:pt x="5744" y="11826"/>
                </a:lnTo>
                <a:lnTo>
                  <a:pt x="5925" y="11690"/>
                </a:lnTo>
                <a:lnTo>
                  <a:pt x="6128" y="11577"/>
                </a:lnTo>
                <a:lnTo>
                  <a:pt x="6332" y="11509"/>
                </a:lnTo>
                <a:lnTo>
                  <a:pt x="6558" y="11487"/>
                </a:lnTo>
                <a:lnTo>
                  <a:pt x="15919" y="11509"/>
                </a:lnTo>
                <a:lnTo>
                  <a:pt x="12731" y="8344"/>
                </a:lnTo>
                <a:lnTo>
                  <a:pt x="12572" y="8163"/>
                </a:lnTo>
                <a:lnTo>
                  <a:pt x="12482" y="7960"/>
                </a:lnTo>
                <a:lnTo>
                  <a:pt x="12414" y="7733"/>
                </a:lnTo>
                <a:lnTo>
                  <a:pt x="12391" y="7530"/>
                </a:lnTo>
                <a:lnTo>
                  <a:pt x="12414" y="7304"/>
                </a:lnTo>
                <a:lnTo>
                  <a:pt x="12482" y="7078"/>
                </a:lnTo>
                <a:lnTo>
                  <a:pt x="12595" y="6897"/>
                </a:lnTo>
                <a:lnTo>
                  <a:pt x="12731" y="6716"/>
                </a:lnTo>
                <a:lnTo>
                  <a:pt x="12753" y="6693"/>
                </a:lnTo>
                <a:lnTo>
                  <a:pt x="12934" y="6535"/>
                </a:lnTo>
                <a:lnTo>
                  <a:pt x="13138" y="6445"/>
                </a:lnTo>
                <a:lnTo>
                  <a:pt x="13364" y="6377"/>
                </a:lnTo>
                <a:lnTo>
                  <a:pt x="13567" y="6354"/>
                </a:lnTo>
                <a:close/>
                <a:moveTo>
                  <a:pt x="12007" y="1"/>
                </a:moveTo>
                <a:lnTo>
                  <a:pt x="11374" y="46"/>
                </a:lnTo>
                <a:lnTo>
                  <a:pt x="10741" y="136"/>
                </a:lnTo>
                <a:lnTo>
                  <a:pt x="10108" y="250"/>
                </a:lnTo>
                <a:lnTo>
                  <a:pt x="9497" y="385"/>
                </a:lnTo>
                <a:lnTo>
                  <a:pt x="8887" y="566"/>
                </a:lnTo>
                <a:lnTo>
                  <a:pt x="8299" y="770"/>
                </a:lnTo>
                <a:lnTo>
                  <a:pt x="7734" y="996"/>
                </a:lnTo>
                <a:lnTo>
                  <a:pt x="7168" y="1244"/>
                </a:lnTo>
                <a:lnTo>
                  <a:pt x="6626" y="1516"/>
                </a:lnTo>
                <a:lnTo>
                  <a:pt x="6106" y="1832"/>
                </a:lnTo>
                <a:lnTo>
                  <a:pt x="5586" y="2149"/>
                </a:lnTo>
                <a:lnTo>
                  <a:pt x="5088" y="2511"/>
                </a:lnTo>
                <a:lnTo>
                  <a:pt x="4613" y="2872"/>
                </a:lnTo>
                <a:lnTo>
                  <a:pt x="4139" y="3279"/>
                </a:lnTo>
                <a:lnTo>
                  <a:pt x="3709" y="3709"/>
                </a:lnTo>
                <a:lnTo>
                  <a:pt x="3279" y="4138"/>
                </a:lnTo>
                <a:lnTo>
                  <a:pt x="2895" y="4591"/>
                </a:lnTo>
                <a:lnTo>
                  <a:pt x="2511" y="5088"/>
                </a:lnTo>
                <a:lnTo>
                  <a:pt x="2171" y="5563"/>
                </a:lnTo>
                <a:lnTo>
                  <a:pt x="1832" y="6083"/>
                </a:lnTo>
                <a:lnTo>
                  <a:pt x="1538" y="6626"/>
                </a:lnTo>
                <a:lnTo>
                  <a:pt x="1244" y="7168"/>
                </a:lnTo>
                <a:lnTo>
                  <a:pt x="996" y="7733"/>
                </a:lnTo>
                <a:lnTo>
                  <a:pt x="770" y="8299"/>
                </a:lnTo>
                <a:lnTo>
                  <a:pt x="566" y="8887"/>
                </a:lnTo>
                <a:lnTo>
                  <a:pt x="408" y="9497"/>
                </a:lnTo>
                <a:lnTo>
                  <a:pt x="250" y="10108"/>
                </a:lnTo>
                <a:lnTo>
                  <a:pt x="137" y="10718"/>
                </a:lnTo>
                <a:lnTo>
                  <a:pt x="69" y="11351"/>
                </a:lnTo>
                <a:lnTo>
                  <a:pt x="23" y="12007"/>
                </a:lnTo>
                <a:lnTo>
                  <a:pt x="1" y="12662"/>
                </a:lnTo>
                <a:lnTo>
                  <a:pt x="23" y="13296"/>
                </a:lnTo>
                <a:lnTo>
                  <a:pt x="69" y="13951"/>
                </a:lnTo>
                <a:lnTo>
                  <a:pt x="137" y="14584"/>
                </a:lnTo>
                <a:lnTo>
                  <a:pt x="250" y="15195"/>
                </a:lnTo>
                <a:lnTo>
                  <a:pt x="408" y="15828"/>
                </a:lnTo>
                <a:lnTo>
                  <a:pt x="566" y="16416"/>
                </a:lnTo>
                <a:lnTo>
                  <a:pt x="770" y="17004"/>
                </a:lnTo>
                <a:lnTo>
                  <a:pt x="996" y="17591"/>
                </a:lnTo>
                <a:lnTo>
                  <a:pt x="1244" y="18134"/>
                </a:lnTo>
                <a:lnTo>
                  <a:pt x="1538" y="18699"/>
                </a:lnTo>
                <a:lnTo>
                  <a:pt x="1832" y="19219"/>
                </a:lnTo>
                <a:lnTo>
                  <a:pt x="2171" y="19739"/>
                </a:lnTo>
                <a:lnTo>
                  <a:pt x="2511" y="20237"/>
                </a:lnTo>
                <a:lnTo>
                  <a:pt x="2895" y="20712"/>
                </a:lnTo>
                <a:lnTo>
                  <a:pt x="3279" y="21164"/>
                </a:lnTo>
                <a:lnTo>
                  <a:pt x="3709" y="21616"/>
                </a:lnTo>
                <a:lnTo>
                  <a:pt x="4139" y="22023"/>
                </a:lnTo>
                <a:lnTo>
                  <a:pt x="4613" y="22430"/>
                </a:lnTo>
                <a:lnTo>
                  <a:pt x="5088" y="22792"/>
                </a:lnTo>
                <a:lnTo>
                  <a:pt x="5586" y="23154"/>
                </a:lnTo>
                <a:lnTo>
                  <a:pt x="6106" y="23493"/>
                </a:lnTo>
                <a:lnTo>
                  <a:pt x="6626" y="23787"/>
                </a:lnTo>
                <a:lnTo>
                  <a:pt x="7168" y="24058"/>
                </a:lnTo>
                <a:lnTo>
                  <a:pt x="7734" y="24329"/>
                </a:lnTo>
                <a:lnTo>
                  <a:pt x="8299" y="24555"/>
                </a:lnTo>
                <a:lnTo>
                  <a:pt x="8887" y="24736"/>
                </a:lnTo>
                <a:lnTo>
                  <a:pt x="9497" y="24917"/>
                </a:lnTo>
                <a:lnTo>
                  <a:pt x="10108" y="25053"/>
                </a:lnTo>
                <a:lnTo>
                  <a:pt x="10741" y="25166"/>
                </a:lnTo>
                <a:lnTo>
                  <a:pt x="11374" y="25256"/>
                </a:lnTo>
                <a:lnTo>
                  <a:pt x="12007" y="25302"/>
                </a:lnTo>
                <a:lnTo>
                  <a:pt x="12663" y="25324"/>
                </a:lnTo>
                <a:lnTo>
                  <a:pt x="13318" y="25302"/>
                </a:lnTo>
                <a:lnTo>
                  <a:pt x="13951" y="25256"/>
                </a:lnTo>
                <a:lnTo>
                  <a:pt x="14585" y="25166"/>
                </a:lnTo>
                <a:lnTo>
                  <a:pt x="15218" y="25053"/>
                </a:lnTo>
                <a:lnTo>
                  <a:pt x="15828" y="24917"/>
                </a:lnTo>
                <a:lnTo>
                  <a:pt x="16416" y="24736"/>
                </a:lnTo>
                <a:lnTo>
                  <a:pt x="17026" y="24555"/>
                </a:lnTo>
                <a:lnTo>
                  <a:pt x="17592" y="24329"/>
                </a:lnTo>
                <a:lnTo>
                  <a:pt x="18157" y="24058"/>
                </a:lnTo>
                <a:lnTo>
                  <a:pt x="18700" y="23787"/>
                </a:lnTo>
                <a:lnTo>
                  <a:pt x="19220" y="23493"/>
                </a:lnTo>
                <a:lnTo>
                  <a:pt x="19740" y="23154"/>
                </a:lnTo>
                <a:lnTo>
                  <a:pt x="20237" y="22792"/>
                </a:lnTo>
                <a:lnTo>
                  <a:pt x="20712" y="22430"/>
                </a:lnTo>
                <a:lnTo>
                  <a:pt x="21164" y="22023"/>
                </a:lnTo>
                <a:lnTo>
                  <a:pt x="21616" y="21616"/>
                </a:lnTo>
                <a:lnTo>
                  <a:pt x="22023" y="21164"/>
                </a:lnTo>
                <a:lnTo>
                  <a:pt x="22430" y="20712"/>
                </a:lnTo>
                <a:lnTo>
                  <a:pt x="22815" y="20237"/>
                </a:lnTo>
                <a:lnTo>
                  <a:pt x="23154" y="19739"/>
                </a:lnTo>
                <a:lnTo>
                  <a:pt x="23493" y="19219"/>
                </a:lnTo>
                <a:lnTo>
                  <a:pt x="23787" y="18699"/>
                </a:lnTo>
                <a:lnTo>
                  <a:pt x="24081" y="18134"/>
                </a:lnTo>
                <a:lnTo>
                  <a:pt x="24330" y="17591"/>
                </a:lnTo>
                <a:lnTo>
                  <a:pt x="24556" y="17004"/>
                </a:lnTo>
                <a:lnTo>
                  <a:pt x="24759" y="16416"/>
                </a:lnTo>
                <a:lnTo>
                  <a:pt x="24918" y="15828"/>
                </a:lnTo>
                <a:lnTo>
                  <a:pt x="25076" y="15195"/>
                </a:lnTo>
                <a:lnTo>
                  <a:pt x="25189" y="14584"/>
                </a:lnTo>
                <a:lnTo>
                  <a:pt x="25257" y="13951"/>
                </a:lnTo>
                <a:lnTo>
                  <a:pt x="25302" y="13296"/>
                </a:lnTo>
                <a:lnTo>
                  <a:pt x="25325" y="12662"/>
                </a:lnTo>
                <a:lnTo>
                  <a:pt x="25302" y="12007"/>
                </a:lnTo>
                <a:lnTo>
                  <a:pt x="25257" y="11351"/>
                </a:lnTo>
                <a:lnTo>
                  <a:pt x="25189" y="10718"/>
                </a:lnTo>
                <a:lnTo>
                  <a:pt x="25076" y="10108"/>
                </a:lnTo>
                <a:lnTo>
                  <a:pt x="24918" y="9497"/>
                </a:lnTo>
                <a:lnTo>
                  <a:pt x="24759" y="8887"/>
                </a:lnTo>
                <a:lnTo>
                  <a:pt x="24556" y="8299"/>
                </a:lnTo>
                <a:lnTo>
                  <a:pt x="24330" y="7733"/>
                </a:lnTo>
                <a:lnTo>
                  <a:pt x="24081" y="7168"/>
                </a:lnTo>
                <a:lnTo>
                  <a:pt x="23787" y="6626"/>
                </a:lnTo>
                <a:lnTo>
                  <a:pt x="23493" y="6083"/>
                </a:lnTo>
                <a:lnTo>
                  <a:pt x="23154" y="5563"/>
                </a:lnTo>
                <a:lnTo>
                  <a:pt x="22815" y="5088"/>
                </a:lnTo>
                <a:lnTo>
                  <a:pt x="22430" y="4591"/>
                </a:lnTo>
                <a:lnTo>
                  <a:pt x="22023" y="4138"/>
                </a:lnTo>
                <a:lnTo>
                  <a:pt x="21616" y="3709"/>
                </a:lnTo>
                <a:lnTo>
                  <a:pt x="21164" y="3279"/>
                </a:lnTo>
                <a:lnTo>
                  <a:pt x="20712" y="2872"/>
                </a:lnTo>
                <a:lnTo>
                  <a:pt x="20237" y="2511"/>
                </a:lnTo>
                <a:lnTo>
                  <a:pt x="19740" y="2149"/>
                </a:lnTo>
                <a:lnTo>
                  <a:pt x="19220" y="1832"/>
                </a:lnTo>
                <a:lnTo>
                  <a:pt x="18700" y="1516"/>
                </a:lnTo>
                <a:lnTo>
                  <a:pt x="18157" y="1244"/>
                </a:lnTo>
                <a:lnTo>
                  <a:pt x="17592" y="996"/>
                </a:lnTo>
                <a:lnTo>
                  <a:pt x="17026" y="770"/>
                </a:lnTo>
                <a:lnTo>
                  <a:pt x="16416" y="566"/>
                </a:lnTo>
                <a:lnTo>
                  <a:pt x="15828" y="385"/>
                </a:lnTo>
                <a:lnTo>
                  <a:pt x="15218" y="250"/>
                </a:lnTo>
                <a:lnTo>
                  <a:pt x="14585" y="136"/>
                </a:lnTo>
                <a:lnTo>
                  <a:pt x="13951" y="46"/>
                </a:lnTo>
                <a:lnTo>
                  <a:pt x="13318" y="1"/>
                </a:lnTo>
                <a:close/>
              </a:path>
            </a:pathLst>
          </a:custGeom>
          <a:solidFill>
            <a:srgbClr val="EE6E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5"/>
          <p:cNvSpPr/>
          <p:nvPr/>
        </p:nvSpPr>
        <p:spPr>
          <a:xfrm rot="5400000">
            <a:off x="6209001" y="3609030"/>
            <a:ext cx="323147" cy="323210"/>
          </a:xfrm>
          <a:custGeom>
            <a:rect b="b" l="l" r="r" t="t"/>
            <a:pathLst>
              <a:path extrusionOk="0" h="25325" w="25325">
                <a:moveTo>
                  <a:pt x="13567" y="6354"/>
                </a:moveTo>
                <a:lnTo>
                  <a:pt x="13793" y="6377"/>
                </a:lnTo>
                <a:lnTo>
                  <a:pt x="13997" y="6445"/>
                </a:lnTo>
                <a:lnTo>
                  <a:pt x="14200" y="6558"/>
                </a:lnTo>
                <a:lnTo>
                  <a:pt x="14381" y="6716"/>
                </a:lnTo>
                <a:lnTo>
                  <a:pt x="19604" y="12029"/>
                </a:lnTo>
                <a:lnTo>
                  <a:pt x="19740" y="12188"/>
                </a:lnTo>
                <a:lnTo>
                  <a:pt x="19830" y="12369"/>
                </a:lnTo>
                <a:lnTo>
                  <a:pt x="19898" y="12572"/>
                </a:lnTo>
                <a:lnTo>
                  <a:pt x="19921" y="12753"/>
                </a:lnTo>
                <a:lnTo>
                  <a:pt x="19898" y="12956"/>
                </a:lnTo>
                <a:lnTo>
                  <a:pt x="19830" y="13160"/>
                </a:lnTo>
                <a:lnTo>
                  <a:pt x="19740" y="13341"/>
                </a:lnTo>
                <a:lnTo>
                  <a:pt x="19604" y="13499"/>
                </a:lnTo>
                <a:lnTo>
                  <a:pt x="14381" y="18609"/>
                </a:lnTo>
                <a:lnTo>
                  <a:pt x="14200" y="18767"/>
                </a:lnTo>
                <a:lnTo>
                  <a:pt x="13997" y="18858"/>
                </a:lnTo>
                <a:lnTo>
                  <a:pt x="13793" y="18925"/>
                </a:lnTo>
                <a:lnTo>
                  <a:pt x="13567" y="18948"/>
                </a:lnTo>
                <a:lnTo>
                  <a:pt x="13341" y="18925"/>
                </a:lnTo>
                <a:lnTo>
                  <a:pt x="13138" y="18858"/>
                </a:lnTo>
                <a:lnTo>
                  <a:pt x="12934" y="18745"/>
                </a:lnTo>
                <a:lnTo>
                  <a:pt x="12753" y="18609"/>
                </a:lnTo>
                <a:lnTo>
                  <a:pt x="12731" y="18586"/>
                </a:lnTo>
                <a:lnTo>
                  <a:pt x="12595" y="18405"/>
                </a:lnTo>
                <a:lnTo>
                  <a:pt x="12482" y="18202"/>
                </a:lnTo>
                <a:lnTo>
                  <a:pt x="12414" y="17976"/>
                </a:lnTo>
                <a:lnTo>
                  <a:pt x="12414" y="17772"/>
                </a:lnTo>
                <a:lnTo>
                  <a:pt x="12437" y="17546"/>
                </a:lnTo>
                <a:lnTo>
                  <a:pt x="12504" y="17320"/>
                </a:lnTo>
                <a:lnTo>
                  <a:pt x="12595" y="17139"/>
                </a:lnTo>
                <a:lnTo>
                  <a:pt x="12753" y="16958"/>
                </a:lnTo>
                <a:lnTo>
                  <a:pt x="15941" y="13816"/>
                </a:lnTo>
                <a:lnTo>
                  <a:pt x="6581" y="13816"/>
                </a:lnTo>
                <a:lnTo>
                  <a:pt x="6354" y="13793"/>
                </a:lnTo>
                <a:lnTo>
                  <a:pt x="6128" y="13725"/>
                </a:lnTo>
                <a:lnTo>
                  <a:pt x="5925" y="13612"/>
                </a:lnTo>
                <a:lnTo>
                  <a:pt x="5744" y="13476"/>
                </a:lnTo>
                <a:lnTo>
                  <a:pt x="5608" y="13296"/>
                </a:lnTo>
                <a:lnTo>
                  <a:pt x="5495" y="13115"/>
                </a:lnTo>
                <a:lnTo>
                  <a:pt x="5427" y="12889"/>
                </a:lnTo>
                <a:lnTo>
                  <a:pt x="5405" y="12662"/>
                </a:lnTo>
                <a:lnTo>
                  <a:pt x="5405" y="12640"/>
                </a:lnTo>
                <a:lnTo>
                  <a:pt x="5427" y="12414"/>
                </a:lnTo>
                <a:lnTo>
                  <a:pt x="5495" y="12188"/>
                </a:lnTo>
                <a:lnTo>
                  <a:pt x="5608" y="11984"/>
                </a:lnTo>
                <a:lnTo>
                  <a:pt x="5744" y="11826"/>
                </a:lnTo>
                <a:lnTo>
                  <a:pt x="5925" y="11690"/>
                </a:lnTo>
                <a:lnTo>
                  <a:pt x="6128" y="11577"/>
                </a:lnTo>
                <a:lnTo>
                  <a:pt x="6332" y="11509"/>
                </a:lnTo>
                <a:lnTo>
                  <a:pt x="6558" y="11487"/>
                </a:lnTo>
                <a:lnTo>
                  <a:pt x="15919" y="11509"/>
                </a:lnTo>
                <a:lnTo>
                  <a:pt x="12731" y="8344"/>
                </a:lnTo>
                <a:lnTo>
                  <a:pt x="12572" y="8163"/>
                </a:lnTo>
                <a:lnTo>
                  <a:pt x="12482" y="7960"/>
                </a:lnTo>
                <a:lnTo>
                  <a:pt x="12414" y="7733"/>
                </a:lnTo>
                <a:lnTo>
                  <a:pt x="12391" y="7530"/>
                </a:lnTo>
                <a:lnTo>
                  <a:pt x="12414" y="7304"/>
                </a:lnTo>
                <a:lnTo>
                  <a:pt x="12482" y="7078"/>
                </a:lnTo>
                <a:lnTo>
                  <a:pt x="12595" y="6897"/>
                </a:lnTo>
                <a:lnTo>
                  <a:pt x="12731" y="6716"/>
                </a:lnTo>
                <a:lnTo>
                  <a:pt x="12753" y="6693"/>
                </a:lnTo>
                <a:lnTo>
                  <a:pt x="12934" y="6535"/>
                </a:lnTo>
                <a:lnTo>
                  <a:pt x="13138" y="6445"/>
                </a:lnTo>
                <a:lnTo>
                  <a:pt x="13364" y="6377"/>
                </a:lnTo>
                <a:lnTo>
                  <a:pt x="13567" y="6354"/>
                </a:lnTo>
                <a:close/>
                <a:moveTo>
                  <a:pt x="12007" y="1"/>
                </a:moveTo>
                <a:lnTo>
                  <a:pt x="11374" y="46"/>
                </a:lnTo>
                <a:lnTo>
                  <a:pt x="10741" y="136"/>
                </a:lnTo>
                <a:lnTo>
                  <a:pt x="10108" y="250"/>
                </a:lnTo>
                <a:lnTo>
                  <a:pt x="9497" y="385"/>
                </a:lnTo>
                <a:lnTo>
                  <a:pt x="8887" y="566"/>
                </a:lnTo>
                <a:lnTo>
                  <a:pt x="8299" y="770"/>
                </a:lnTo>
                <a:lnTo>
                  <a:pt x="7734" y="996"/>
                </a:lnTo>
                <a:lnTo>
                  <a:pt x="7168" y="1244"/>
                </a:lnTo>
                <a:lnTo>
                  <a:pt x="6626" y="1516"/>
                </a:lnTo>
                <a:lnTo>
                  <a:pt x="6106" y="1832"/>
                </a:lnTo>
                <a:lnTo>
                  <a:pt x="5586" y="2149"/>
                </a:lnTo>
                <a:lnTo>
                  <a:pt x="5088" y="2511"/>
                </a:lnTo>
                <a:lnTo>
                  <a:pt x="4613" y="2872"/>
                </a:lnTo>
                <a:lnTo>
                  <a:pt x="4139" y="3279"/>
                </a:lnTo>
                <a:lnTo>
                  <a:pt x="3709" y="3709"/>
                </a:lnTo>
                <a:lnTo>
                  <a:pt x="3279" y="4138"/>
                </a:lnTo>
                <a:lnTo>
                  <a:pt x="2895" y="4591"/>
                </a:lnTo>
                <a:lnTo>
                  <a:pt x="2511" y="5088"/>
                </a:lnTo>
                <a:lnTo>
                  <a:pt x="2171" y="5563"/>
                </a:lnTo>
                <a:lnTo>
                  <a:pt x="1832" y="6083"/>
                </a:lnTo>
                <a:lnTo>
                  <a:pt x="1538" y="6626"/>
                </a:lnTo>
                <a:lnTo>
                  <a:pt x="1244" y="7168"/>
                </a:lnTo>
                <a:lnTo>
                  <a:pt x="996" y="7733"/>
                </a:lnTo>
                <a:lnTo>
                  <a:pt x="770" y="8299"/>
                </a:lnTo>
                <a:lnTo>
                  <a:pt x="566" y="8887"/>
                </a:lnTo>
                <a:lnTo>
                  <a:pt x="408" y="9497"/>
                </a:lnTo>
                <a:lnTo>
                  <a:pt x="250" y="10108"/>
                </a:lnTo>
                <a:lnTo>
                  <a:pt x="137" y="10718"/>
                </a:lnTo>
                <a:lnTo>
                  <a:pt x="69" y="11351"/>
                </a:lnTo>
                <a:lnTo>
                  <a:pt x="23" y="12007"/>
                </a:lnTo>
                <a:lnTo>
                  <a:pt x="1" y="12662"/>
                </a:lnTo>
                <a:lnTo>
                  <a:pt x="23" y="13296"/>
                </a:lnTo>
                <a:lnTo>
                  <a:pt x="69" y="13951"/>
                </a:lnTo>
                <a:lnTo>
                  <a:pt x="137" y="14584"/>
                </a:lnTo>
                <a:lnTo>
                  <a:pt x="250" y="15195"/>
                </a:lnTo>
                <a:lnTo>
                  <a:pt x="408" y="15828"/>
                </a:lnTo>
                <a:lnTo>
                  <a:pt x="566" y="16416"/>
                </a:lnTo>
                <a:lnTo>
                  <a:pt x="770" y="17004"/>
                </a:lnTo>
                <a:lnTo>
                  <a:pt x="996" y="17591"/>
                </a:lnTo>
                <a:lnTo>
                  <a:pt x="1244" y="18134"/>
                </a:lnTo>
                <a:lnTo>
                  <a:pt x="1538" y="18699"/>
                </a:lnTo>
                <a:lnTo>
                  <a:pt x="1832" y="19219"/>
                </a:lnTo>
                <a:lnTo>
                  <a:pt x="2171" y="19739"/>
                </a:lnTo>
                <a:lnTo>
                  <a:pt x="2511" y="20237"/>
                </a:lnTo>
                <a:lnTo>
                  <a:pt x="2895" y="20712"/>
                </a:lnTo>
                <a:lnTo>
                  <a:pt x="3279" y="21164"/>
                </a:lnTo>
                <a:lnTo>
                  <a:pt x="3709" y="21616"/>
                </a:lnTo>
                <a:lnTo>
                  <a:pt x="4139" y="22023"/>
                </a:lnTo>
                <a:lnTo>
                  <a:pt x="4613" y="22430"/>
                </a:lnTo>
                <a:lnTo>
                  <a:pt x="5088" y="22792"/>
                </a:lnTo>
                <a:lnTo>
                  <a:pt x="5586" y="23154"/>
                </a:lnTo>
                <a:lnTo>
                  <a:pt x="6106" y="23493"/>
                </a:lnTo>
                <a:lnTo>
                  <a:pt x="6626" y="23787"/>
                </a:lnTo>
                <a:lnTo>
                  <a:pt x="7168" y="24058"/>
                </a:lnTo>
                <a:lnTo>
                  <a:pt x="7734" y="24329"/>
                </a:lnTo>
                <a:lnTo>
                  <a:pt x="8299" y="24555"/>
                </a:lnTo>
                <a:lnTo>
                  <a:pt x="8887" y="24736"/>
                </a:lnTo>
                <a:lnTo>
                  <a:pt x="9497" y="24917"/>
                </a:lnTo>
                <a:lnTo>
                  <a:pt x="10108" y="25053"/>
                </a:lnTo>
                <a:lnTo>
                  <a:pt x="10741" y="25166"/>
                </a:lnTo>
                <a:lnTo>
                  <a:pt x="11374" y="25256"/>
                </a:lnTo>
                <a:lnTo>
                  <a:pt x="12007" y="25302"/>
                </a:lnTo>
                <a:lnTo>
                  <a:pt x="12663" y="25324"/>
                </a:lnTo>
                <a:lnTo>
                  <a:pt x="13318" y="25302"/>
                </a:lnTo>
                <a:lnTo>
                  <a:pt x="13951" y="25256"/>
                </a:lnTo>
                <a:lnTo>
                  <a:pt x="14585" y="25166"/>
                </a:lnTo>
                <a:lnTo>
                  <a:pt x="15218" y="25053"/>
                </a:lnTo>
                <a:lnTo>
                  <a:pt x="15828" y="24917"/>
                </a:lnTo>
                <a:lnTo>
                  <a:pt x="16416" y="24736"/>
                </a:lnTo>
                <a:lnTo>
                  <a:pt x="17026" y="24555"/>
                </a:lnTo>
                <a:lnTo>
                  <a:pt x="17592" y="24329"/>
                </a:lnTo>
                <a:lnTo>
                  <a:pt x="18157" y="24058"/>
                </a:lnTo>
                <a:lnTo>
                  <a:pt x="18700" y="23787"/>
                </a:lnTo>
                <a:lnTo>
                  <a:pt x="19220" y="23493"/>
                </a:lnTo>
                <a:lnTo>
                  <a:pt x="19740" y="23154"/>
                </a:lnTo>
                <a:lnTo>
                  <a:pt x="20237" y="22792"/>
                </a:lnTo>
                <a:lnTo>
                  <a:pt x="20712" y="22430"/>
                </a:lnTo>
                <a:lnTo>
                  <a:pt x="21164" y="22023"/>
                </a:lnTo>
                <a:lnTo>
                  <a:pt x="21616" y="21616"/>
                </a:lnTo>
                <a:lnTo>
                  <a:pt x="22023" y="21164"/>
                </a:lnTo>
                <a:lnTo>
                  <a:pt x="22430" y="20712"/>
                </a:lnTo>
                <a:lnTo>
                  <a:pt x="22815" y="20237"/>
                </a:lnTo>
                <a:lnTo>
                  <a:pt x="23154" y="19739"/>
                </a:lnTo>
                <a:lnTo>
                  <a:pt x="23493" y="19219"/>
                </a:lnTo>
                <a:lnTo>
                  <a:pt x="23787" y="18699"/>
                </a:lnTo>
                <a:lnTo>
                  <a:pt x="24081" y="18134"/>
                </a:lnTo>
                <a:lnTo>
                  <a:pt x="24330" y="17591"/>
                </a:lnTo>
                <a:lnTo>
                  <a:pt x="24556" y="17004"/>
                </a:lnTo>
                <a:lnTo>
                  <a:pt x="24759" y="16416"/>
                </a:lnTo>
                <a:lnTo>
                  <a:pt x="24918" y="15828"/>
                </a:lnTo>
                <a:lnTo>
                  <a:pt x="25076" y="15195"/>
                </a:lnTo>
                <a:lnTo>
                  <a:pt x="25189" y="14584"/>
                </a:lnTo>
                <a:lnTo>
                  <a:pt x="25257" y="13951"/>
                </a:lnTo>
                <a:lnTo>
                  <a:pt x="25302" y="13296"/>
                </a:lnTo>
                <a:lnTo>
                  <a:pt x="25325" y="12662"/>
                </a:lnTo>
                <a:lnTo>
                  <a:pt x="25302" y="12007"/>
                </a:lnTo>
                <a:lnTo>
                  <a:pt x="25257" y="11351"/>
                </a:lnTo>
                <a:lnTo>
                  <a:pt x="25189" y="10718"/>
                </a:lnTo>
                <a:lnTo>
                  <a:pt x="25076" y="10108"/>
                </a:lnTo>
                <a:lnTo>
                  <a:pt x="24918" y="9497"/>
                </a:lnTo>
                <a:lnTo>
                  <a:pt x="24759" y="8887"/>
                </a:lnTo>
                <a:lnTo>
                  <a:pt x="24556" y="8299"/>
                </a:lnTo>
                <a:lnTo>
                  <a:pt x="24330" y="7733"/>
                </a:lnTo>
                <a:lnTo>
                  <a:pt x="24081" y="7168"/>
                </a:lnTo>
                <a:lnTo>
                  <a:pt x="23787" y="6626"/>
                </a:lnTo>
                <a:lnTo>
                  <a:pt x="23493" y="6083"/>
                </a:lnTo>
                <a:lnTo>
                  <a:pt x="23154" y="5563"/>
                </a:lnTo>
                <a:lnTo>
                  <a:pt x="22815" y="5088"/>
                </a:lnTo>
                <a:lnTo>
                  <a:pt x="22430" y="4591"/>
                </a:lnTo>
                <a:lnTo>
                  <a:pt x="22023" y="4138"/>
                </a:lnTo>
                <a:lnTo>
                  <a:pt x="21616" y="3709"/>
                </a:lnTo>
                <a:lnTo>
                  <a:pt x="21164" y="3279"/>
                </a:lnTo>
                <a:lnTo>
                  <a:pt x="20712" y="2872"/>
                </a:lnTo>
                <a:lnTo>
                  <a:pt x="20237" y="2511"/>
                </a:lnTo>
                <a:lnTo>
                  <a:pt x="19740" y="2149"/>
                </a:lnTo>
                <a:lnTo>
                  <a:pt x="19220" y="1832"/>
                </a:lnTo>
                <a:lnTo>
                  <a:pt x="18700" y="1516"/>
                </a:lnTo>
                <a:lnTo>
                  <a:pt x="18157" y="1244"/>
                </a:lnTo>
                <a:lnTo>
                  <a:pt x="17592" y="996"/>
                </a:lnTo>
                <a:lnTo>
                  <a:pt x="17026" y="770"/>
                </a:lnTo>
                <a:lnTo>
                  <a:pt x="16416" y="566"/>
                </a:lnTo>
                <a:lnTo>
                  <a:pt x="15828" y="385"/>
                </a:lnTo>
                <a:lnTo>
                  <a:pt x="15218" y="250"/>
                </a:lnTo>
                <a:lnTo>
                  <a:pt x="14585" y="136"/>
                </a:lnTo>
                <a:lnTo>
                  <a:pt x="13951" y="46"/>
                </a:lnTo>
                <a:lnTo>
                  <a:pt x="13318" y="1"/>
                </a:lnTo>
                <a:close/>
              </a:path>
            </a:pathLst>
          </a:custGeom>
          <a:solidFill>
            <a:srgbClr val="EE6E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4" name="Google Shape;254;p25"/>
          <p:cNvPicPr preferRelativeResize="0"/>
          <p:nvPr/>
        </p:nvPicPr>
        <p:blipFill>
          <a:blip r:embed="rId3">
            <a:alphaModFix/>
          </a:blip>
          <a:stretch>
            <a:fillRect/>
          </a:stretch>
        </p:blipFill>
        <p:spPr>
          <a:xfrm>
            <a:off x="1391825" y="879500"/>
            <a:ext cx="6931825" cy="2108150"/>
          </a:xfrm>
          <a:prstGeom prst="rect">
            <a:avLst/>
          </a:prstGeom>
          <a:noFill/>
          <a:ln>
            <a:noFill/>
          </a:ln>
        </p:spPr>
      </p:pic>
      <p:sp>
        <p:nvSpPr>
          <p:cNvPr id="255" name="Google Shape;255;p25"/>
          <p:cNvSpPr/>
          <p:nvPr/>
        </p:nvSpPr>
        <p:spPr>
          <a:xfrm>
            <a:off x="50900" y="26650"/>
            <a:ext cx="9019875" cy="616875"/>
          </a:xfrm>
          <a:prstGeom prst="flowChartProcess">
            <a:avLst/>
          </a:prstGeom>
          <a:solidFill>
            <a:srgbClr val="00262F"/>
          </a:solidFill>
          <a:ln cap="flat" cmpd="sng" w="9525">
            <a:solidFill>
              <a:srgbClr val="00262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256" name="Google Shape;256;p25"/>
          <p:cNvSpPr txBox="1"/>
          <p:nvPr/>
        </p:nvSpPr>
        <p:spPr>
          <a:xfrm>
            <a:off x="1179100" y="0"/>
            <a:ext cx="6566100" cy="6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lt1"/>
                </a:solidFill>
                <a:latin typeface="Montserrat"/>
                <a:ea typeface="Montserrat"/>
                <a:cs typeface="Montserrat"/>
                <a:sym typeface="Montserrat"/>
              </a:rPr>
              <a:t>Disaster Recovery Process</a:t>
            </a:r>
            <a:endParaRPr b="1" sz="2400">
              <a:solidFill>
                <a:schemeClr val="lt1"/>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0" name="Shape 260"/>
        <p:cNvGrpSpPr/>
        <p:nvPr/>
      </p:nvGrpSpPr>
      <p:grpSpPr>
        <a:xfrm>
          <a:off x="0" y="0"/>
          <a:ext cx="0" cy="0"/>
          <a:chOff x="0" y="0"/>
          <a:chExt cx="0" cy="0"/>
        </a:xfrm>
      </p:grpSpPr>
      <p:sp>
        <p:nvSpPr>
          <p:cNvPr id="261" name="Google Shape;261;p26"/>
          <p:cNvSpPr/>
          <p:nvPr/>
        </p:nvSpPr>
        <p:spPr>
          <a:xfrm>
            <a:off x="50900" y="26650"/>
            <a:ext cx="9019875" cy="616875"/>
          </a:xfrm>
          <a:prstGeom prst="flowChartProcess">
            <a:avLst/>
          </a:prstGeom>
          <a:solidFill>
            <a:srgbClr val="00262F"/>
          </a:solidFill>
          <a:ln cap="flat" cmpd="sng" w="9525">
            <a:solidFill>
              <a:srgbClr val="00262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262" name="Google Shape;262;p26"/>
          <p:cNvSpPr txBox="1"/>
          <p:nvPr/>
        </p:nvSpPr>
        <p:spPr>
          <a:xfrm>
            <a:off x="1179100" y="0"/>
            <a:ext cx="6566100" cy="6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lt1"/>
                </a:solidFill>
                <a:latin typeface="Montserrat"/>
                <a:ea typeface="Montserrat"/>
                <a:cs typeface="Montserrat"/>
                <a:sym typeface="Montserrat"/>
              </a:rPr>
              <a:t>Disaster Recovery Process</a:t>
            </a:r>
            <a:endParaRPr b="1" sz="2400">
              <a:solidFill>
                <a:schemeClr val="lt1"/>
              </a:solidFill>
              <a:latin typeface="Montserrat"/>
              <a:ea typeface="Montserrat"/>
              <a:cs typeface="Montserrat"/>
              <a:sym typeface="Montserrat"/>
            </a:endParaRPr>
          </a:p>
        </p:txBody>
      </p:sp>
      <p:graphicFrame>
        <p:nvGraphicFramePr>
          <p:cNvPr id="263" name="Google Shape;263;p26"/>
          <p:cNvGraphicFramePr/>
          <p:nvPr/>
        </p:nvGraphicFramePr>
        <p:xfrm>
          <a:off x="522538" y="1495775"/>
          <a:ext cx="3000000" cy="3000000"/>
        </p:xfrm>
        <a:graphic>
          <a:graphicData uri="http://schemas.openxmlformats.org/drawingml/2006/table">
            <a:tbl>
              <a:tblPr>
                <a:noFill/>
                <a:tableStyleId>{92E78B34-0F81-4984-9FE5-951132786685}</a:tableStyleId>
              </a:tblPr>
              <a:tblGrid>
                <a:gridCol w="2781500"/>
                <a:gridCol w="1948050"/>
                <a:gridCol w="3347050"/>
              </a:tblGrid>
              <a:tr h="381000">
                <a:tc>
                  <a:txBody>
                    <a:bodyPr/>
                    <a:lstStyle/>
                    <a:p>
                      <a:pPr indent="0" lvl="0" marL="0" rtl="0" algn="l">
                        <a:spcBef>
                          <a:spcPts val="0"/>
                        </a:spcBef>
                        <a:spcAft>
                          <a:spcPts val="0"/>
                        </a:spcAft>
                        <a:buNone/>
                      </a:pPr>
                      <a:r>
                        <a:rPr b="1" lang="en">
                          <a:solidFill>
                            <a:schemeClr val="lt1"/>
                          </a:solidFill>
                          <a:latin typeface="Montserrat"/>
                          <a:ea typeface="Montserrat"/>
                          <a:cs typeface="Montserrat"/>
                          <a:sym typeface="Montserrat"/>
                        </a:rPr>
                        <a:t>Process</a:t>
                      </a:r>
                      <a:endParaRPr b="1">
                        <a:solidFill>
                          <a:schemeClr val="lt1"/>
                        </a:solidFill>
                        <a:latin typeface="Montserrat"/>
                        <a:ea typeface="Montserrat"/>
                        <a:cs typeface="Montserrat"/>
                        <a:sym typeface="Montserrat"/>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1"/>
                    </a:solidFill>
                  </a:tcPr>
                </a:tc>
                <a:tc>
                  <a:txBody>
                    <a:bodyPr/>
                    <a:lstStyle/>
                    <a:p>
                      <a:pPr indent="0" lvl="0" marL="0" rtl="0" algn="l">
                        <a:spcBef>
                          <a:spcPts val="0"/>
                        </a:spcBef>
                        <a:spcAft>
                          <a:spcPts val="0"/>
                        </a:spcAft>
                        <a:buNone/>
                      </a:pPr>
                      <a:r>
                        <a:rPr b="1" lang="en">
                          <a:solidFill>
                            <a:schemeClr val="lt1"/>
                          </a:solidFill>
                          <a:latin typeface="Montserrat"/>
                          <a:ea typeface="Montserrat"/>
                          <a:cs typeface="Montserrat"/>
                          <a:sym typeface="Montserrat"/>
                        </a:rPr>
                        <a:t>Frequency</a:t>
                      </a:r>
                      <a:endParaRPr b="1">
                        <a:solidFill>
                          <a:schemeClr val="lt1"/>
                        </a:solidFill>
                        <a:latin typeface="Montserrat"/>
                        <a:ea typeface="Montserrat"/>
                        <a:cs typeface="Montserrat"/>
                        <a:sym typeface="Montserrat"/>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1"/>
                    </a:solidFill>
                  </a:tcPr>
                </a:tc>
                <a:tc>
                  <a:txBody>
                    <a:bodyPr/>
                    <a:lstStyle/>
                    <a:p>
                      <a:pPr indent="0" lvl="0" marL="0" rtl="0" algn="l">
                        <a:spcBef>
                          <a:spcPts val="0"/>
                        </a:spcBef>
                        <a:spcAft>
                          <a:spcPts val="0"/>
                        </a:spcAft>
                        <a:buNone/>
                      </a:pPr>
                      <a:r>
                        <a:rPr b="1" lang="en">
                          <a:solidFill>
                            <a:schemeClr val="lt1"/>
                          </a:solidFill>
                          <a:latin typeface="Montserrat"/>
                          <a:ea typeface="Montserrat"/>
                          <a:cs typeface="Montserrat"/>
                          <a:sym typeface="Montserrat"/>
                        </a:rPr>
                        <a:t>Purpose</a:t>
                      </a:r>
                      <a:endParaRPr b="1">
                        <a:solidFill>
                          <a:schemeClr val="lt1"/>
                        </a:solidFill>
                        <a:latin typeface="Montserrat"/>
                        <a:ea typeface="Montserrat"/>
                        <a:cs typeface="Montserrat"/>
                        <a:sym typeface="Montserrat"/>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1"/>
                    </a:solidFill>
                  </a:tcPr>
                </a:tc>
              </a:tr>
              <a:tr h="381000">
                <a:tc>
                  <a:txBody>
                    <a:bodyPr/>
                    <a:lstStyle/>
                    <a:p>
                      <a:pPr indent="0" lvl="0" marL="0" rtl="0" algn="l">
                        <a:spcBef>
                          <a:spcPts val="0"/>
                        </a:spcBef>
                        <a:spcAft>
                          <a:spcPts val="0"/>
                        </a:spcAft>
                        <a:buNone/>
                      </a:pPr>
                      <a:r>
                        <a:rPr lang="en" sz="1100">
                          <a:latin typeface="Montserrat"/>
                          <a:ea typeface="Montserrat"/>
                          <a:cs typeface="Montserrat"/>
                          <a:sym typeface="Montserrat"/>
                        </a:rPr>
                        <a:t>GCP Snapshots</a:t>
                      </a:r>
                      <a:endParaRPr sz="1100">
                        <a:latin typeface="Montserrat"/>
                        <a:ea typeface="Montserrat"/>
                        <a:cs typeface="Montserrat"/>
                        <a:sym typeface="Montserrat"/>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Montserrat"/>
                          <a:ea typeface="Montserrat"/>
                          <a:cs typeface="Montserrat"/>
                          <a:sym typeface="Montserrat"/>
                        </a:rPr>
                        <a:t>Every Hour</a:t>
                      </a:r>
                      <a:endParaRPr sz="1100">
                        <a:latin typeface="Montserrat"/>
                        <a:ea typeface="Montserrat"/>
                        <a:cs typeface="Montserrat"/>
                        <a:sym typeface="Montserrat"/>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Montserrat"/>
                          <a:ea typeface="Montserrat"/>
                          <a:cs typeface="Montserrat"/>
                          <a:sym typeface="Montserrat"/>
                        </a:rPr>
                        <a:t>Ensures minimal data loss (RPO)</a:t>
                      </a:r>
                      <a:endParaRPr sz="1100">
                        <a:latin typeface="Montserrat"/>
                        <a:ea typeface="Montserrat"/>
                        <a:cs typeface="Montserrat"/>
                        <a:sym typeface="Montserrat"/>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81000">
                <a:tc>
                  <a:txBody>
                    <a:bodyPr/>
                    <a:lstStyle/>
                    <a:p>
                      <a:pPr indent="0" lvl="0" marL="0" rtl="0" algn="l">
                        <a:spcBef>
                          <a:spcPts val="0"/>
                        </a:spcBef>
                        <a:spcAft>
                          <a:spcPts val="0"/>
                        </a:spcAft>
                        <a:buNone/>
                      </a:pPr>
                      <a:r>
                        <a:rPr lang="en" sz="1100">
                          <a:latin typeface="Montserrat"/>
                          <a:ea typeface="Montserrat"/>
                          <a:cs typeface="Montserrat"/>
                          <a:sym typeface="Montserrat"/>
                        </a:rPr>
                        <a:t>Image backups</a:t>
                      </a:r>
                      <a:endParaRPr sz="1100">
                        <a:latin typeface="Montserrat"/>
                        <a:ea typeface="Montserrat"/>
                        <a:cs typeface="Montserrat"/>
                        <a:sym typeface="Montserrat"/>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Montserrat"/>
                          <a:ea typeface="Montserrat"/>
                          <a:cs typeface="Montserrat"/>
                          <a:sym typeface="Montserrat"/>
                        </a:rPr>
                        <a:t>Every 24 Hours</a:t>
                      </a:r>
                      <a:endParaRPr sz="1100">
                        <a:latin typeface="Montserrat"/>
                        <a:ea typeface="Montserrat"/>
                        <a:cs typeface="Montserrat"/>
                        <a:sym typeface="Montserrat"/>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Montserrat"/>
                          <a:ea typeface="Montserrat"/>
                          <a:cs typeface="Montserrat"/>
                          <a:sym typeface="Montserrat"/>
                        </a:rPr>
                        <a:t>Full out of sequence backup of  the environment, which is </a:t>
                      </a:r>
                      <a:r>
                        <a:rPr lang="en" sz="1100">
                          <a:latin typeface="Montserrat"/>
                          <a:ea typeface="Montserrat"/>
                          <a:cs typeface="Montserrat"/>
                          <a:sym typeface="Montserrat"/>
                        </a:rPr>
                        <a:t>air gapped and protected against ransomware, kept up to 9 years.</a:t>
                      </a:r>
                      <a:endParaRPr sz="1100">
                        <a:latin typeface="Montserrat"/>
                        <a:ea typeface="Montserrat"/>
                        <a:cs typeface="Montserrat"/>
                        <a:sym typeface="Montserrat"/>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81000">
                <a:tc>
                  <a:txBody>
                    <a:bodyPr/>
                    <a:lstStyle/>
                    <a:p>
                      <a:pPr indent="0" lvl="0" marL="0" rtl="0" algn="l">
                        <a:spcBef>
                          <a:spcPts val="0"/>
                        </a:spcBef>
                        <a:spcAft>
                          <a:spcPts val="0"/>
                        </a:spcAft>
                        <a:buNone/>
                      </a:pPr>
                      <a:r>
                        <a:rPr lang="en" sz="1100">
                          <a:latin typeface="Montserrat"/>
                          <a:ea typeface="Montserrat"/>
                          <a:cs typeface="Montserrat"/>
                          <a:sym typeface="Montserrat"/>
                        </a:rPr>
                        <a:t>Terraform script</a:t>
                      </a:r>
                      <a:endParaRPr sz="1100">
                        <a:latin typeface="Montserrat"/>
                        <a:ea typeface="Montserrat"/>
                        <a:cs typeface="Montserrat"/>
                        <a:sym typeface="Montserrat"/>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Montserrat"/>
                          <a:ea typeface="Montserrat"/>
                          <a:cs typeface="Montserrat"/>
                          <a:sym typeface="Montserrat"/>
                        </a:rPr>
                        <a:t>Every Hour</a:t>
                      </a:r>
                      <a:endParaRPr sz="1100">
                        <a:latin typeface="Montserrat"/>
                        <a:ea typeface="Montserrat"/>
                        <a:cs typeface="Montserrat"/>
                        <a:sym typeface="Montserrat"/>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Montserrat"/>
                          <a:ea typeface="Montserrat"/>
                          <a:cs typeface="Montserrat"/>
                          <a:sym typeface="Montserrat"/>
                        </a:rPr>
                        <a:t>Created by the Cloud team, this program automatically creates Google Cloud resources by defining them in scripts containing metadata about the resources, such as VM names, IP addresses, CPU counts, and RAM amount, referencing the latest backup.</a:t>
                      </a:r>
                      <a:endParaRPr sz="1100">
                        <a:latin typeface="Montserrat"/>
                        <a:ea typeface="Montserrat"/>
                        <a:cs typeface="Montserrat"/>
                        <a:sym typeface="Montserrat"/>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7" name="Shape 267"/>
        <p:cNvGrpSpPr/>
        <p:nvPr/>
      </p:nvGrpSpPr>
      <p:grpSpPr>
        <a:xfrm>
          <a:off x="0" y="0"/>
          <a:ext cx="0" cy="0"/>
          <a:chOff x="0" y="0"/>
          <a:chExt cx="0" cy="0"/>
        </a:xfrm>
      </p:grpSpPr>
      <p:sp>
        <p:nvSpPr>
          <p:cNvPr id="268" name="Google Shape;268;p27"/>
          <p:cNvSpPr/>
          <p:nvPr/>
        </p:nvSpPr>
        <p:spPr>
          <a:xfrm>
            <a:off x="7029948" y="1644751"/>
            <a:ext cx="1854000" cy="1854000"/>
          </a:xfrm>
          <a:prstGeom prst="ellipse">
            <a:avLst/>
          </a:prstGeom>
          <a:solidFill>
            <a:schemeClr val="accent1"/>
          </a:solidFill>
          <a:ln cap="flat" cmpd="sng" w="28575">
            <a:solidFill>
              <a:srgbClr val="65F0A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7"/>
          <p:cNvSpPr/>
          <p:nvPr/>
        </p:nvSpPr>
        <p:spPr>
          <a:xfrm>
            <a:off x="50900" y="26650"/>
            <a:ext cx="9019875" cy="616875"/>
          </a:xfrm>
          <a:prstGeom prst="flowChartProcess">
            <a:avLst/>
          </a:prstGeom>
          <a:solidFill>
            <a:srgbClr val="00262F"/>
          </a:solidFill>
          <a:ln cap="flat" cmpd="sng" w="9525">
            <a:solidFill>
              <a:srgbClr val="00262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270" name="Google Shape;270;p27"/>
          <p:cNvSpPr txBox="1"/>
          <p:nvPr/>
        </p:nvSpPr>
        <p:spPr>
          <a:xfrm>
            <a:off x="741988" y="26688"/>
            <a:ext cx="7637700" cy="6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lt1"/>
                </a:solidFill>
                <a:latin typeface="Montserrat"/>
                <a:ea typeface="Montserrat"/>
                <a:cs typeface="Montserrat"/>
                <a:sym typeface="Montserrat"/>
              </a:rPr>
              <a:t>Disaster Recovery Test Planning</a:t>
            </a:r>
            <a:endParaRPr b="1" sz="2400">
              <a:solidFill>
                <a:schemeClr val="lt1"/>
              </a:solidFill>
              <a:latin typeface="Montserrat"/>
              <a:ea typeface="Montserrat"/>
              <a:cs typeface="Montserrat"/>
              <a:sym typeface="Montserrat"/>
            </a:endParaRPr>
          </a:p>
        </p:txBody>
      </p:sp>
      <p:sp>
        <p:nvSpPr>
          <p:cNvPr id="271" name="Google Shape;271;p27"/>
          <p:cNvSpPr/>
          <p:nvPr/>
        </p:nvSpPr>
        <p:spPr>
          <a:xfrm>
            <a:off x="5517325" y="1644751"/>
            <a:ext cx="1854000" cy="1854000"/>
          </a:xfrm>
          <a:prstGeom prst="ellipse">
            <a:avLst/>
          </a:prstGeom>
          <a:solidFill>
            <a:schemeClr val="accent1"/>
          </a:solidFill>
          <a:ln cap="flat" cmpd="sng" w="28575">
            <a:solidFill>
              <a:srgbClr val="65F0A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2" name="Google Shape;272;p27"/>
          <p:cNvGrpSpPr/>
          <p:nvPr/>
        </p:nvGrpSpPr>
        <p:grpSpPr>
          <a:xfrm>
            <a:off x="3895523" y="1644751"/>
            <a:ext cx="1854000" cy="1854000"/>
            <a:chOff x="4455905" y="1644751"/>
            <a:chExt cx="1854000" cy="1854000"/>
          </a:xfrm>
        </p:grpSpPr>
        <p:sp>
          <p:nvSpPr>
            <p:cNvPr id="273" name="Google Shape;273;p27"/>
            <p:cNvSpPr/>
            <p:nvPr/>
          </p:nvSpPr>
          <p:spPr>
            <a:xfrm>
              <a:off x="4455905" y="1644751"/>
              <a:ext cx="1854000" cy="1854000"/>
            </a:xfrm>
            <a:prstGeom prst="ellipse">
              <a:avLst/>
            </a:prstGeom>
            <a:solidFill>
              <a:schemeClr val="accent1"/>
            </a:solidFill>
            <a:ln cap="flat" cmpd="sng" w="28575">
              <a:solidFill>
                <a:srgbClr val="65F0A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7"/>
            <p:cNvSpPr txBox="1"/>
            <p:nvPr/>
          </p:nvSpPr>
          <p:spPr>
            <a:xfrm>
              <a:off x="4764300" y="2311040"/>
              <a:ext cx="1290600" cy="521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000">
                  <a:solidFill>
                    <a:srgbClr val="FFFFFF"/>
                  </a:solidFill>
                  <a:latin typeface="Montserrat"/>
                  <a:ea typeface="Montserrat"/>
                  <a:cs typeface="Montserrat"/>
                  <a:sym typeface="Montserrat"/>
                </a:rPr>
                <a:t>Dry Runs</a:t>
              </a:r>
              <a:endParaRPr b="1" sz="1000">
                <a:solidFill>
                  <a:srgbClr val="FFFFFF"/>
                </a:solidFill>
                <a:latin typeface="Montserrat"/>
                <a:ea typeface="Montserrat"/>
                <a:cs typeface="Montserrat"/>
                <a:sym typeface="Montserrat"/>
              </a:endParaRPr>
            </a:p>
          </p:txBody>
        </p:sp>
      </p:grpSp>
      <p:sp>
        <p:nvSpPr>
          <p:cNvPr id="275" name="Google Shape;275;p27"/>
          <p:cNvSpPr/>
          <p:nvPr/>
        </p:nvSpPr>
        <p:spPr>
          <a:xfrm>
            <a:off x="2273721" y="1644762"/>
            <a:ext cx="1854000" cy="1854000"/>
          </a:xfrm>
          <a:prstGeom prst="ellipse">
            <a:avLst/>
          </a:prstGeom>
          <a:solidFill>
            <a:schemeClr val="accent1"/>
          </a:solidFill>
          <a:ln cap="flat" cmpd="sng" w="28575">
            <a:solidFill>
              <a:srgbClr val="65F0A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7"/>
          <p:cNvSpPr txBox="1"/>
          <p:nvPr/>
        </p:nvSpPr>
        <p:spPr>
          <a:xfrm>
            <a:off x="7421346" y="2311050"/>
            <a:ext cx="1290600" cy="521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000">
                <a:solidFill>
                  <a:srgbClr val="FFFFFF"/>
                </a:solidFill>
                <a:latin typeface="Montserrat"/>
                <a:ea typeface="Montserrat"/>
                <a:cs typeface="Montserrat"/>
                <a:sym typeface="Montserrat"/>
              </a:rPr>
              <a:t>Assemble T</a:t>
            </a:r>
            <a:r>
              <a:rPr b="1" lang="en" sz="1000">
                <a:solidFill>
                  <a:srgbClr val="FFFFFF"/>
                </a:solidFill>
                <a:latin typeface="Montserrat"/>
                <a:ea typeface="Montserrat"/>
                <a:cs typeface="Montserrat"/>
                <a:sym typeface="Montserrat"/>
              </a:rPr>
              <a:t>echnical</a:t>
            </a:r>
            <a:r>
              <a:rPr b="1" lang="en" sz="1000">
                <a:solidFill>
                  <a:srgbClr val="FFFFFF"/>
                </a:solidFill>
                <a:latin typeface="Montserrat"/>
                <a:ea typeface="Montserrat"/>
                <a:cs typeface="Montserrat"/>
                <a:sym typeface="Montserrat"/>
              </a:rPr>
              <a:t> Team</a:t>
            </a:r>
            <a:endParaRPr b="1" sz="1000">
              <a:solidFill>
                <a:srgbClr val="FFFFFF"/>
              </a:solidFill>
              <a:latin typeface="Montserrat"/>
              <a:ea typeface="Montserrat"/>
              <a:cs typeface="Montserrat"/>
              <a:sym typeface="Montserrat"/>
            </a:endParaRPr>
          </a:p>
        </p:txBody>
      </p:sp>
      <p:grpSp>
        <p:nvGrpSpPr>
          <p:cNvPr id="277" name="Google Shape;277;p27"/>
          <p:cNvGrpSpPr/>
          <p:nvPr/>
        </p:nvGrpSpPr>
        <p:grpSpPr>
          <a:xfrm>
            <a:off x="651919" y="1644762"/>
            <a:ext cx="1854000" cy="1854000"/>
            <a:chOff x="1212300" y="1644762"/>
            <a:chExt cx="1854000" cy="1854000"/>
          </a:xfrm>
        </p:grpSpPr>
        <p:sp>
          <p:nvSpPr>
            <p:cNvPr id="278" name="Google Shape;278;p27"/>
            <p:cNvSpPr/>
            <p:nvPr/>
          </p:nvSpPr>
          <p:spPr>
            <a:xfrm>
              <a:off x="1212300" y="1644762"/>
              <a:ext cx="1854000" cy="1854000"/>
            </a:xfrm>
            <a:prstGeom prst="ellipse">
              <a:avLst/>
            </a:prstGeom>
            <a:solidFill>
              <a:schemeClr val="accent1"/>
            </a:solidFill>
            <a:ln cap="flat" cmpd="sng" w="28575">
              <a:solidFill>
                <a:srgbClr val="65F0A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7"/>
            <p:cNvSpPr txBox="1"/>
            <p:nvPr/>
          </p:nvSpPr>
          <p:spPr>
            <a:xfrm>
              <a:off x="1359932" y="2311050"/>
              <a:ext cx="1512600" cy="521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000">
                  <a:solidFill>
                    <a:srgbClr val="FFFFFF"/>
                  </a:solidFill>
                  <a:latin typeface="Montserrat"/>
                  <a:ea typeface="Montserrat"/>
                  <a:cs typeface="Montserrat"/>
                  <a:sym typeface="Montserrat"/>
                </a:rPr>
                <a:t>Planning Sessions</a:t>
              </a:r>
              <a:endParaRPr b="1" sz="1000">
                <a:solidFill>
                  <a:srgbClr val="FFFFFF"/>
                </a:solidFill>
                <a:latin typeface="Montserrat"/>
                <a:ea typeface="Montserrat"/>
                <a:cs typeface="Montserrat"/>
                <a:sym typeface="Montserrat"/>
              </a:endParaRPr>
            </a:p>
          </p:txBody>
        </p:sp>
      </p:grpSp>
      <p:sp>
        <p:nvSpPr>
          <p:cNvPr id="280" name="Google Shape;280;p27"/>
          <p:cNvSpPr txBox="1"/>
          <p:nvPr/>
        </p:nvSpPr>
        <p:spPr>
          <a:xfrm>
            <a:off x="2393127" y="2311050"/>
            <a:ext cx="1734600" cy="521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000">
                <a:solidFill>
                  <a:srgbClr val="FFFFFF"/>
                </a:solidFill>
                <a:latin typeface="Montserrat"/>
                <a:ea typeface="Montserrat"/>
                <a:cs typeface="Montserrat"/>
                <a:sym typeface="Montserrat"/>
              </a:rPr>
              <a:t>Review Runbook</a:t>
            </a:r>
            <a:endParaRPr b="1" sz="1000">
              <a:solidFill>
                <a:srgbClr val="FFFFFF"/>
              </a:solidFill>
              <a:latin typeface="Montserrat"/>
              <a:ea typeface="Montserrat"/>
              <a:cs typeface="Montserrat"/>
              <a:sym typeface="Montserrat"/>
            </a:endParaRPr>
          </a:p>
        </p:txBody>
      </p:sp>
      <p:sp>
        <p:nvSpPr>
          <p:cNvPr id="281" name="Google Shape;281;p27"/>
          <p:cNvSpPr txBox="1"/>
          <p:nvPr/>
        </p:nvSpPr>
        <p:spPr>
          <a:xfrm>
            <a:off x="5841543" y="2311040"/>
            <a:ext cx="1290600" cy="521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000">
                <a:solidFill>
                  <a:srgbClr val="FFFFFF"/>
                </a:solidFill>
                <a:latin typeface="Montserrat"/>
                <a:ea typeface="Montserrat"/>
                <a:cs typeface="Montserrat"/>
                <a:sym typeface="Montserrat"/>
              </a:rPr>
              <a:t>Refine Comms</a:t>
            </a:r>
            <a:endParaRPr b="1" sz="1000">
              <a:solidFill>
                <a:srgbClr val="FFFFFF"/>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5" name="Shape 285"/>
        <p:cNvGrpSpPr/>
        <p:nvPr/>
      </p:nvGrpSpPr>
      <p:grpSpPr>
        <a:xfrm>
          <a:off x="0" y="0"/>
          <a:ext cx="0" cy="0"/>
          <a:chOff x="0" y="0"/>
          <a:chExt cx="0" cy="0"/>
        </a:xfrm>
      </p:grpSpPr>
      <p:pic>
        <p:nvPicPr>
          <p:cNvPr id="286" name="Google Shape;286;p28"/>
          <p:cNvPicPr preferRelativeResize="0"/>
          <p:nvPr/>
        </p:nvPicPr>
        <p:blipFill>
          <a:blip r:embed="rId3">
            <a:alphaModFix/>
          </a:blip>
          <a:stretch>
            <a:fillRect/>
          </a:stretch>
        </p:blipFill>
        <p:spPr>
          <a:xfrm>
            <a:off x="4638825" y="752849"/>
            <a:ext cx="4351950" cy="4351950"/>
          </a:xfrm>
          <a:prstGeom prst="rect">
            <a:avLst/>
          </a:prstGeom>
          <a:noFill/>
          <a:ln>
            <a:noFill/>
          </a:ln>
        </p:spPr>
      </p:pic>
      <p:sp>
        <p:nvSpPr>
          <p:cNvPr id="287" name="Google Shape;287;p28"/>
          <p:cNvSpPr/>
          <p:nvPr/>
        </p:nvSpPr>
        <p:spPr>
          <a:xfrm rot="-5400000">
            <a:off x="795024" y="1311191"/>
            <a:ext cx="3069000" cy="3069000"/>
          </a:xfrm>
          <a:prstGeom prst="ellipse">
            <a:avLst/>
          </a:prstGeom>
          <a:noFill/>
          <a:ln cap="flat" cmpd="sng" w="17525">
            <a:solidFill>
              <a:srgbClr val="1D7E75"/>
            </a:solidFill>
            <a:prstDash val="dash"/>
            <a:round/>
            <a:headEnd len="sm" w="sm" type="none"/>
            <a:tailEnd len="sm" w="sm" type="none"/>
          </a:ln>
        </p:spPr>
        <p:txBody>
          <a:bodyPr anchorCtr="0" anchor="ctr" bIns="84000" lIns="84000" spcFirstLastPara="1" rIns="84000" wrap="square" tIns="84000">
            <a:noAutofit/>
          </a:bodyPr>
          <a:lstStyle/>
          <a:p>
            <a:pPr indent="0" lvl="0" marL="0" rtl="0" algn="l">
              <a:spcBef>
                <a:spcPts val="0"/>
              </a:spcBef>
              <a:spcAft>
                <a:spcPts val="0"/>
              </a:spcAft>
              <a:buNone/>
            </a:pPr>
            <a:r>
              <a:t/>
            </a:r>
            <a:endParaRPr/>
          </a:p>
        </p:txBody>
      </p:sp>
      <p:sp>
        <p:nvSpPr>
          <p:cNvPr id="288" name="Google Shape;288;p28"/>
          <p:cNvSpPr/>
          <p:nvPr/>
        </p:nvSpPr>
        <p:spPr>
          <a:xfrm>
            <a:off x="994340" y="1511706"/>
            <a:ext cx="2662200" cy="2661900"/>
          </a:xfrm>
          <a:prstGeom prst="pie">
            <a:avLst>
              <a:gd fmla="val 21577108" name="adj1"/>
              <a:gd fmla="val 16214886" name="adj2"/>
            </a:avLst>
          </a:prstGeom>
          <a:solidFill>
            <a:srgbClr val="CCCCCC"/>
          </a:solidFill>
          <a:ln>
            <a:noFill/>
          </a:ln>
        </p:spPr>
        <p:txBody>
          <a:bodyPr anchorCtr="0" anchor="ctr" bIns="84000" lIns="84000" spcFirstLastPara="1" rIns="84000" wrap="square" tIns="84000">
            <a:noAutofit/>
          </a:bodyPr>
          <a:lstStyle/>
          <a:p>
            <a:pPr indent="0" lvl="0" marL="0" rtl="0" algn="l">
              <a:spcBef>
                <a:spcPts val="0"/>
              </a:spcBef>
              <a:spcAft>
                <a:spcPts val="0"/>
              </a:spcAft>
              <a:buNone/>
            </a:pPr>
            <a:r>
              <a:t/>
            </a:r>
            <a:endParaRPr/>
          </a:p>
        </p:txBody>
      </p:sp>
      <p:sp>
        <p:nvSpPr>
          <p:cNvPr id="289" name="Google Shape;289;p28"/>
          <p:cNvSpPr/>
          <p:nvPr/>
        </p:nvSpPr>
        <p:spPr>
          <a:xfrm>
            <a:off x="50900" y="26650"/>
            <a:ext cx="9019875" cy="616875"/>
          </a:xfrm>
          <a:prstGeom prst="flowChartProcess">
            <a:avLst/>
          </a:prstGeom>
          <a:solidFill>
            <a:srgbClr val="00262F"/>
          </a:solidFill>
          <a:ln cap="flat" cmpd="sng" w="9525">
            <a:solidFill>
              <a:srgbClr val="00262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290" name="Google Shape;290;p28"/>
          <p:cNvSpPr txBox="1"/>
          <p:nvPr/>
        </p:nvSpPr>
        <p:spPr>
          <a:xfrm>
            <a:off x="741988" y="26688"/>
            <a:ext cx="7637700" cy="6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lt1"/>
                </a:solidFill>
                <a:latin typeface="Montserrat"/>
                <a:ea typeface="Montserrat"/>
                <a:cs typeface="Montserrat"/>
                <a:sym typeface="Montserrat"/>
              </a:rPr>
              <a:t>Technical Team Assemble</a:t>
            </a:r>
            <a:endParaRPr b="1" sz="2400">
              <a:solidFill>
                <a:schemeClr val="lt1"/>
              </a:solidFill>
              <a:latin typeface="Montserrat"/>
              <a:ea typeface="Montserrat"/>
              <a:cs typeface="Montserrat"/>
              <a:sym typeface="Montserrat"/>
            </a:endParaRPr>
          </a:p>
        </p:txBody>
      </p:sp>
      <p:grpSp>
        <p:nvGrpSpPr>
          <p:cNvPr id="291" name="Google Shape;291;p28"/>
          <p:cNvGrpSpPr/>
          <p:nvPr/>
        </p:nvGrpSpPr>
        <p:grpSpPr>
          <a:xfrm>
            <a:off x="1838498" y="888840"/>
            <a:ext cx="982150" cy="982150"/>
            <a:chOff x="2859873" y="853971"/>
            <a:chExt cx="1068600" cy="1068600"/>
          </a:xfrm>
        </p:grpSpPr>
        <p:sp>
          <p:nvSpPr>
            <p:cNvPr id="292" name="Google Shape;292;p28"/>
            <p:cNvSpPr/>
            <p:nvPr/>
          </p:nvSpPr>
          <p:spPr>
            <a:xfrm>
              <a:off x="2859873" y="853971"/>
              <a:ext cx="1068600" cy="1068600"/>
            </a:xfrm>
            <a:prstGeom prst="ellipse">
              <a:avLst/>
            </a:prstGeom>
            <a:solidFill>
              <a:schemeClr val="accent1"/>
            </a:solidFill>
            <a:ln>
              <a:noFill/>
            </a:ln>
          </p:spPr>
          <p:txBody>
            <a:bodyPr anchorCtr="0" anchor="ctr" bIns="84000" lIns="84000" spcFirstLastPara="1" rIns="84000" wrap="square" tIns="84000">
              <a:noAutofit/>
            </a:bodyPr>
            <a:lstStyle/>
            <a:p>
              <a:pPr indent="0" lvl="0" marL="0" rtl="0" algn="l">
                <a:spcBef>
                  <a:spcPts val="0"/>
                </a:spcBef>
                <a:spcAft>
                  <a:spcPts val="0"/>
                </a:spcAft>
                <a:buNone/>
              </a:pPr>
              <a:r>
                <a:t/>
              </a:r>
              <a:endParaRPr/>
            </a:p>
          </p:txBody>
        </p:sp>
        <p:sp>
          <p:nvSpPr>
            <p:cNvPr id="293" name="Google Shape;293;p28"/>
            <p:cNvSpPr txBox="1"/>
            <p:nvPr/>
          </p:nvSpPr>
          <p:spPr>
            <a:xfrm>
              <a:off x="3012800" y="1022197"/>
              <a:ext cx="762600" cy="732300"/>
            </a:xfrm>
            <a:prstGeom prst="rect">
              <a:avLst/>
            </a:prstGeom>
            <a:solidFill>
              <a:schemeClr val="accent1"/>
            </a:solidFill>
            <a:ln>
              <a:noFill/>
            </a:ln>
          </p:spPr>
          <p:txBody>
            <a:bodyPr anchorCtr="0" anchor="ctr" bIns="84000" lIns="84000" spcFirstLastPara="1" rIns="84000" wrap="square" tIns="84000">
              <a:noAutofit/>
            </a:bodyPr>
            <a:lstStyle/>
            <a:p>
              <a:pPr indent="0" lvl="0" marL="0" rtl="0" algn="ctr">
                <a:lnSpc>
                  <a:spcPct val="115000"/>
                </a:lnSpc>
                <a:spcBef>
                  <a:spcPts val="0"/>
                </a:spcBef>
                <a:spcAft>
                  <a:spcPts val="0"/>
                </a:spcAft>
                <a:buNone/>
              </a:pPr>
              <a:r>
                <a:rPr b="1" lang="en" sz="735">
                  <a:solidFill>
                    <a:srgbClr val="FFFFFF"/>
                  </a:solidFill>
                  <a:latin typeface="Montserrat"/>
                  <a:ea typeface="Montserrat"/>
                  <a:cs typeface="Montserrat"/>
                  <a:sym typeface="Montserrat"/>
                </a:rPr>
                <a:t>Lead</a:t>
              </a:r>
              <a:endParaRPr b="1" sz="735">
                <a:solidFill>
                  <a:srgbClr val="FFFFFF"/>
                </a:solidFill>
                <a:latin typeface="Montserrat"/>
                <a:ea typeface="Montserrat"/>
                <a:cs typeface="Montserrat"/>
                <a:sym typeface="Montserrat"/>
              </a:endParaRPr>
            </a:p>
            <a:p>
              <a:pPr indent="0" lvl="0" marL="0" rtl="0" algn="ctr">
                <a:lnSpc>
                  <a:spcPct val="115000"/>
                </a:lnSpc>
                <a:spcBef>
                  <a:spcPts val="0"/>
                </a:spcBef>
                <a:spcAft>
                  <a:spcPts val="0"/>
                </a:spcAft>
                <a:buNone/>
              </a:pPr>
              <a:r>
                <a:rPr b="1" lang="en" sz="735">
                  <a:solidFill>
                    <a:srgbClr val="FFFFFF"/>
                  </a:solidFill>
                  <a:latin typeface="Montserrat"/>
                  <a:ea typeface="Montserrat"/>
                  <a:cs typeface="Montserrat"/>
                  <a:sym typeface="Montserrat"/>
                </a:rPr>
                <a:t>Cloud Architect</a:t>
              </a:r>
              <a:endParaRPr b="1" sz="735">
                <a:solidFill>
                  <a:srgbClr val="FFFFFF"/>
                </a:solidFill>
                <a:latin typeface="Montserrat"/>
                <a:ea typeface="Montserrat"/>
                <a:cs typeface="Montserrat"/>
                <a:sym typeface="Montserrat"/>
              </a:endParaRPr>
            </a:p>
          </p:txBody>
        </p:sp>
      </p:grpSp>
      <p:grpSp>
        <p:nvGrpSpPr>
          <p:cNvPr id="294" name="Google Shape;294;p28"/>
          <p:cNvGrpSpPr/>
          <p:nvPr/>
        </p:nvGrpSpPr>
        <p:grpSpPr>
          <a:xfrm>
            <a:off x="1829623" y="3818458"/>
            <a:ext cx="982150" cy="982150"/>
            <a:chOff x="5214448" y="3234278"/>
            <a:chExt cx="1068600" cy="1068600"/>
          </a:xfrm>
        </p:grpSpPr>
        <p:sp>
          <p:nvSpPr>
            <p:cNvPr id="295" name="Google Shape;295;p28"/>
            <p:cNvSpPr/>
            <p:nvPr/>
          </p:nvSpPr>
          <p:spPr>
            <a:xfrm>
              <a:off x="5214448" y="3234278"/>
              <a:ext cx="1068600" cy="1068600"/>
            </a:xfrm>
            <a:prstGeom prst="ellipse">
              <a:avLst/>
            </a:prstGeom>
            <a:solidFill>
              <a:schemeClr val="accent1"/>
            </a:solidFill>
            <a:ln>
              <a:noFill/>
            </a:ln>
          </p:spPr>
          <p:txBody>
            <a:bodyPr anchorCtr="0" anchor="ctr" bIns="84000" lIns="84000" spcFirstLastPara="1" rIns="84000" wrap="square" tIns="84000">
              <a:noAutofit/>
            </a:bodyPr>
            <a:lstStyle/>
            <a:p>
              <a:pPr indent="0" lvl="0" marL="0" rtl="0" algn="l">
                <a:spcBef>
                  <a:spcPts val="0"/>
                </a:spcBef>
                <a:spcAft>
                  <a:spcPts val="0"/>
                </a:spcAft>
                <a:buNone/>
              </a:pPr>
              <a:r>
                <a:t/>
              </a:r>
              <a:endParaRPr/>
            </a:p>
          </p:txBody>
        </p:sp>
        <p:sp>
          <p:nvSpPr>
            <p:cNvPr id="296" name="Google Shape;296;p28"/>
            <p:cNvSpPr txBox="1"/>
            <p:nvPr/>
          </p:nvSpPr>
          <p:spPr>
            <a:xfrm>
              <a:off x="5367375" y="3402503"/>
              <a:ext cx="762600" cy="732300"/>
            </a:xfrm>
            <a:prstGeom prst="rect">
              <a:avLst/>
            </a:prstGeom>
            <a:solidFill>
              <a:schemeClr val="accent1"/>
            </a:solidFill>
            <a:ln>
              <a:noFill/>
            </a:ln>
          </p:spPr>
          <p:txBody>
            <a:bodyPr anchorCtr="0" anchor="ctr" bIns="84000" lIns="84000" spcFirstLastPara="1" rIns="84000" wrap="square" tIns="84000">
              <a:noAutofit/>
            </a:bodyPr>
            <a:lstStyle/>
            <a:p>
              <a:pPr indent="0" lvl="0" marL="0" rtl="0" algn="ctr">
                <a:lnSpc>
                  <a:spcPct val="115000"/>
                </a:lnSpc>
                <a:spcBef>
                  <a:spcPts val="0"/>
                </a:spcBef>
                <a:spcAft>
                  <a:spcPts val="0"/>
                </a:spcAft>
                <a:buNone/>
              </a:pPr>
              <a:r>
                <a:rPr b="1" lang="en" sz="735">
                  <a:solidFill>
                    <a:srgbClr val="FFFFFF"/>
                  </a:solidFill>
                  <a:latin typeface="Montserrat"/>
                  <a:ea typeface="Montserrat"/>
                  <a:cs typeface="Montserrat"/>
                  <a:sym typeface="Montserrat"/>
                </a:rPr>
                <a:t>Network Engineer</a:t>
              </a:r>
              <a:endParaRPr b="1" sz="735">
                <a:solidFill>
                  <a:srgbClr val="FFFFFF"/>
                </a:solidFill>
                <a:latin typeface="Montserrat"/>
                <a:ea typeface="Montserrat"/>
                <a:cs typeface="Montserrat"/>
                <a:sym typeface="Montserrat"/>
              </a:endParaRPr>
            </a:p>
          </p:txBody>
        </p:sp>
      </p:grpSp>
      <p:grpSp>
        <p:nvGrpSpPr>
          <p:cNvPr id="297" name="Google Shape;297;p28"/>
          <p:cNvGrpSpPr/>
          <p:nvPr/>
        </p:nvGrpSpPr>
        <p:grpSpPr>
          <a:xfrm>
            <a:off x="1491129" y="2008234"/>
            <a:ext cx="1668994" cy="1668994"/>
            <a:chOff x="3664038" y="1663782"/>
            <a:chExt cx="1815900" cy="1815900"/>
          </a:xfrm>
        </p:grpSpPr>
        <p:sp>
          <p:nvSpPr>
            <p:cNvPr id="298" name="Google Shape;298;p28"/>
            <p:cNvSpPr/>
            <p:nvPr/>
          </p:nvSpPr>
          <p:spPr>
            <a:xfrm>
              <a:off x="3664038" y="1663782"/>
              <a:ext cx="1815900" cy="1815900"/>
            </a:xfrm>
            <a:prstGeom prst="ellipse">
              <a:avLst/>
            </a:prstGeom>
            <a:solidFill>
              <a:schemeClr val="accent1"/>
            </a:solidFill>
            <a:ln>
              <a:noFill/>
            </a:ln>
            <a:effectLst>
              <a:outerShdw blurRad="210091" rotWithShape="0" algn="tl" dir="5400000" dist="46687">
                <a:srgbClr val="000000">
                  <a:alpha val="54900"/>
                </a:srgbClr>
              </a:outerShdw>
            </a:effectLst>
          </p:spPr>
          <p:txBody>
            <a:bodyPr anchorCtr="0" anchor="ctr" bIns="84000" lIns="84000" spcFirstLastPara="1" rIns="84000" wrap="square" tIns="84000">
              <a:noAutofit/>
            </a:bodyPr>
            <a:lstStyle/>
            <a:p>
              <a:pPr indent="0" lvl="0" marL="0" rtl="0" algn="l">
                <a:spcBef>
                  <a:spcPts val="0"/>
                </a:spcBef>
                <a:spcAft>
                  <a:spcPts val="0"/>
                </a:spcAft>
                <a:buNone/>
              </a:pPr>
              <a:r>
                <a:t/>
              </a:r>
              <a:endParaRPr/>
            </a:p>
          </p:txBody>
        </p:sp>
        <p:sp>
          <p:nvSpPr>
            <p:cNvPr id="299" name="Google Shape;299;p28"/>
            <p:cNvSpPr txBox="1"/>
            <p:nvPr/>
          </p:nvSpPr>
          <p:spPr>
            <a:xfrm>
              <a:off x="3899988" y="2158482"/>
              <a:ext cx="1344000" cy="826500"/>
            </a:xfrm>
            <a:prstGeom prst="rect">
              <a:avLst/>
            </a:prstGeom>
            <a:solidFill>
              <a:schemeClr val="accent1"/>
            </a:solidFill>
            <a:ln>
              <a:noFill/>
            </a:ln>
          </p:spPr>
          <p:txBody>
            <a:bodyPr anchorCtr="0" anchor="ctr" bIns="84000" lIns="84000" spcFirstLastPara="1" rIns="84000" wrap="square" tIns="84000">
              <a:noAutofit/>
            </a:bodyPr>
            <a:lstStyle/>
            <a:p>
              <a:pPr indent="0" lvl="0" marL="0" rtl="0" algn="ctr">
                <a:lnSpc>
                  <a:spcPct val="115000"/>
                </a:lnSpc>
                <a:spcBef>
                  <a:spcPts val="0"/>
                </a:spcBef>
                <a:spcAft>
                  <a:spcPts val="0"/>
                </a:spcAft>
                <a:buNone/>
              </a:pPr>
              <a:r>
                <a:rPr b="1" lang="en" sz="1286">
                  <a:solidFill>
                    <a:srgbClr val="FFFFFF"/>
                  </a:solidFill>
                  <a:latin typeface="Montserrat"/>
                  <a:ea typeface="Montserrat"/>
                  <a:cs typeface="Montserrat"/>
                  <a:sym typeface="Montserrat"/>
                </a:rPr>
                <a:t>Technical Team</a:t>
              </a:r>
              <a:endParaRPr b="1" sz="1286">
                <a:solidFill>
                  <a:srgbClr val="FFFFFF"/>
                </a:solidFill>
                <a:latin typeface="Montserrat"/>
                <a:ea typeface="Montserrat"/>
                <a:cs typeface="Montserrat"/>
                <a:sym typeface="Montserrat"/>
              </a:endParaRPr>
            </a:p>
          </p:txBody>
        </p:sp>
      </p:grpSp>
      <p:grpSp>
        <p:nvGrpSpPr>
          <p:cNvPr id="300" name="Google Shape;300;p28"/>
          <p:cNvGrpSpPr/>
          <p:nvPr/>
        </p:nvGrpSpPr>
        <p:grpSpPr>
          <a:xfrm>
            <a:off x="371929" y="2520717"/>
            <a:ext cx="816304" cy="816197"/>
            <a:chOff x="5214448" y="3234278"/>
            <a:chExt cx="1068600" cy="1068600"/>
          </a:xfrm>
        </p:grpSpPr>
        <p:sp>
          <p:nvSpPr>
            <p:cNvPr id="301" name="Google Shape;301;p28"/>
            <p:cNvSpPr/>
            <p:nvPr/>
          </p:nvSpPr>
          <p:spPr>
            <a:xfrm>
              <a:off x="5214448" y="3234278"/>
              <a:ext cx="1068600" cy="1068600"/>
            </a:xfrm>
            <a:prstGeom prst="ellipse">
              <a:avLst/>
            </a:prstGeom>
            <a:solidFill>
              <a:schemeClr val="accent1"/>
            </a:solidFill>
            <a:ln>
              <a:noFill/>
            </a:ln>
          </p:spPr>
          <p:txBody>
            <a:bodyPr anchorCtr="0" anchor="ctr" bIns="69850" lIns="69850" spcFirstLastPara="1" rIns="69850" wrap="square" tIns="69850">
              <a:noAutofit/>
            </a:bodyPr>
            <a:lstStyle/>
            <a:p>
              <a:pPr indent="0" lvl="0" marL="0" rtl="0" algn="l">
                <a:spcBef>
                  <a:spcPts val="0"/>
                </a:spcBef>
                <a:spcAft>
                  <a:spcPts val="0"/>
                </a:spcAft>
                <a:buNone/>
              </a:pPr>
              <a:r>
                <a:t/>
              </a:r>
              <a:endParaRPr/>
            </a:p>
          </p:txBody>
        </p:sp>
        <p:sp>
          <p:nvSpPr>
            <p:cNvPr id="302" name="Google Shape;302;p28"/>
            <p:cNvSpPr txBox="1"/>
            <p:nvPr/>
          </p:nvSpPr>
          <p:spPr>
            <a:xfrm>
              <a:off x="5367376" y="3443702"/>
              <a:ext cx="795600" cy="691200"/>
            </a:xfrm>
            <a:prstGeom prst="rect">
              <a:avLst/>
            </a:prstGeom>
            <a:solidFill>
              <a:schemeClr val="accent1"/>
            </a:solidFill>
            <a:ln>
              <a:noFill/>
            </a:ln>
          </p:spPr>
          <p:txBody>
            <a:bodyPr anchorCtr="0" anchor="ctr" bIns="69850" lIns="69850" spcFirstLastPara="1" rIns="69850" wrap="square" tIns="69850">
              <a:noAutofit/>
            </a:bodyPr>
            <a:lstStyle/>
            <a:p>
              <a:pPr indent="0" lvl="0" marL="0" rtl="0" algn="ctr">
                <a:lnSpc>
                  <a:spcPct val="115000"/>
                </a:lnSpc>
                <a:spcBef>
                  <a:spcPts val="0"/>
                </a:spcBef>
                <a:spcAft>
                  <a:spcPts val="0"/>
                </a:spcAft>
                <a:buNone/>
              </a:pPr>
              <a:r>
                <a:rPr b="1" lang="en" sz="711">
                  <a:solidFill>
                    <a:srgbClr val="FFFFFF"/>
                  </a:solidFill>
                  <a:latin typeface="Montserrat"/>
                  <a:ea typeface="Montserrat"/>
                  <a:cs typeface="Montserrat"/>
                  <a:sym typeface="Montserrat"/>
                </a:rPr>
                <a:t>Technical Support</a:t>
              </a:r>
              <a:endParaRPr b="1" sz="711">
                <a:solidFill>
                  <a:srgbClr val="FFFFFF"/>
                </a:solidFill>
                <a:latin typeface="Montserrat"/>
                <a:ea typeface="Montserrat"/>
                <a:cs typeface="Montserrat"/>
                <a:sym typeface="Montserrat"/>
              </a:endParaRPr>
            </a:p>
          </p:txBody>
        </p:sp>
      </p:grpSp>
      <p:grpSp>
        <p:nvGrpSpPr>
          <p:cNvPr id="303" name="Google Shape;303;p28"/>
          <p:cNvGrpSpPr/>
          <p:nvPr/>
        </p:nvGrpSpPr>
        <p:grpSpPr>
          <a:xfrm>
            <a:off x="3299330" y="2355038"/>
            <a:ext cx="982150" cy="982150"/>
            <a:chOff x="5214448" y="3234278"/>
            <a:chExt cx="1068600" cy="1068600"/>
          </a:xfrm>
        </p:grpSpPr>
        <p:sp>
          <p:nvSpPr>
            <p:cNvPr id="304" name="Google Shape;304;p28"/>
            <p:cNvSpPr/>
            <p:nvPr/>
          </p:nvSpPr>
          <p:spPr>
            <a:xfrm>
              <a:off x="5214448" y="3234278"/>
              <a:ext cx="1068600" cy="1068600"/>
            </a:xfrm>
            <a:prstGeom prst="ellipse">
              <a:avLst/>
            </a:prstGeom>
            <a:solidFill>
              <a:schemeClr val="accent1"/>
            </a:solidFill>
            <a:ln>
              <a:noFill/>
            </a:ln>
          </p:spPr>
          <p:txBody>
            <a:bodyPr anchorCtr="0" anchor="ctr" bIns="84000" lIns="84000" spcFirstLastPara="1" rIns="84000" wrap="square" tIns="84000">
              <a:noAutofit/>
            </a:bodyPr>
            <a:lstStyle/>
            <a:p>
              <a:pPr indent="0" lvl="0" marL="0" rtl="0" algn="l">
                <a:spcBef>
                  <a:spcPts val="0"/>
                </a:spcBef>
                <a:spcAft>
                  <a:spcPts val="0"/>
                </a:spcAft>
                <a:buNone/>
              </a:pPr>
              <a:r>
                <a:t/>
              </a:r>
              <a:endParaRPr/>
            </a:p>
          </p:txBody>
        </p:sp>
        <p:sp>
          <p:nvSpPr>
            <p:cNvPr id="305" name="Google Shape;305;p28"/>
            <p:cNvSpPr txBox="1"/>
            <p:nvPr/>
          </p:nvSpPr>
          <p:spPr>
            <a:xfrm>
              <a:off x="5367375" y="3402503"/>
              <a:ext cx="762600" cy="732300"/>
            </a:xfrm>
            <a:prstGeom prst="rect">
              <a:avLst/>
            </a:prstGeom>
            <a:solidFill>
              <a:schemeClr val="accent1"/>
            </a:solidFill>
            <a:ln>
              <a:noFill/>
            </a:ln>
          </p:spPr>
          <p:txBody>
            <a:bodyPr anchorCtr="0" anchor="ctr" bIns="84000" lIns="84000" spcFirstLastPara="1" rIns="84000" wrap="square" tIns="84000">
              <a:noAutofit/>
            </a:bodyPr>
            <a:lstStyle/>
            <a:p>
              <a:pPr indent="0" lvl="0" marL="0" rtl="0" algn="ctr">
                <a:lnSpc>
                  <a:spcPct val="115000"/>
                </a:lnSpc>
                <a:spcBef>
                  <a:spcPts val="0"/>
                </a:spcBef>
                <a:spcAft>
                  <a:spcPts val="0"/>
                </a:spcAft>
                <a:buNone/>
              </a:pPr>
              <a:r>
                <a:rPr b="1" lang="en" sz="735">
                  <a:solidFill>
                    <a:srgbClr val="FFFFFF"/>
                  </a:solidFill>
                  <a:latin typeface="Montserrat"/>
                  <a:ea typeface="Montserrat"/>
                  <a:cs typeface="Montserrat"/>
                  <a:sym typeface="Montserrat"/>
                </a:rPr>
                <a:t>Security Engineer</a:t>
              </a:r>
              <a:endParaRPr b="1" sz="735">
                <a:solidFill>
                  <a:srgbClr val="FFFFFF"/>
                </a:solidFill>
                <a:latin typeface="Montserrat"/>
                <a:ea typeface="Montserrat"/>
                <a:cs typeface="Montserrat"/>
                <a:sym typeface="Montserrat"/>
              </a:endParaRPr>
            </a:p>
          </p:txBody>
        </p:sp>
      </p:grpSp>
      <p:grpSp>
        <p:nvGrpSpPr>
          <p:cNvPr id="306" name="Google Shape;306;p28"/>
          <p:cNvGrpSpPr/>
          <p:nvPr/>
        </p:nvGrpSpPr>
        <p:grpSpPr>
          <a:xfrm>
            <a:off x="2971807" y="1171029"/>
            <a:ext cx="982150" cy="982150"/>
            <a:chOff x="2859873" y="853971"/>
            <a:chExt cx="1068600" cy="1068600"/>
          </a:xfrm>
        </p:grpSpPr>
        <p:sp>
          <p:nvSpPr>
            <p:cNvPr id="307" name="Google Shape;307;p28"/>
            <p:cNvSpPr/>
            <p:nvPr/>
          </p:nvSpPr>
          <p:spPr>
            <a:xfrm>
              <a:off x="2859873" y="853971"/>
              <a:ext cx="1068600" cy="1068600"/>
            </a:xfrm>
            <a:prstGeom prst="ellipse">
              <a:avLst/>
            </a:prstGeom>
            <a:solidFill>
              <a:schemeClr val="accent1"/>
            </a:solidFill>
            <a:ln>
              <a:noFill/>
            </a:ln>
          </p:spPr>
          <p:txBody>
            <a:bodyPr anchorCtr="0" anchor="ctr" bIns="84000" lIns="84000" spcFirstLastPara="1" rIns="84000" wrap="square" tIns="84000">
              <a:noAutofit/>
            </a:bodyPr>
            <a:lstStyle/>
            <a:p>
              <a:pPr indent="0" lvl="0" marL="0" rtl="0" algn="l">
                <a:spcBef>
                  <a:spcPts val="0"/>
                </a:spcBef>
                <a:spcAft>
                  <a:spcPts val="0"/>
                </a:spcAft>
                <a:buNone/>
              </a:pPr>
              <a:r>
                <a:t/>
              </a:r>
              <a:endParaRPr/>
            </a:p>
          </p:txBody>
        </p:sp>
        <p:sp>
          <p:nvSpPr>
            <p:cNvPr id="308" name="Google Shape;308;p28"/>
            <p:cNvSpPr txBox="1"/>
            <p:nvPr/>
          </p:nvSpPr>
          <p:spPr>
            <a:xfrm>
              <a:off x="3012800" y="1022197"/>
              <a:ext cx="762600" cy="732300"/>
            </a:xfrm>
            <a:prstGeom prst="rect">
              <a:avLst/>
            </a:prstGeom>
            <a:solidFill>
              <a:schemeClr val="accent1"/>
            </a:solidFill>
            <a:ln>
              <a:noFill/>
            </a:ln>
          </p:spPr>
          <p:txBody>
            <a:bodyPr anchorCtr="0" anchor="ctr" bIns="84000" lIns="84000" spcFirstLastPara="1" rIns="84000" wrap="square" tIns="84000">
              <a:noAutofit/>
            </a:bodyPr>
            <a:lstStyle/>
            <a:p>
              <a:pPr indent="0" lvl="0" marL="0" rtl="0" algn="ctr">
                <a:lnSpc>
                  <a:spcPct val="115000"/>
                </a:lnSpc>
                <a:spcBef>
                  <a:spcPts val="0"/>
                </a:spcBef>
                <a:spcAft>
                  <a:spcPts val="0"/>
                </a:spcAft>
                <a:buNone/>
              </a:pPr>
              <a:r>
                <a:rPr b="1" lang="en" sz="735">
                  <a:solidFill>
                    <a:srgbClr val="FFFFFF"/>
                  </a:solidFill>
                  <a:latin typeface="Montserrat"/>
                  <a:ea typeface="Montserrat"/>
                  <a:cs typeface="Montserrat"/>
                  <a:sym typeface="Montserrat"/>
                </a:rPr>
                <a:t>Cloud Engineer</a:t>
              </a:r>
              <a:endParaRPr b="1" sz="735">
                <a:solidFill>
                  <a:srgbClr val="FFFFFF"/>
                </a:solidFill>
                <a:latin typeface="Montserrat"/>
                <a:ea typeface="Montserrat"/>
                <a:cs typeface="Montserrat"/>
                <a:sym typeface="Montserrat"/>
              </a:endParaRPr>
            </a:p>
          </p:txBody>
        </p:sp>
      </p:grpSp>
      <p:grpSp>
        <p:nvGrpSpPr>
          <p:cNvPr id="309" name="Google Shape;309;p28"/>
          <p:cNvGrpSpPr/>
          <p:nvPr/>
        </p:nvGrpSpPr>
        <p:grpSpPr>
          <a:xfrm>
            <a:off x="2971807" y="3394859"/>
            <a:ext cx="982150" cy="982150"/>
            <a:chOff x="2859873" y="853971"/>
            <a:chExt cx="1068600" cy="1068600"/>
          </a:xfrm>
        </p:grpSpPr>
        <p:sp>
          <p:nvSpPr>
            <p:cNvPr id="310" name="Google Shape;310;p28"/>
            <p:cNvSpPr/>
            <p:nvPr/>
          </p:nvSpPr>
          <p:spPr>
            <a:xfrm>
              <a:off x="2859873" y="853971"/>
              <a:ext cx="1068600" cy="1068600"/>
            </a:xfrm>
            <a:prstGeom prst="ellipse">
              <a:avLst/>
            </a:prstGeom>
            <a:solidFill>
              <a:schemeClr val="accent1"/>
            </a:solidFill>
            <a:ln>
              <a:noFill/>
            </a:ln>
          </p:spPr>
          <p:txBody>
            <a:bodyPr anchorCtr="0" anchor="ctr" bIns="84000" lIns="84000" spcFirstLastPara="1" rIns="84000" wrap="square" tIns="84000">
              <a:noAutofit/>
            </a:bodyPr>
            <a:lstStyle/>
            <a:p>
              <a:pPr indent="0" lvl="0" marL="0" rtl="0" algn="l">
                <a:spcBef>
                  <a:spcPts val="0"/>
                </a:spcBef>
                <a:spcAft>
                  <a:spcPts val="0"/>
                </a:spcAft>
                <a:buNone/>
              </a:pPr>
              <a:r>
                <a:t/>
              </a:r>
              <a:endParaRPr/>
            </a:p>
          </p:txBody>
        </p:sp>
        <p:sp>
          <p:nvSpPr>
            <p:cNvPr id="311" name="Google Shape;311;p28"/>
            <p:cNvSpPr txBox="1"/>
            <p:nvPr/>
          </p:nvSpPr>
          <p:spPr>
            <a:xfrm>
              <a:off x="2909533" y="964967"/>
              <a:ext cx="969300" cy="846600"/>
            </a:xfrm>
            <a:prstGeom prst="rect">
              <a:avLst/>
            </a:prstGeom>
            <a:noFill/>
            <a:ln>
              <a:noFill/>
            </a:ln>
          </p:spPr>
          <p:txBody>
            <a:bodyPr anchorCtr="0" anchor="ctr" bIns="84000" lIns="84000" spcFirstLastPara="1" rIns="84000" wrap="square" tIns="84000">
              <a:noAutofit/>
            </a:bodyPr>
            <a:lstStyle/>
            <a:p>
              <a:pPr indent="0" lvl="0" marL="0" rtl="0" algn="ctr">
                <a:lnSpc>
                  <a:spcPct val="115000"/>
                </a:lnSpc>
                <a:spcBef>
                  <a:spcPts val="0"/>
                </a:spcBef>
                <a:spcAft>
                  <a:spcPts val="0"/>
                </a:spcAft>
                <a:buNone/>
              </a:pPr>
              <a:r>
                <a:rPr b="1" lang="en" sz="735">
                  <a:solidFill>
                    <a:srgbClr val="FFFFFF"/>
                  </a:solidFill>
                  <a:latin typeface="Montserrat"/>
                  <a:ea typeface="Montserrat"/>
                  <a:cs typeface="Montserrat"/>
                  <a:sym typeface="Montserrat"/>
                </a:rPr>
                <a:t>Infrastructure Engineer</a:t>
              </a:r>
              <a:endParaRPr b="1" sz="735">
                <a:solidFill>
                  <a:srgbClr val="FFFFFF"/>
                </a:solidFill>
                <a:latin typeface="Montserrat"/>
                <a:ea typeface="Montserrat"/>
                <a:cs typeface="Montserrat"/>
                <a:sym typeface="Montserrat"/>
              </a:endParaRPr>
            </a:p>
          </p:txBody>
        </p:sp>
      </p:grpSp>
      <p:grpSp>
        <p:nvGrpSpPr>
          <p:cNvPr id="312" name="Google Shape;312;p28"/>
          <p:cNvGrpSpPr/>
          <p:nvPr/>
        </p:nvGrpSpPr>
        <p:grpSpPr>
          <a:xfrm>
            <a:off x="687129" y="3394859"/>
            <a:ext cx="982150" cy="982150"/>
            <a:chOff x="2859873" y="853971"/>
            <a:chExt cx="1068600" cy="1068600"/>
          </a:xfrm>
        </p:grpSpPr>
        <p:sp>
          <p:nvSpPr>
            <p:cNvPr id="313" name="Google Shape;313;p28"/>
            <p:cNvSpPr/>
            <p:nvPr/>
          </p:nvSpPr>
          <p:spPr>
            <a:xfrm>
              <a:off x="2859873" y="853971"/>
              <a:ext cx="1068600" cy="1068600"/>
            </a:xfrm>
            <a:prstGeom prst="ellipse">
              <a:avLst/>
            </a:prstGeom>
            <a:solidFill>
              <a:schemeClr val="accent1"/>
            </a:solidFill>
            <a:ln>
              <a:noFill/>
            </a:ln>
          </p:spPr>
          <p:txBody>
            <a:bodyPr anchorCtr="0" anchor="ctr" bIns="84000" lIns="84000" spcFirstLastPara="1" rIns="84000" wrap="square" tIns="84000">
              <a:noAutofit/>
            </a:bodyPr>
            <a:lstStyle/>
            <a:p>
              <a:pPr indent="0" lvl="0" marL="0" rtl="0" algn="l">
                <a:spcBef>
                  <a:spcPts val="0"/>
                </a:spcBef>
                <a:spcAft>
                  <a:spcPts val="0"/>
                </a:spcAft>
                <a:buNone/>
              </a:pPr>
              <a:r>
                <a:t/>
              </a:r>
              <a:endParaRPr/>
            </a:p>
          </p:txBody>
        </p:sp>
        <p:sp>
          <p:nvSpPr>
            <p:cNvPr id="314" name="Google Shape;314;p28"/>
            <p:cNvSpPr txBox="1"/>
            <p:nvPr/>
          </p:nvSpPr>
          <p:spPr>
            <a:xfrm>
              <a:off x="3012800" y="1022197"/>
              <a:ext cx="762600" cy="732300"/>
            </a:xfrm>
            <a:prstGeom prst="rect">
              <a:avLst/>
            </a:prstGeom>
            <a:solidFill>
              <a:schemeClr val="accent1"/>
            </a:solidFill>
            <a:ln>
              <a:noFill/>
            </a:ln>
          </p:spPr>
          <p:txBody>
            <a:bodyPr anchorCtr="0" anchor="ctr" bIns="84000" lIns="84000" spcFirstLastPara="1" rIns="84000" wrap="square" tIns="84000">
              <a:noAutofit/>
            </a:bodyPr>
            <a:lstStyle/>
            <a:p>
              <a:pPr indent="0" lvl="0" marL="0" rtl="0" algn="ctr">
                <a:lnSpc>
                  <a:spcPct val="115000"/>
                </a:lnSpc>
                <a:spcBef>
                  <a:spcPts val="0"/>
                </a:spcBef>
                <a:spcAft>
                  <a:spcPts val="0"/>
                </a:spcAft>
                <a:buNone/>
              </a:pPr>
              <a:r>
                <a:rPr b="1" lang="en" sz="735">
                  <a:solidFill>
                    <a:srgbClr val="FFFFFF"/>
                  </a:solidFill>
                  <a:latin typeface="Montserrat"/>
                  <a:ea typeface="Montserrat"/>
                  <a:cs typeface="Montserrat"/>
                  <a:sym typeface="Montserrat"/>
                </a:rPr>
                <a:t>Systems Engineer</a:t>
              </a:r>
              <a:endParaRPr b="1" sz="735">
                <a:solidFill>
                  <a:srgbClr val="FFFFFF"/>
                </a:solidFill>
                <a:latin typeface="Montserrat"/>
                <a:ea typeface="Montserrat"/>
                <a:cs typeface="Montserrat"/>
                <a:sym typeface="Montserrat"/>
              </a:endParaRPr>
            </a:p>
          </p:txBody>
        </p:sp>
      </p:grpSp>
      <p:grpSp>
        <p:nvGrpSpPr>
          <p:cNvPr id="315" name="Google Shape;315;p28"/>
          <p:cNvGrpSpPr/>
          <p:nvPr/>
        </p:nvGrpSpPr>
        <p:grpSpPr>
          <a:xfrm>
            <a:off x="791187" y="1171029"/>
            <a:ext cx="982150" cy="982150"/>
            <a:chOff x="2859873" y="853971"/>
            <a:chExt cx="1068600" cy="1068600"/>
          </a:xfrm>
        </p:grpSpPr>
        <p:sp>
          <p:nvSpPr>
            <p:cNvPr id="316" name="Google Shape;316;p28"/>
            <p:cNvSpPr/>
            <p:nvPr/>
          </p:nvSpPr>
          <p:spPr>
            <a:xfrm>
              <a:off x="2859873" y="853971"/>
              <a:ext cx="1068600" cy="1068600"/>
            </a:xfrm>
            <a:prstGeom prst="ellipse">
              <a:avLst/>
            </a:prstGeom>
            <a:solidFill>
              <a:schemeClr val="accent1"/>
            </a:solidFill>
            <a:ln>
              <a:noFill/>
            </a:ln>
          </p:spPr>
          <p:txBody>
            <a:bodyPr anchorCtr="0" anchor="ctr" bIns="84000" lIns="84000" spcFirstLastPara="1" rIns="84000" wrap="square" tIns="84000">
              <a:noAutofit/>
            </a:bodyPr>
            <a:lstStyle/>
            <a:p>
              <a:pPr indent="0" lvl="0" marL="0" rtl="0" algn="l">
                <a:spcBef>
                  <a:spcPts val="0"/>
                </a:spcBef>
                <a:spcAft>
                  <a:spcPts val="0"/>
                </a:spcAft>
                <a:buNone/>
              </a:pPr>
              <a:r>
                <a:t/>
              </a:r>
              <a:endParaRPr/>
            </a:p>
          </p:txBody>
        </p:sp>
        <p:sp>
          <p:nvSpPr>
            <p:cNvPr id="317" name="Google Shape;317;p28"/>
            <p:cNvSpPr txBox="1"/>
            <p:nvPr/>
          </p:nvSpPr>
          <p:spPr>
            <a:xfrm>
              <a:off x="3012800" y="1022197"/>
              <a:ext cx="762600" cy="732300"/>
            </a:xfrm>
            <a:prstGeom prst="rect">
              <a:avLst/>
            </a:prstGeom>
            <a:solidFill>
              <a:schemeClr val="accent1"/>
            </a:solidFill>
            <a:ln>
              <a:noFill/>
            </a:ln>
          </p:spPr>
          <p:txBody>
            <a:bodyPr anchorCtr="0" anchor="ctr" bIns="84000" lIns="84000" spcFirstLastPara="1" rIns="84000" wrap="square" tIns="84000">
              <a:noAutofit/>
            </a:bodyPr>
            <a:lstStyle/>
            <a:p>
              <a:pPr indent="0" lvl="0" marL="0" rtl="0" algn="ctr">
                <a:lnSpc>
                  <a:spcPct val="115000"/>
                </a:lnSpc>
                <a:spcBef>
                  <a:spcPts val="0"/>
                </a:spcBef>
                <a:spcAft>
                  <a:spcPts val="0"/>
                </a:spcAft>
                <a:buNone/>
              </a:pPr>
              <a:r>
                <a:rPr b="1" lang="en" sz="735">
                  <a:solidFill>
                    <a:srgbClr val="FFFFFF"/>
                  </a:solidFill>
                  <a:latin typeface="Montserrat"/>
                  <a:ea typeface="Montserrat"/>
                  <a:cs typeface="Montserrat"/>
                  <a:sym typeface="Montserrat"/>
                </a:rPr>
                <a:t>Technical Account Manager</a:t>
              </a:r>
              <a:endParaRPr b="1" sz="735">
                <a:solidFill>
                  <a:srgbClr val="FFFFFF"/>
                </a:solidFill>
                <a:latin typeface="Montserrat"/>
                <a:ea typeface="Montserrat"/>
                <a:cs typeface="Montserrat"/>
                <a:sym typeface="Montserrat"/>
              </a:endParaRPr>
            </a:p>
          </p:txBody>
        </p:sp>
      </p:grpSp>
      <p:sp>
        <p:nvSpPr>
          <p:cNvPr id="318" name="Google Shape;318;p28"/>
          <p:cNvSpPr txBox="1"/>
          <p:nvPr/>
        </p:nvSpPr>
        <p:spPr>
          <a:xfrm>
            <a:off x="5429375" y="4800600"/>
            <a:ext cx="3641400" cy="2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Montserrat"/>
                <a:ea typeface="Montserrat"/>
                <a:cs typeface="Montserrat"/>
                <a:sym typeface="Montserrat"/>
              </a:rPr>
              <a:t>*Image generated by artificial intelligence</a:t>
            </a:r>
            <a:endParaRPr sz="1200">
              <a:solidFill>
                <a:schemeClr val="dk2"/>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2" name="Shape 322"/>
        <p:cNvGrpSpPr/>
        <p:nvPr/>
      </p:nvGrpSpPr>
      <p:grpSpPr>
        <a:xfrm>
          <a:off x="0" y="0"/>
          <a:ext cx="0" cy="0"/>
          <a:chOff x="0" y="0"/>
          <a:chExt cx="0" cy="0"/>
        </a:xfrm>
      </p:grpSpPr>
      <p:sp>
        <p:nvSpPr>
          <p:cNvPr id="323" name="Google Shape;323;p29"/>
          <p:cNvSpPr/>
          <p:nvPr/>
        </p:nvSpPr>
        <p:spPr>
          <a:xfrm>
            <a:off x="50900" y="26650"/>
            <a:ext cx="9019875" cy="616875"/>
          </a:xfrm>
          <a:prstGeom prst="flowChartProcess">
            <a:avLst/>
          </a:prstGeom>
          <a:solidFill>
            <a:srgbClr val="00262F"/>
          </a:solidFill>
          <a:ln cap="flat" cmpd="sng" w="9525">
            <a:solidFill>
              <a:srgbClr val="00262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300">
              <a:latin typeface="Montserrat"/>
              <a:ea typeface="Montserrat"/>
              <a:cs typeface="Montserrat"/>
              <a:sym typeface="Montserrat"/>
            </a:endParaRPr>
          </a:p>
        </p:txBody>
      </p:sp>
      <p:sp>
        <p:nvSpPr>
          <p:cNvPr id="324" name="Google Shape;324;p29"/>
          <p:cNvSpPr txBox="1"/>
          <p:nvPr/>
        </p:nvSpPr>
        <p:spPr>
          <a:xfrm>
            <a:off x="742000" y="26700"/>
            <a:ext cx="7842300" cy="6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lt1"/>
                </a:solidFill>
                <a:latin typeface="Montserrat"/>
                <a:ea typeface="Montserrat"/>
                <a:cs typeface="Montserrat"/>
                <a:sym typeface="Montserrat"/>
              </a:rPr>
              <a:t>Full </a:t>
            </a:r>
            <a:r>
              <a:rPr b="1" lang="en" sz="2400">
                <a:solidFill>
                  <a:schemeClr val="lt1"/>
                </a:solidFill>
                <a:latin typeface="Montserrat"/>
                <a:ea typeface="Montserrat"/>
                <a:cs typeface="Montserrat"/>
                <a:sym typeface="Montserrat"/>
              </a:rPr>
              <a:t>Disaster Recovery Test Schedule</a:t>
            </a:r>
            <a:endParaRPr b="1" sz="2400">
              <a:solidFill>
                <a:schemeClr val="lt1"/>
              </a:solidFill>
              <a:latin typeface="Montserrat"/>
              <a:ea typeface="Montserrat"/>
              <a:cs typeface="Montserrat"/>
              <a:sym typeface="Montserrat"/>
            </a:endParaRPr>
          </a:p>
        </p:txBody>
      </p:sp>
      <p:graphicFrame>
        <p:nvGraphicFramePr>
          <p:cNvPr id="325" name="Google Shape;325;p29"/>
          <p:cNvGraphicFramePr/>
          <p:nvPr/>
        </p:nvGraphicFramePr>
        <p:xfrm>
          <a:off x="593988" y="868650"/>
          <a:ext cx="3000000" cy="3000000"/>
        </p:xfrm>
        <a:graphic>
          <a:graphicData uri="http://schemas.openxmlformats.org/drawingml/2006/table">
            <a:tbl>
              <a:tblPr>
                <a:noFill/>
                <a:tableStyleId>{237A479A-7868-4099-B134-51B3A01E2CD3}</a:tableStyleId>
              </a:tblPr>
              <a:tblGrid>
                <a:gridCol w="1475175"/>
                <a:gridCol w="2245925"/>
                <a:gridCol w="2552575"/>
                <a:gridCol w="1682350"/>
              </a:tblGrid>
              <a:tr h="208025">
                <a:tc>
                  <a:txBody>
                    <a:bodyPr/>
                    <a:lstStyle/>
                    <a:p>
                      <a:pPr indent="0" lvl="0" marL="0" rtl="0" algn="l">
                        <a:lnSpc>
                          <a:spcPct val="115000"/>
                        </a:lnSpc>
                        <a:spcBef>
                          <a:spcPts val="0"/>
                        </a:spcBef>
                        <a:spcAft>
                          <a:spcPts val="0"/>
                        </a:spcAft>
                        <a:buNone/>
                      </a:pPr>
                      <a:r>
                        <a:rPr b="1" lang="en" sz="800">
                          <a:solidFill>
                            <a:srgbClr val="FFFFFF"/>
                          </a:solidFill>
                          <a:latin typeface="Montserrat"/>
                          <a:ea typeface="Montserrat"/>
                          <a:cs typeface="Montserrat"/>
                          <a:sym typeface="Montserrat"/>
                        </a:rPr>
                        <a:t>Start Time (UK)</a:t>
                      </a:r>
                      <a:endParaRPr b="1" sz="800">
                        <a:solidFill>
                          <a:srgbClr val="FFFFFF"/>
                        </a:solidFill>
                        <a:latin typeface="Montserrat"/>
                        <a:ea typeface="Montserrat"/>
                        <a:cs typeface="Montserrat"/>
                        <a:sym typeface="Montserrat"/>
                      </a:endParaRPr>
                    </a:p>
                  </a:txBody>
                  <a:tcPr marT="19050" marB="19050" marR="76200" marL="76200" anchor="ctr">
                    <a:lnL cap="flat" cmpd="sng" w="8750">
                      <a:solidFill>
                        <a:srgbClr val="284E3F"/>
                      </a:solidFill>
                      <a:prstDash val="solid"/>
                      <a:round/>
                      <a:headEnd len="sm" w="sm" type="none"/>
                      <a:tailEnd len="sm" w="sm" type="none"/>
                    </a:lnL>
                    <a:lnR cap="flat" cmpd="sng" w="8750">
                      <a:solidFill>
                        <a:srgbClr val="356854"/>
                      </a:solidFill>
                      <a:prstDash val="solid"/>
                      <a:round/>
                      <a:headEnd len="sm" w="sm" type="none"/>
                      <a:tailEnd len="sm" w="sm" type="none"/>
                    </a:lnR>
                    <a:lnT cap="flat" cmpd="sng" w="8750">
                      <a:solidFill>
                        <a:srgbClr val="284E3F"/>
                      </a:solidFill>
                      <a:prstDash val="solid"/>
                      <a:round/>
                      <a:headEnd len="sm" w="sm" type="none"/>
                      <a:tailEnd len="sm" w="sm" type="none"/>
                    </a:lnT>
                    <a:lnB cap="flat" cmpd="sng" w="8750">
                      <a:solidFill>
                        <a:srgbClr val="000000"/>
                      </a:solidFill>
                      <a:prstDash val="solid"/>
                      <a:round/>
                      <a:headEnd len="sm" w="sm" type="none"/>
                      <a:tailEnd len="sm" w="sm" type="none"/>
                    </a:lnB>
                    <a:solidFill>
                      <a:schemeClr val="accent1"/>
                    </a:solidFill>
                  </a:tcPr>
                </a:tc>
                <a:tc>
                  <a:txBody>
                    <a:bodyPr/>
                    <a:lstStyle/>
                    <a:p>
                      <a:pPr indent="0" lvl="0" marL="0" rtl="0" algn="l">
                        <a:lnSpc>
                          <a:spcPct val="115000"/>
                        </a:lnSpc>
                        <a:spcBef>
                          <a:spcPts val="0"/>
                        </a:spcBef>
                        <a:spcAft>
                          <a:spcPts val="0"/>
                        </a:spcAft>
                        <a:buNone/>
                      </a:pPr>
                      <a:r>
                        <a:rPr b="1" lang="en" sz="800">
                          <a:solidFill>
                            <a:srgbClr val="FFFFFF"/>
                          </a:solidFill>
                          <a:latin typeface="Montserrat"/>
                          <a:ea typeface="Montserrat"/>
                          <a:cs typeface="Montserrat"/>
                          <a:sym typeface="Montserrat"/>
                        </a:rPr>
                        <a:t>Step</a:t>
                      </a:r>
                      <a:endParaRPr b="1" sz="800">
                        <a:solidFill>
                          <a:srgbClr val="FFFFFF"/>
                        </a:solidFill>
                        <a:latin typeface="Montserrat"/>
                        <a:ea typeface="Montserrat"/>
                        <a:cs typeface="Montserrat"/>
                        <a:sym typeface="Montserrat"/>
                      </a:endParaRPr>
                    </a:p>
                  </a:txBody>
                  <a:tcPr marT="19050" marB="19050" marR="76200" marL="76200" anchor="ctr">
                    <a:lnL cap="flat" cmpd="sng" w="8750">
                      <a:solidFill>
                        <a:srgbClr val="356854"/>
                      </a:solidFill>
                      <a:prstDash val="solid"/>
                      <a:round/>
                      <a:headEnd len="sm" w="sm" type="none"/>
                      <a:tailEnd len="sm" w="sm" type="none"/>
                    </a:lnL>
                    <a:lnR cap="flat" cmpd="sng" w="8750">
                      <a:solidFill>
                        <a:srgbClr val="356854"/>
                      </a:solidFill>
                      <a:prstDash val="solid"/>
                      <a:round/>
                      <a:headEnd len="sm" w="sm" type="none"/>
                      <a:tailEnd len="sm" w="sm" type="none"/>
                    </a:lnR>
                    <a:lnT cap="flat" cmpd="sng" w="8750">
                      <a:solidFill>
                        <a:srgbClr val="284E3F"/>
                      </a:solidFill>
                      <a:prstDash val="solid"/>
                      <a:round/>
                      <a:headEnd len="sm" w="sm" type="none"/>
                      <a:tailEnd len="sm" w="sm" type="none"/>
                    </a:lnT>
                    <a:lnB cap="flat" cmpd="sng" w="8750">
                      <a:solidFill>
                        <a:srgbClr val="000000"/>
                      </a:solidFill>
                      <a:prstDash val="solid"/>
                      <a:round/>
                      <a:headEnd len="sm" w="sm" type="none"/>
                      <a:tailEnd len="sm" w="sm" type="none"/>
                    </a:lnB>
                    <a:solidFill>
                      <a:schemeClr val="accent1"/>
                    </a:solidFill>
                  </a:tcPr>
                </a:tc>
                <a:tc>
                  <a:txBody>
                    <a:bodyPr/>
                    <a:lstStyle/>
                    <a:p>
                      <a:pPr indent="0" lvl="0" marL="0" rtl="0" algn="l">
                        <a:lnSpc>
                          <a:spcPct val="115000"/>
                        </a:lnSpc>
                        <a:spcBef>
                          <a:spcPts val="0"/>
                        </a:spcBef>
                        <a:spcAft>
                          <a:spcPts val="0"/>
                        </a:spcAft>
                        <a:buNone/>
                      </a:pPr>
                      <a:r>
                        <a:rPr b="1" lang="en" sz="800">
                          <a:solidFill>
                            <a:srgbClr val="FFFFFF"/>
                          </a:solidFill>
                          <a:latin typeface="Montserrat"/>
                          <a:ea typeface="Montserrat"/>
                          <a:cs typeface="Montserrat"/>
                          <a:sym typeface="Montserrat"/>
                        </a:rPr>
                        <a:t>Assigned to</a:t>
                      </a:r>
                      <a:endParaRPr b="1" sz="800">
                        <a:solidFill>
                          <a:srgbClr val="FFFFFF"/>
                        </a:solidFill>
                        <a:latin typeface="Montserrat"/>
                        <a:ea typeface="Montserrat"/>
                        <a:cs typeface="Montserrat"/>
                        <a:sym typeface="Montserrat"/>
                      </a:endParaRPr>
                    </a:p>
                  </a:txBody>
                  <a:tcPr marT="19050" marB="19050" marR="76200" marL="76200" anchor="ctr">
                    <a:lnL cap="flat" cmpd="sng" w="8750">
                      <a:solidFill>
                        <a:srgbClr val="356854"/>
                      </a:solidFill>
                      <a:prstDash val="solid"/>
                      <a:round/>
                      <a:headEnd len="sm" w="sm" type="none"/>
                      <a:tailEnd len="sm" w="sm" type="none"/>
                    </a:lnL>
                    <a:lnR cap="flat" cmpd="sng" w="8750">
                      <a:solidFill>
                        <a:srgbClr val="356854"/>
                      </a:solidFill>
                      <a:prstDash val="solid"/>
                      <a:round/>
                      <a:headEnd len="sm" w="sm" type="none"/>
                      <a:tailEnd len="sm" w="sm" type="none"/>
                    </a:lnR>
                    <a:lnT cap="flat" cmpd="sng" w="8750">
                      <a:solidFill>
                        <a:srgbClr val="284E3F"/>
                      </a:solidFill>
                      <a:prstDash val="solid"/>
                      <a:round/>
                      <a:headEnd len="sm" w="sm" type="none"/>
                      <a:tailEnd len="sm" w="sm" type="none"/>
                    </a:lnT>
                    <a:lnB cap="flat" cmpd="sng" w="8750">
                      <a:solidFill>
                        <a:srgbClr val="000000"/>
                      </a:solidFill>
                      <a:prstDash val="solid"/>
                      <a:round/>
                      <a:headEnd len="sm" w="sm" type="none"/>
                      <a:tailEnd len="sm" w="sm" type="none"/>
                    </a:lnB>
                    <a:solidFill>
                      <a:schemeClr val="accent1"/>
                    </a:solidFill>
                  </a:tcPr>
                </a:tc>
                <a:tc>
                  <a:txBody>
                    <a:bodyPr/>
                    <a:lstStyle/>
                    <a:p>
                      <a:pPr indent="0" lvl="0" marL="0" rtl="0" algn="l">
                        <a:lnSpc>
                          <a:spcPct val="115000"/>
                        </a:lnSpc>
                        <a:spcBef>
                          <a:spcPts val="0"/>
                        </a:spcBef>
                        <a:spcAft>
                          <a:spcPts val="0"/>
                        </a:spcAft>
                        <a:buNone/>
                      </a:pPr>
                      <a:r>
                        <a:rPr b="1" lang="en" sz="800">
                          <a:solidFill>
                            <a:srgbClr val="FFFFFF"/>
                          </a:solidFill>
                          <a:latin typeface="Montserrat"/>
                          <a:ea typeface="Montserrat"/>
                          <a:cs typeface="Montserrat"/>
                          <a:sym typeface="Montserrat"/>
                        </a:rPr>
                        <a:t>Duration</a:t>
                      </a:r>
                      <a:endParaRPr b="1" sz="800">
                        <a:solidFill>
                          <a:srgbClr val="FFFFFF"/>
                        </a:solidFill>
                        <a:latin typeface="Montserrat"/>
                        <a:ea typeface="Montserrat"/>
                        <a:cs typeface="Montserrat"/>
                        <a:sym typeface="Montserrat"/>
                      </a:endParaRPr>
                    </a:p>
                  </a:txBody>
                  <a:tcPr marT="19050" marB="19050" marR="76200" marL="76200" anchor="ctr">
                    <a:lnL cap="flat" cmpd="sng" w="8750">
                      <a:solidFill>
                        <a:srgbClr val="356854"/>
                      </a:solidFill>
                      <a:prstDash val="solid"/>
                      <a:round/>
                      <a:headEnd len="sm" w="sm" type="none"/>
                      <a:tailEnd len="sm" w="sm" type="none"/>
                    </a:lnL>
                    <a:lnR cap="flat" cmpd="sng" w="8750">
                      <a:solidFill>
                        <a:srgbClr val="284E3F"/>
                      </a:solidFill>
                      <a:prstDash val="solid"/>
                      <a:round/>
                      <a:headEnd len="sm" w="sm" type="none"/>
                      <a:tailEnd len="sm" w="sm" type="none"/>
                    </a:lnR>
                    <a:lnT cap="flat" cmpd="sng" w="8750">
                      <a:solidFill>
                        <a:srgbClr val="284E3F"/>
                      </a:solidFill>
                      <a:prstDash val="solid"/>
                      <a:round/>
                      <a:headEnd len="sm" w="sm" type="none"/>
                      <a:tailEnd len="sm" w="sm" type="none"/>
                    </a:lnT>
                    <a:lnB cap="flat" cmpd="sng" w="8750">
                      <a:solidFill>
                        <a:srgbClr val="000000"/>
                      </a:solidFill>
                      <a:prstDash val="solid"/>
                      <a:round/>
                      <a:headEnd len="sm" w="sm" type="none"/>
                      <a:tailEnd len="sm" w="sm" type="none"/>
                    </a:lnB>
                    <a:solidFill>
                      <a:schemeClr val="accent1"/>
                    </a:solidFill>
                  </a:tcPr>
                </a:tc>
              </a:tr>
              <a:tr h="208025">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9:00 AM</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b="1" lang="en" sz="800">
                          <a:solidFill>
                            <a:srgbClr val="434343"/>
                          </a:solidFill>
                          <a:latin typeface="Montserrat"/>
                          <a:ea typeface="Montserrat"/>
                          <a:cs typeface="Montserrat"/>
                          <a:sym typeface="Montserrat"/>
                        </a:rPr>
                        <a:t>Internal Go/NoGo</a:t>
                      </a:r>
                      <a:endParaRPr b="1"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Cloud Team, MEDITECH Inc, CloudWave</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25 mins</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FFFFF"/>
                    </a:solidFill>
                  </a:tcPr>
                </a:tc>
              </a:tr>
              <a:tr h="208025">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9:25 AM</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Comms: Go/No/Go Decision</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Cloud TAM</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5 mins</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6F8F9"/>
                    </a:solidFill>
                  </a:tcPr>
                </a:tc>
              </a:tr>
              <a:tr h="208025">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9:30 AM</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b="1" lang="en" sz="800">
                          <a:solidFill>
                            <a:srgbClr val="434343"/>
                          </a:solidFill>
                          <a:latin typeface="Montserrat"/>
                          <a:ea typeface="Montserrat"/>
                          <a:cs typeface="Montserrat"/>
                          <a:sym typeface="Montserrat"/>
                        </a:rPr>
                        <a:t>Production Powered Down</a:t>
                      </a:r>
                      <a:endParaRPr b="1"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MEDITECH Inc, Cloud Team</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30 mins</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FFFFF"/>
                    </a:solidFill>
                  </a:tcPr>
                </a:tc>
              </a:tr>
              <a:tr h="208025">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10:00 AM</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Comms: Restore Commenced</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Cloud TAM</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5 mins</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6F8F9"/>
                    </a:solidFill>
                  </a:tcPr>
                </a:tc>
              </a:tr>
              <a:tr h="208025">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10:00 AM</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b="1" lang="en" sz="800">
                          <a:solidFill>
                            <a:srgbClr val="434343"/>
                          </a:solidFill>
                          <a:latin typeface="Montserrat"/>
                          <a:ea typeface="Montserrat"/>
                          <a:cs typeface="Montserrat"/>
                          <a:sym typeface="Montserrat"/>
                        </a:rPr>
                        <a:t>Restore Environment Starts</a:t>
                      </a:r>
                      <a:endParaRPr b="1"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Cloud Team, MEDITECH Inc, CloudWave</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b="1" lang="en" sz="800">
                          <a:solidFill>
                            <a:srgbClr val="434343"/>
                          </a:solidFill>
                          <a:latin typeface="Montserrat"/>
                          <a:ea typeface="Montserrat"/>
                          <a:cs typeface="Montserrat"/>
                          <a:sym typeface="Montserrat"/>
                        </a:rPr>
                        <a:t>4 hours (RTO)</a:t>
                      </a:r>
                      <a:endParaRPr b="1"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FFFFF"/>
                    </a:solidFill>
                  </a:tcPr>
                </a:tc>
              </a:tr>
              <a:tr h="208025">
                <a:tc>
                  <a:txBody>
                    <a:bodyPr/>
                    <a:lstStyle/>
                    <a:p>
                      <a:pPr indent="0" lvl="0" marL="0" rtl="0" algn="l">
                        <a:spcBef>
                          <a:spcPts val="0"/>
                        </a:spcBef>
                        <a:spcAft>
                          <a:spcPts val="0"/>
                        </a:spcAft>
                        <a:buNone/>
                      </a:pPr>
                      <a:r>
                        <a:t/>
                      </a:r>
                      <a:endParaRPr sz="800"/>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MEDITECH Inc Smoke Testing</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MEDITECH Inc</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Concurrent with above step</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6F8F9"/>
                    </a:solidFill>
                  </a:tcPr>
                </a:tc>
              </a:tr>
              <a:tr h="208025">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12:00 PM</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Comms: Restore Update</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Cloud TAM</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5 mins</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FFFFF"/>
                    </a:solidFill>
                  </a:tcPr>
                </a:tc>
              </a:tr>
              <a:tr h="208025">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2:00 PM</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b="1" lang="en" sz="800">
                          <a:solidFill>
                            <a:srgbClr val="434343"/>
                          </a:solidFill>
                          <a:latin typeface="Montserrat"/>
                          <a:ea typeface="Montserrat"/>
                          <a:cs typeface="Montserrat"/>
                          <a:sym typeface="Montserrat"/>
                        </a:rPr>
                        <a:t>Handover to Customer for Testing</a:t>
                      </a:r>
                      <a:endParaRPr b="1"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Cloud Team, MEDITECH Inc, Customer</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1 hour</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6F8F9"/>
                    </a:solidFill>
                  </a:tcPr>
                </a:tc>
              </a:tr>
              <a:tr h="356600">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2:00 PM</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Comms: Restore Complete, Handover to Customer for Testing</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Cloud TAM</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5 mins</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FFFFF"/>
                    </a:solidFill>
                  </a:tcPr>
                </a:tc>
              </a:tr>
              <a:tr h="208025">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3:00 PM</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b="1" lang="en" sz="800">
                          <a:solidFill>
                            <a:srgbClr val="434343"/>
                          </a:solidFill>
                          <a:latin typeface="Montserrat"/>
                          <a:ea typeface="Montserrat"/>
                          <a:cs typeface="Montserrat"/>
                          <a:sym typeface="Montserrat"/>
                        </a:rPr>
                        <a:t>Restored Environment Powered Down</a:t>
                      </a:r>
                      <a:endParaRPr b="1"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Cloud Team</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6F8F9"/>
                    </a:solidFill>
                  </a:tcPr>
                </a:tc>
                <a:tc>
                  <a:txBody>
                    <a:bodyPr/>
                    <a:lstStyle/>
                    <a:p>
                      <a:pPr indent="0" lvl="0" marL="0" rtl="0" algn="l">
                        <a:spcBef>
                          <a:spcPts val="0"/>
                        </a:spcBef>
                        <a:spcAft>
                          <a:spcPts val="0"/>
                        </a:spcAft>
                        <a:buNone/>
                      </a:pPr>
                      <a:r>
                        <a:t/>
                      </a:r>
                      <a:endParaRPr sz="800"/>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6F8F9"/>
                    </a:solidFill>
                  </a:tcPr>
                </a:tc>
              </a:tr>
              <a:tr h="356600">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3:00 PM</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Comms: Customer Testing Complete, Failback to Production Initiated</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Cloud TAM</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5 mins</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FFFFF"/>
                    </a:solidFill>
                  </a:tcPr>
                </a:tc>
              </a:tr>
              <a:tr h="208025">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3:00 PM</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b="1" lang="en" sz="800">
                          <a:solidFill>
                            <a:srgbClr val="434343"/>
                          </a:solidFill>
                          <a:latin typeface="Montserrat"/>
                          <a:ea typeface="Montserrat"/>
                          <a:cs typeface="Montserrat"/>
                          <a:sym typeface="Montserrat"/>
                        </a:rPr>
                        <a:t>Production Powered Up</a:t>
                      </a:r>
                      <a:endParaRPr b="1"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Cloud Team</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2 hours</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6F8F9"/>
                    </a:solidFill>
                  </a:tcPr>
                </a:tc>
              </a:tr>
              <a:tr h="208025">
                <a:tc>
                  <a:txBody>
                    <a:bodyPr/>
                    <a:lstStyle/>
                    <a:p>
                      <a:pPr indent="0" lvl="0" marL="0" rtl="0" algn="l">
                        <a:spcBef>
                          <a:spcPts val="0"/>
                        </a:spcBef>
                        <a:spcAft>
                          <a:spcPts val="0"/>
                        </a:spcAft>
                        <a:buNone/>
                      </a:pPr>
                      <a:r>
                        <a:t/>
                      </a:r>
                      <a:endParaRPr sz="800"/>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MEDITECH Inc Smoke Testing</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MEDITECH Inc</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Concurrent with above step</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FFFFF"/>
                    </a:solidFill>
                  </a:tcPr>
                </a:tc>
              </a:tr>
              <a:tr h="208025">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5:00 PM</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b="1" lang="en" sz="800">
                          <a:solidFill>
                            <a:srgbClr val="434343"/>
                          </a:solidFill>
                          <a:latin typeface="Montserrat"/>
                          <a:ea typeface="Montserrat"/>
                          <a:cs typeface="Montserrat"/>
                          <a:sym typeface="Montserrat"/>
                        </a:rPr>
                        <a:t>Handover to Customer For Testing</a:t>
                      </a:r>
                      <a:endParaRPr b="1"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Cloud Team, MEDITECH Inc, Customer</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1 hours</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6F8F9"/>
                    </a:solidFill>
                  </a:tcPr>
                </a:tc>
              </a:tr>
              <a:tr h="356600">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5:00 PM</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Comms: Production Environment Handed Over to Customer for testing</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Cloud TAM</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5 mins</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FFFFF"/>
                    </a:solidFill>
                  </a:tcPr>
                </a:tc>
              </a:tr>
              <a:tr h="208025">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6:00 PM</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b="1" lang="en" sz="800">
                          <a:solidFill>
                            <a:srgbClr val="434343"/>
                          </a:solidFill>
                          <a:latin typeface="Montserrat"/>
                          <a:ea typeface="Montserrat"/>
                          <a:cs typeface="Montserrat"/>
                          <a:sym typeface="Montserrat"/>
                        </a:rPr>
                        <a:t>Comms: Disaster Recovery Test Complete</a:t>
                      </a:r>
                      <a:endParaRPr b="1"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Cloud TAM</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800">
                          <a:solidFill>
                            <a:srgbClr val="434343"/>
                          </a:solidFill>
                          <a:latin typeface="Montserrat"/>
                          <a:ea typeface="Montserrat"/>
                          <a:cs typeface="Montserrat"/>
                          <a:sym typeface="Montserrat"/>
                        </a:rPr>
                        <a:t>5 mins</a:t>
                      </a:r>
                      <a:endParaRPr sz="800">
                        <a:solidFill>
                          <a:srgbClr val="434343"/>
                        </a:solidFill>
                        <a:latin typeface="Montserrat"/>
                        <a:ea typeface="Montserrat"/>
                        <a:cs typeface="Montserrat"/>
                        <a:sym typeface="Montserrat"/>
                      </a:endParaRPr>
                    </a:p>
                  </a:txBody>
                  <a:tcPr marT="19050" marB="19050" marR="76200" marL="76200" anchor="ctr">
                    <a:lnL cap="flat" cmpd="sng" w="8750">
                      <a:solidFill>
                        <a:srgbClr val="000000"/>
                      </a:solidFill>
                      <a:prstDash val="solid"/>
                      <a:round/>
                      <a:headEnd len="sm" w="sm" type="none"/>
                      <a:tailEnd len="sm" w="sm" type="none"/>
                    </a:lnL>
                    <a:lnR cap="flat" cmpd="sng" w="8750">
                      <a:solidFill>
                        <a:srgbClr val="000000"/>
                      </a:solidFill>
                      <a:prstDash val="solid"/>
                      <a:round/>
                      <a:headEnd len="sm" w="sm" type="none"/>
                      <a:tailEnd len="sm" w="sm" type="none"/>
                    </a:lnR>
                    <a:lnT cap="flat" cmpd="sng" w="8750">
                      <a:solidFill>
                        <a:srgbClr val="000000"/>
                      </a:solidFill>
                      <a:prstDash val="solid"/>
                      <a:round/>
                      <a:headEnd len="sm" w="sm" type="none"/>
                      <a:tailEnd len="sm" w="sm" type="none"/>
                    </a:lnT>
                    <a:lnB cap="flat" cmpd="sng" w="8750">
                      <a:solidFill>
                        <a:srgbClr val="000000"/>
                      </a:solidFill>
                      <a:prstDash val="solid"/>
                      <a:round/>
                      <a:headEnd len="sm" w="sm" type="none"/>
                      <a:tailEnd len="sm" w="sm" type="none"/>
                    </a:lnB>
                    <a:solidFill>
                      <a:srgbClr val="F6F8F9"/>
                    </a:solidFill>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9" name="Shape 329"/>
        <p:cNvGrpSpPr/>
        <p:nvPr/>
      </p:nvGrpSpPr>
      <p:grpSpPr>
        <a:xfrm>
          <a:off x="0" y="0"/>
          <a:ext cx="0" cy="0"/>
          <a:chOff x="0" y="0"/>
          <a:chExt cx="0" cy="0"/>
        </a:xfrm>
      </p:grpSpPr>
      <p:sp>
        <p:nvSpPr>
          <p:cNvPr id="330" name="Google Shape;330;p30"/>
          <p:cNvSpPr/>
          <p:nvPr/>
        </p:nvSpPr>
        <p:spPr>
          <a:xfrm>
            <a:off x="50900" y="26650"/>
            <a:ext cx="9019875" cy="616875"/>
          </a:xfrm>
          <a:prstGeom prst="flowChartProcess">
            <a:avLst/>
          </a:prstGeom>
          <a:solidFill>
            <a:srgbClr val="00262F"/>
          </a:solidFill>
          <a:ln cap="flat" cmpd="sng" w="9525">
            <a:solidFill>
              <a:srgbClr val="00262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331" name="Google Shape;331;p30"/>
          <p:cNvSpPr txBox="1"/>
          <p:nvPr/>
        </p:nvSpPr>
        <p:spPr>
          <a:xfrm>
            <a:off x="741988" y="26688"/>
            <a:ext cx="7637700" cy="6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lt1"/>
                </a:solidFill>
                <a:latin typeface="Montserrat"/>
                <a:ea typeface="Montserrat"/>
                <a:cs typeface="Montserrat"/>
                <a:sym typeface="Montserrat"/>
              </a:rPr>
              <a:t>Post Disaster Recovery Test Review</a:t>
            </a:r>
            <a:endParaRPr b="1" sz="2400">
              <a:solidFill>
                <a:schemeClr val="lt1"/>
              </a:solidFill>
              <a:latin typeface="Montserrat"/>
              <a:ea typeface="Montserrat"/>
              <a:cs typeface="Montserrat"/>
              <a:sym typeface="Montserrat"/>
            </a:endParaRPr>
          </a:p>
        </p:txBody>
      </p:sp>
      <p:graphicFrame>
        <p:nvGraphicFramePr>
          <p:cNvPr id="332" name="Google Shape;332;p30"/>
          <p:cNvGraphicFramePr/>
          <p:nvPr/>
        </p:nvGraphicFramePr>
        <p:xfrm>
          <a:off x="177200" y="1243550"/>
          <a:ext cx="3000000" cy="3000000"/>
        </p:xfrm>
        <a:graphic>
          <a:graphicData uri="http://schemas.openxmlformats.org/drawingml/2006/table">
            <a:tbl>
              <a:tblPr>
                <a:noFill/>
                <a:tableStyleId>{92E78B34-0F81-4984-9FE5-951132786685}</a:tableStyleId>
              </a:tblPr>
              <a:tblGrid>
                <a:gridCol w="1296300"/>
                <a:gridCol w="4118925"/>
              </a:tblGrid>
              <a:tr h="381000">
                <a:tc>
                  <a:txBody>
                    <a:bodyPr/>
                    <a:lstStyle/>
                    <a:p>
                      <a:pPr indent="0" lvl="0" marL="0" rtl="0" algn="l">
                        <a:spcBef>
                          <a:spcPts val="0"/>
                        </a:spcBef>
                        <a:spcAft>
                          <a:spcPts val="0"/>
                        </a:spcAft>
                        <a:buClr>
                          <a:schemeClr val="dk1"/>
                        </a:buClr>
                        <a:buSzPts val="1100"/>
                        <a:buFont typeface="Arial"/>
                        <a:buNone/>
                      </a:pPr>
                      <a:r>
                        <a:rPr b="1" lang="en" sz="1300">
                          <a:solidFill>
                            <a:schemeClr val="lt1"/>
                          </a:solidFill>
                          <a:latin typeface="Montserrat"/>
                          <a:ea typeface="Montserrat"/>
                          <a:cs typeface="Montserrat"/>
                          <a:sym typeface="Montserrat"/>
                        </a:rPr>
                        <a:t>Attendees</a:t>
                      </a:r>
                      <a:endParaRPr sz="1100">
                        <a:solidFill>
                          <a:schemeClr val="lt1"/>
                        </a:solidFill>
                      </a:endParaRPr>
                    </a:p>
                  </a:txBody>
                  <a:tcPr marT="91425" marB="91425" marR="91425" marL="91425">
                    <a:lnL cap="flat" cmpd="sng" w="9525">
                      <a:solidFill>
                        <a:schemeClr val="dk1"/>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1"/>
                    </a:solidFill>
                  </a:tcPr>
                </a:tc>
                <a:tc>
                  <a:txBody>
                    <a:bodyPr/>
                    <a:lstStyle/>
                    <a:p>
                      <a:pPr indent="0" lvl="0" marL="0" rtl="0" algn="l">
                        <a:spcBef>
                          <a:spcPts val="0"/>
                        </a:spcBef>
                        <a:spcAft>
                          <a:spcPts val="0"/>
                        </a:spcAft>
                        <a:buNone/>
                      </a:pPr>
                      <a:r>
                        <a:rPr lang="en" sz="1300">
                          <a:solidFill>
                            <a:schemeClr val="dk2"/>
                          </a:solidFill>
                          <a:latin typeface="Montserrat"/>
                          <a:ea typeface="Montserrat"/>
                          <a:cs typeface="Montserrat"/>
                          <a:sym typeface="Montserrat"/>
                        </a:rPr>
                        <a:t>The Technical Team, Senior Stakeholders</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81000">
                <a:tc>
                  <a:txBody>
                    <a:bodyPr/>
                    <a:lstStyle/>
                    <a:p>
                      <a:pPr indent="0" lvl="0" marL="0" rtl="0" algn="l">
                        <a:spcBef>
                          <a:spcPts val="0"/>
                        </a:spcBef>
                        <a:spcAft>
                          <a:spcPts val="0"/>
                        </a:spcAft>
                        <a:buClr>
                          <a:schemeClr val="dk1"/>
                        </a:buClr>
                        <a:buSzPts val="1100"/>
                        <a:buFont typeface="Arial"/>
                        <a:buNone/>
                      </a:pPr>
                      <a:r>
                        <a:rPr b="1" lang="en" sz="1300">
                          <a:solidFill>
                            <a:schemeClr val="lt1"/>
                          </a:solidFill>
                          <a:latin typeface="Montserrat"/>
                          <a:ea typeface="Montserrat"/>
                          <a:cs typeface="Montserrat"/>
                          <a:sym typeface="Montserrat"/>
                        </a:rPr>
                        <a:t>Format</a:t>
                      </a:r>
                      <a:endParaRPr b="1" sz="13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1100">
                        <a:solidFill>
                          <a:schemeClr val="lt1"/>
                        </a:solidFill>
                      </a:endParaRPr>
                    </a:p>
                  </a:txBody>
                  <a:tcPr marT="91425" marB="91425" marR="91425" marL="91425">
                    <a:lnL cap="flat" cmpd="sng" w="9525">
                      <a:solidFill>
                        <a:schemeClr val="dk1"/>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1"/>
                    </a:solidFill>
                  </a:tcPr>
                </a:tc>
                <a:tc>
                  <a:txBody>
                    <a:bodyPr/>
                    <a:lstStyle/>
                    <a:p>
                      <a:pPr indent="0" lvl="0" marL="0" rtl="0" algn="l">
                        <a:spcBef>
                          <a:spcPts val="0"/>
                        </a:spcBef>
                        <a:spcAft>
                          <a:spcPts val="0"/>
                        </a:spcAft>
                        <a:buNone/>
                      </a:pPr>
                      <a:r>
                        <a:rPr lang="en" sz="1300">
                          <a:solidFill>
                            <a:schemeClr val="dk2"/>
                          </a:solidFill>
                          <a:latin typeface="Montserrat"/>
                          <a:ea typeface="Montserrat"/>
                          <a:cs typeface="Montserrat"/>
                          <a:sym typeface="Montserrat"/>
                        </a:rPr>
                        <a:t>Open collaborative session</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300">
                          <a:solidFill>
                            <a:schemeClr val="lt1"/>
                          </a:solidFill>
                          <a:latin typeface="Montserrat"/>
                          <a:ea typeface="Montserrat"/>
                          <a:cs typeface="Montserrat"/>
                          <a:sym typeface="Montserrat"/>
                        </a:rPr>
                        <a:t>Agenda</a:t>
                      </a:r>
                      <a:endParaRPr b="1" sz="13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300">
                        <a:solidFill>
                          <a:schemeClr val="lt1"/>
                        </a:solidFill>
                        <a:latin typeface="Montserrat"/>
                        <a:ea typeface="Montserrat"/>
                        <a:cs typeface="Montserrat"/>
                        <a:sym typeface="Montserrat"/>
                      </a:endParaRPr>
                    </a:p>
                  </a:txBody>
                  <a:tcPr marT="91425" marB="91425" marR="91425" marL="91425">
                    <a:lnL cap="flat" cmpd="sng" w="9525">
                      <a:solidFill>
                        <a:schemeClr val="dk1"/>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1"/>
                    </a:solidFill>
                  </a:tcPr>
                </a:tc>
                <a:tc>
                  <a:txBody>
                    <a:bodyPr/>
                    <a:lstStyle/>
                    <a:p>
                      <a:pPr indent="0" lvl="0" marL="0" rtl="0" algn="l">
                        <a:spcBef>
                          <a:spcPts val="0"/>
                        </a:spcBef>
                        <a:spcAft>
                          <a:spcPts val="0"/>
                        </a:spcAft>
                        <a:buClr>
                          <a:schemeClr val="dk1"/>
                        </a:buClr>
                        <a:buSzPts val="1100"/>
                        <a:buFont typeface="Arial"/>
                        <a:buNone/>
                      </a:pPr>
                      <a:r>
                        <a:rPr lang="en" sz="1300">
                          <a:solidFill>
                            <a:schemeClr val="dk2"/>
                          </a:solidFill>
                          <a:latin typeface="Montserrat"/>
                          <a:ea typeface="Montserrat"/>
                          <a:cs typeface="Montserrat"/>
                          <a:sym typeface="Montserrat"/>
                        </a:rPr>
                        <a:t>Review timeline of events</a:t>
                      </a:r>
                      <a:endParaRPr sz="1300">
                        <a:solidFill>
                          <a:schemeClr val="dk2"/>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300">
                          <a:solidFill>
                            <a:schemeClr val="dk2"/>
                          </a:solidFill>
                          <a:latin typeface="Montserrat"/>
                          <a:ea typeface="Montserrat"/>
                          <a:cs typeface="Montserrat"/>
                          <a:sym typeface="Montserrat"/>
                        </a:rPr>
                        <a:t>Was the RTO/RPO met?</a:t>
                      </a:r>
                      <a:endParaRPr sz="1300">
                        <a:solidFill>
                          <a:schemeClr val="dk2"/>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300">
                          <a:solidFill>
                            <a:schemeClr val="dk2"/>
                          </a:solidFill>
                          <a:latin typeface="Montserrat"/>
                          <a:ea typeface="Montserrat"/>
                          <a:cs typeface="Montserrat"/>
                          <a:sym typeface="Montserrat"/>
                        </a:rPr>
                        <a:t>What went well?</a:t>
                      </a:r>
                      <a:endParaRPr sz="1300">
                        <a:solidFill>
                          <a:schemeClr val="dk2"/>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300">
                          <a:solidFill>
                            <a:schemeClr val="dk2"/>
                          </a:solidFill>
                          <a:latin typeface="Montserrat"/>
                          <a:ea typeface="Montserrat"/>
                          <a:cs typeface="Montserrat"/>
                          <a:sym typeface="Montserrat"/>
                        </a:rPr>
                        <a:t>Lessons learned?</a:t>
                      </a:r>
                      <a:endParaRPr sz="1300">
                        <a:solidFill>
                          <a:schemeClr val="dk2"/>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300">
                          <a:solidFill>
                            <a:schemeClr val="dk2"/>
                          </a:solidFill>
                          <a:latin typeface="Montserrat"/>
                          <a:ea typeface="Montserrat"/>
                          <a:cs typeface="Montserrat"/>
                          <a:sym typeface="Montserrat"/>
                        </a:rPr>
                        <a:t>Process improvements?</a:t>
                      </a:r>
                      <a:endParaRPr sz="1300">
                        <a:solidFill>
                          <a:schemeClr val="dk2"/>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300">
                          <a:solidFill>
                            <a:schemeClr val="dk2"/>
                          </a:solidFill>
                          <a:latin typeface="Montserrat"/>
                          <a:ea typeface="Montserrat"/>
                          <a:cs typeface="Montserrat"/>
                          <a:sym typeface="Montserrat"/>
                        </a:rPr>
                        <a:t>Assign future actions</a:t>
                      </a:r>
                      <a:endParaRPr sz="13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200">
                          <a:solidFill>
                            <a:schemeClr val="lt1"/>
                          </a:solidFill>
                          <a:latin typeface="Montserrat"/>
                          <a:ea typeface="Montserrat"/>
                          <a:cs typeface="Montserrat"/>
                          <a:sym typeface="Montserrat"/>
                        </a:rPr>
                        <a:t>Outcome</a:t>
                      </a:r>
                      <a:endParaRPr b="1" sz="1200">
                        <a:solidFill>
                          <a:schemeClr val="lt1"/>
                        </a:solidFill>
                        <a:latin typeface="Montserrat"/>
                        <a:ea typeface="Montserrat"/>
                        <a:cs typeface="Montserrat"/>
                        <a:sym typeface="Montserrat"/>
                      </a:endParaRPr>
                    </a:p>
                  </a:txBody>
                  <a:tcPr marT="91425" marB="91425" marR="91425" marL="91425">
                    <a:lnL cap="flat" cmpd="sng" w="9525">
                      <a:solidFill>
                        <a:schemeClr val="dk1"/>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1"/>
                    </a:solidFill>
                  </a:tcPr>
                </a:tc>
                <a:tc>
                  <a:txBody>
                    <a:bodyPr/>
                    <a:lstStyle/>
                    <a:p>
                      <a:pPr indent="0" lvl="0" marL="0" rtl="0" algn="l">
                        <a:spcBef>
                          <a:spcPts val="0"/>
                        </a:spcBef>
                        <a:spcAft>
                          <a:spcPts val="0"/>
                        </a:spcAft>
                        <a:buClr>
                          <a:schemeClr val="dk1"/>
                        </a:buClr>
                        <a:buSzPts val="1100"/>
                        <a:buFont typeface="Arial"/>
                        <a:buNone/>
                      </a:pPr>
                      <a:r>
                        <a:rPr b="1" lang="en" sz="1300">
                          <a:solidFill>
                            <a:schemeClr val="dk2"/>
                          </a:solidFill>
                          <a:latin typeface="Montserrat"/>
                          <a:ea typeface="Montserrat"/>
                          <a:cs typeface="Montserrat"/>
                          <a:sym typeface="Montserrat"/>
                        </a:rPr>
                        <a:t>Post Disaster Recovery Test Report</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pic>
        <p:nvPicPr>
          <p:cNvPr id="333" name="Google Shape;333;p30"/>
          <p:cNvPicPr preferRelativeResize="0"/>
          <p:nvPr/>
        </p:nvPicPr>
        <p:blipFill>
          <a:blip r:embed="rId3">
            <a:alphaModFix/>
          </a:blip>
          <a:stretch>
            <a:fillRect/>
          </a:stretch>
        </p:blipFill>
        <p:spPr>
          <a:xfrm>
            <a:off x="4638825" y="752849"/>
            <a:ext cx="4351950" cy="4351950"/>
          </a:xfrm>
          <a:prstGeom prst="rect">
            <a:avLst/>
          </a:prstGeom>
          <a:noFill/>
          <a:ln>
            <a:noFill/>
          </a:ln>
        </p:spPr>
      </p:pic>
      <p:sp>
        <p:nvSpPr>
          <p:cNvPr id="334" name="Google Shape;334;p30"/>
          <p:cNvSpPr txBox="1"/>
          <p:nvPr/>
        </p:nvSpPr>
        <p:spPr>
          <a:xfrm>
            <a:off x="5429375" y="4800600"/>
            <a:ext cx="3641400" cy="2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Montserrat"/>
                <a:ea typeface="Montserrat"/>
                <a:cs typeface="Montserrat"/>
                <a:sym typeface="Montserrat"/>
              </a:rPr>
              <a:t>*Image generated by artificial intelligence</a:t>
            </a:r>
            <a:endParaRPr sz="1200">
              <a:solidFill>
                <a:schemeClr val="dk2"/>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31"/>
          <p:cNvSpPr/>
          <p:nvPr/>
        </p:nvSpPr>
        <p:spPr>
          <a:xfrm>
            <a:off x="50900" y="26650"/>
            <a:ext cx="9019875" cy="616875"/>
          </a:xfrm>
          <a:prstGeom prst="flowChartProcess">
            <a:avLst/>
          </a:prstGeom>
          <a:solidFill>
            <a:srgbClr val="00262F"/>
          </a:solidFill>
          <a:ln cap="flat" cmpd="sng" w="9525">
            <a:solidFill>
              <a:srgbClr val="00262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340" name="Google Shape;340;p31"/>
          <p:cNvSpPr txBox="1"/>
          <p:nvPr/>
        </p:nvSpPr>
        <p:spPr>
          <a:xfrm>
            <a:off x="1179100" y="0"/>
            <a:ext cx="6566100" cy="6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lt1"/>
                </a:solidFill>
                <a:latin typeface="Montserrat"/>
                <a:ea typeface="Montserrat"/>
                <a:cs typeface="Montserrat"/>
                <a:sym typeface="Montserrat"/>
              </a:rPr>
              <a:t>KEY METRICS</a:t>
            </a:r>
            <a:endParaRPr b="1" sz="2400">
              <a:solidFill>
                <a:schemeClr val="lt1"/>
              </a:solidFill>
              <a:latin typeface="Montserrat"/>
              <a:ea typeface="Montserrat"/>
              <a:cs typeface="Montserrat"/>
              <a:sym typeface="Montserrat"/>
            </a:endParaRPr>
          </a:p>
        </p:txBody>
      </p:sp>
      <p:sp>
        <p:nvSpPr>
          <p:cNvPr id="341" name="Google Shape;341;p31"/>
          <p:cNvSpPr/>
          <p:nvPr/>
        </p:nvSpPr>
        <p:spPr>
          <a:xfrm>
            <a:off x="847375" y="1006575"/>
            <a:ext cx="3118500" cy="3804300"/>
          </a:xfrm>
          <a:prstGeom prst="roundRect">
            <a:avLst>
              <a:gd fmla="val 8168" name="adj"/>
            </a:avLst>
          </a:prstGeom>
          <a:solidFill>
            <a:srgbClr val="1A2831"/>
          </a:solidFill>
          <a:ln>
            <a:noFill/>
          </a:ln>
        </p:spPr>
        <p:txBody>
          <a:bodyPr anchorCtr="0" anchor="t" bIns="81125" lIns="81125" spcFirstLastPara="1" rIns="81125" wrap="square" tIns="81125">
            <a:noAutofit/>
          </a:bodyPr>
          <a:lstStyle/>
          <a:p>
            <a:pPr indent="0" lvl="0" marL="0" rtl="0" algn="l">
              <a:lnSpc>
                <a:spcPct val="80000"/>
              </a:lnSpc>
              <a:spcBef>
                <a:spcPts val="0"/>
              </a:spcBef>
              <a:spcAft>
                <a:spcPts val="0"/>
              </a:spcAft>
              <a:buNone/>
            </a:pPr>
            <a:r>
              <a:t/>
            </a:r>
            <a:endParaRPr sz="1509">
              <a:solidFill>
                <a:srgbClr val="FCFCFC"/>
              </a:solidFill>
              <a:latin typeface="DM Sans ExtraBold"/>
              <a:ea typeface="DM Sans ExtraBold"/>
              <a:cs typeface="DM Sans ExtraBold"/>
              <a:sym typeface="DM Sans ExtraBold"/>
            </a:endParaRPr>
          </a:p>
        </p:txBody>
      </p:sp>
      <p:sp>
        <p:nvSpPr>
          <p:cNvPr id="342" name="Google Shape;342;p31"/>
          <p:cNvSpPr/>
          <p:nvPr/>
        </p:nvSpPr>
        <p:spPr>
          <a:xfrm>
            <a:off x="960912" y="2462316"/>
            <a:ext cx="2820300" cy="579300"/>
          </a:xfrm>
          <a:prstGeom prst="roundRect">
            <a:avLst>
              <a:gd fmla="val 14231" name="adj"/>
            </a:avLst>
          </a:prstGeom>
          <a:solidFill>
            <a:srgbClr val="243851"/>
          </a:solidFill>
          <a:ln>
            <a:noFill/>
          </a:ln>
        </p:spPr>
        <p:txBody>
          <a:bodyPr anchorCtr="0" anchor="ctr" bIns="8100" lIns="81125" spcFirstLastPara="1" rIns="81125" wrap="square" tIns="81125">
            <a:noAutofit/>
          </a:bodyPr>
          <a:lstStyle/>
          <a:p>
            <a:pPr indent="0" lvl="0" marL="0" marR="0" rtl="0" algn="l">
              <a:lnSpc>
                <a:spcPct val="80000"/>
              </a:lnSpc>
              <a:spcBef>
                <a:spcPts val="0"/>
              </a:spcBef>
              <a:spcAft>
                <a:spcPts val="0"/>
              </a:spcAft>
              <a:buNone/>
            </a:pPr>
            <a:r>
              <a:rPr lang="en" sz="2361">
                <a:solidFill>
                  <a:srgbClr val="5AFFC7"/>
                </a:solidFill>
                <a:latin typeface="DM Sans ExtraBold"/>
                <a:ea typeface="DM Sans ExtraBold"/>
                <a:cs typeface="DM Sans ExtraBold"/>
                <a:sym typeface="DM Sans ExtraBold"/>
              </a:rPr>
              <a:t>15 mins</a:t>
            </a:r>
            <a:endParaRPr sz="2361">
              <a:solidFill>
                <a:srgbClr val="5AFFC7"/>
              </a:solidFill>
              <a:latin typeface="DM Sans ExtraBold"/>
              <a:ea typeface="DM Sans ExtraBold"/>
              <a:cs typeface="DM Sans ExtraBold"/>
              <a:sym typeface="DM Sans ExtraBold"/>
            </a:endParaRPr>
          </a:p>
        </p:txBody>
      </p:sp>
      <p:sp>
        <p:nvSpPr>
          <p:cNvPr id="343" name="Google Shape;343;p31"/>
          <p:cNvSpPr txBox="1"/>
          <p:nvPr/>
        </p:nvSpPr>
        <p:spPr>
          <a:xfrm>
            <a:off x="971415" y="2310354"/>
            <a:ext cx="2718900" cy="122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621">
                <a:solidFill>
                  <a:srgbClr val="5AFFC7"/>
                </a:solidFill>
                <a:latin typeface="Inter SemiBold"/>
                <a:ea typeface="Inter SemiBold"/>
                <a:cs typeface="Inter SemiBold"/>
                <a:sym typeface="Inter SemiBold"/>
              </a:rPr>
              <a:t>RECOVERY POINT (1HR RTO)</a:t>
            </a:r>
            <a:endParaRPr sz="621">
              <a:solidFill>
                <a:srgbClr val="5AFFC7"/>
              </a:solidFill>
              <a:latin typeface="Inter SemiBold"/>
              <a:ea typeface="Inter SemiBold"/>
              <a:cs typeface="Inter SemiBold"/>
              <a:sym typeface="Inter SemiBold"/>
            </a:endParaRPr>
          </a:p>
          <a:p>
            <a:pPr indent="0" lvl="0" marL="0" rtl="0" algn="l">
              <a:spcBef>
                <a:spcPts val="0"/>
              </a:spcBef>
              <a:spcAft>
                <a:spcPts val="0"/>
              </a:spcAft>
              <a:buNone/>
            </a:pPr>
            <a:r>
              <a:t/>
            </a:r>
            <a:endParaRPr sz="621">
              <a:solidFill>
                <a:srgbClr val="5AFFC7"/>
              </a:solidFill>
              <a:latin typeface="Inter SemiBold"/>
              <a:ea typeface="Inter SemiBold"/>
              <a:cs typeface="Inter SemiBold"/>
              <a:sym typeface="Inter SemiBold"/>
            </a:endParaRPr>
          </a:p>
        </p:txBody>
      </p:sp>
      <p:sp>
        <p:nvSpPr>
          <p:cNvPr id="344" name="Google Shape;344;p31"/>
          <p:cNvSpPr/>
          <p:nvPr/>
        </p:nvSpPr>
        <p:spPr>
          <a:xfrm>
            <a:off x="960824" y="3343695"/>
            <a:ext cx="2820300" cy="579300"/>
          </a:xfrm>
          <a:prstGeom prst="roundRect">
            <a:avLst>
              <a:gd fmla="val 14231" name="adj"/>
            </a:avLst>
          </a:prstGeom>
          <a:solidFill>
            <a:srgbClr val="243851"/>
          </a:solidFill>
          <a:ln>
            <a:noFill/>
          </a:ln>
        </p:spPr>
        <p:txBody>
          <a:bodyPr anchorCtr="0" anchor="ctr" bIns="8100" lIns="81125" spcFirstLastPara="1" rIns="81125" wrap="square" tIns="81125">
            <a:noAutofit/>
          </a:bodyPr>
          <a:lstStyle/>
          <a:p>
            <a:pPr indent="0" lvl="0" marL="0" rtl="0" algn="l">
              <a:lnSpc>
                <a:spcPct val="80000"/>
              </a:lnSpc>
              <a:spcBef>
                <a:spcPts val="0"/>
              </a:spcBef>
              <a:spcAft>
                <a:spcPts val="0"/>
              </a:spcAft>
              <a:buNone/>
            </a:pPr>
            <a:r>
              <a:rPr lang="en" sz="2381">
                <a:solidFill>
                  <a:srgbClr val="81F5FF"/>
                </a:solidFill>
                <a:latin typeface="DM Sans ExtraBold"/>
                <a:ea typeface="DM Sans ExtraBold"/>
                <a:cs typeface="DM Sans ExtraBold"/>
                <a:sym typeface="DM Sans ExtraBold"/>
              </a:rPr>
              <a:t>1 hr 57 mins</a:t>
            </a:r>
            <a:endParaRPr sz="2381">
              <a:solidFill>
                <a:srgbClr val="81F5FF"/>
              </a:solidFill>
              <a:latin typeface="DM Sans ExtraBold"/>
              <a:ea typeface="DM Sans ExtraBold"/>
              <a:cs typeface="DM Sans ExtraBold"/>
              <a:sym typeface="DM Sans ExtraBold"/>
            </a:endParaRPr>
          </a:p>
        </p:txBody>
      </p:sp>
      <p:sp>
        <p:nvSpPr>
          <p:cNvPr id="345" name="Google Shape;345;p31"/>
          <p:cNvSpPr txBox="1"/>
          <p:nvPr/>
        </p:nvSpPr>
        <p:spPr>
          <a:xfrm>
            <a:off x="1011552" y="3221298"/>
            <a:ext cx="2718900" cy="122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621">
                <a:solidFill>
                  <a:srgbClr val="81F5FF"/>
                </a:solidFill>
                <a:latin typeface="Inter SemiBold"/>
                <a:ea typeface="Inter SemiBold"/>
                <a:cs typeface="Inter SemiBold"/>
                <a:sym typeface="Inter SemiBold"/>
              </a:rPr>
              <a:t>RECOVERY TIME (4HR RPO)</a:t>
            </a:r>
            <a:endParaRPr sz="621">
              <a:solidFill>
                <a:srgbClr val="81F5FF"/>
              </a:solidFill>
              <a:latin typeface="Inter SemiBold"/>
              <a:ea typeface="Inter SemiBold"/>
              <a:cs typeface="Inter SemiBold"/>
              <a:sym typeface="Inter SemiBold"/>
            </a:endParaRPr>
          </a:p>
          <a:p>
            <a:pPr indent="0" lvl="0" marL="0" rtl="0" algn="l">
              <a:spcBef>
                <a:spcPts val="0"/>
              </a:spcBef>
              <a:spcAft>
                <a:spcPts val="0"/>
              </a:spcAft>
              <a:buNone/>
            </a:pPr>
            <a:r>
              <a:t/>
            </a:r>
            <a:endParaRPr sz="621">
              <a:solidFill>
                <a:srgbClr val="81F5FF"/>
              </a:solidFill>
              <a:latin typeface="Inter SemiBold"/>
              <a:ea typeface="Inter SemiBold"/>
              <a:cs typeface="Inter SemiBold"/>
              <a:sym typeface="Inter SemiBold"/>
            </a:endParaRPr>
          </a:p>
        </p:txBody>
      </p:sp>
      <p:grpSp>
        <p:nvGrpSpPr>
          <p:cNvPr id="346" name="Google Shape;346;p31"/>
          <p:cNvGrpSpPr/>
          <p:nvPr/>
        </p:nvGrpSpPr>
        <p:grpSpPr>
          <a:xfrm>
            <a:off x="920985" y="1446953"/>
            <a:ext cx="2820327" cy="712878"/>
            <a:chOff x="3369925" y="2143688"/>
            <a:chExt cx="2199600" cy="803062"/>
          </a:xfrm>
        </p:grpSpPr>
        <p:sp>
          <p:nvSpPr>
            <p:cNvPr id="347" name="Google Shape;347;p31"/>
            <p:cNvSpPr/>
            <p:nvPr/>
          </p:nvSpPr>
          <p:spPr>
            <a:xfrm>
              <a:off x="3369925" y="2278350"/>
              <a:ext cx="2199600" cy="668400"/>
            </a:xfrm>
            <a:prstGeom prst="roundRect">
              <a:avLst>
                <a:gd fmla="val 14231" name="adj"/>
              </a:avLst>
            </a:prstGeom>
            <a:solidFill>
              <a:srgbClr val="243851"/>
            </a:solidFill>
            <a:ln>
              <a:noFill/>
            </a:ln>
          </p:spPr>
          <p:txBody>
            <a:bodyPr anchorCtr="0" anchor="ctr" bIns="8100" lIns="81125" spcFirstLastPara="1" rIns="81125" wrap="square" tIns="81125">
              <a:noAutofit/>
            </a:bodyPr>
            <a:lstStyle/>
            <a:p>
              <a:pPr indent="0" lvl="0" marL="0" marR="0" rtl="0" algn="l">
                <a:lnSpc>
                  <a:spcPct val="80000"/>
                </a:lnSpc>
                <a:spcBef>
                  <a:spcPts val="0"/>
                </a:spcBef>
                <a:spcAft>
                  <a:spcPts val="0"/>
                </a:spcAft>
                <a:buNone/>
              </a:pPr>
              <a:r>
                <a:rPr lang="en" sz="2361">
                  <a:solidFill>
                    <a:srgbClr val="5AFFC7"/>
                  </a:solidFill>
                  <a:latin typeface="DM Sans ExtraBold"/>
                  <a:ea typeface="DM Sans ExtraBold"/>
                  <a:cs typeface="DM Sans ExtraBold"/>
                  <a:sym typeface="DM Sans ExtraBold"/>
                </a:rPr>
                <a:t>217</a:t>
              </a:r>
              <a:endParaRPr sz="2361">
                <a:solidFill>
                  <a:srgbClr val="5AFFC7"/>
                </a:solidFill>
                <a:latin typeface="DM Sans ExtraBold"/>
                <a:ea typeface="DM Sans ExtraBold"/>
                <a:cs typeface="DM Sans ExtraBold"/>
                <a:sym typeface="DM Sans ExtraBold"/>
              </a:endParaRPr>
            </a:p>
          </p:txBody>
        </p:sp>
        <p:sp>
          <p:nvSpPr>
            <p:cNvPr id="348" name="Google Shape;348;p31"/>
            <p:cNvSpPr txBox="1"/>
            <p:nvPr/>
          </p:nvSpPr>
          <p:spPr>
            <a:xfrm>
              <a:off x="3409378" y="2143688"/>
              <a:ext cx="2120700" cy="107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621">
                  <a:solidFill>
                    <a:srgbClr val="5AFFC7"/>
                  </a:solidFill>
                  <a:latin typeface="Inter SemiBold"/>
                  <a:ea typeface="Inter SemiBold"/>
                  <a:cs typeface="Inter SemiBold"/>
                  <a:sym typeface="Inter SemiBold"/>
                </a:rPr>
                <a:t>SERVERS RESTORED</a:t>
              </a:r>
              <a:endParaRPr sz="621">
                <a:solidFill>
                  <a:srgbClr val="5AFFC7"/>
                </a:solidFill>
                <a:latin typeface="Inter SemiBold"/>
                <a:ea typeface="Inter SemiBold"/>
                <a:cs typeface="Inter SemiBold"/>
                <a:sym typeface="Inter SemiBold"/>
              </a:endParaRPr>
            </a:p>
          </p:txBody>
        </p:sp>
      </p:grpSp>
      <p:grpSp>
        <p:nvGrpSpPr>
          <p:cNvPr id="349" name="Google Shape;349;p31"/>
          <p:cNvGrpSpPr/>
          <p:nvPr/>
        </p:nvGrpSpPr>
        <p:grpSpPr>
          <a:xfrm>
            <a:off x="880645" y="4040331"/>
            <a:ext cx="2991391" cy="739975"/>
            <a:chOff x="3369925" y="1889051"/>
            <a:chExt cx="2217652" cy="792349"/>
          </a:xfrm>
        </p:grpSpPr>
        <p:sp>
          <p:nvSpPr>
            <p:cNvPr id="350" name="Google Shape;350;p31"/>
            <p:cNvSpPr/>
            <p:nvPr/>
          </p:nvSpPr>
          <p:spPr>
            <a:xfrm>
              <a:off x="3369925" y="2013000"/>
              <a:ext cx="2199600" cy="668400"/>
            </a:xfrm>
            <a:prstGeom prst="roundRect">
              <a:avLst>
                <a:gd fmla="val 14231" name="adj"/>
              </a:avLst>
            </a:prstGeom>
            <a:solidFill>
              <a:srgbClr val="243851"/>
            </a:solidFill>
            <a:ln>
              <a:noFill/>
            </a:ln>
          </p:spPr>
          <p:txBody>
            <a:bodyPr anchorCtr="0" anchor="ctr" bIns="8525" lIns="85400" spcFirstLastPara="1" rIns="85400" wrap="square" tIns="85400">
              <a:noAutofit/>
            </a:bodyPr>
            <a:lstStyle/>
            <a:p>
              <a:pPr indent="0" lvl="0" marL="0" marR="0" rtl="0" algn="l">
                <a:lnSpc>
                  <a:spcPct val="80000"/>
                </a:lnSpc>
                <a:spcBef>
                  <a:spcPts val="0"/>
                </a:spcBef>
                <a:spcAft>
                  <a:spcPts val="0"/>
                </a:spcAft>
                <a:buNone/>
              </a:pPr>
              <a:r>
                <a:rPr lang="en" sz="3735">
                  <a:solidFill>
                    <a:srgbClr val="5AFFC7"/>
                  </a:solidFill>
                  <a:latin typeface="DM Sans ExtraBold"/>
                  <a:ea typeface="DM Sans ExtraBold"/>
                  <a:cs typeface="DM Sans ExtraBold"/>
                  <a:sym typeface="DM Sans ExtraBold"/>
                </a:rPr>
                <a:t>100%</a:t>
              </a:r>
              <a:endParaRPr sz="3735">
                <a:solidFill>
                  <a:srgbClr val="5AFFC7"/>
                </a:solidFill>
                <a:latin typeface="DM Sans ExtraBold"/>
                <a:ea typeface="DM Sans ExtraBold"/>
                <a:cs typeface="DM Sans ExtraBold"/>
                <a:sym typeface="DM Sans ExtraBold"/>
              </a:endParaRPr>
            </a:p>
          </p:txBody>
        </p:sp>
        <p:sp>
          <p:nvSpPr>
            <p:cNvPr id="351" name="Google Shape;351;p31"/>
            <p:cNvSpPr txBox="1"/>
            <p:nvPr/>
          </p:nvSpPr>
          <p:spPr>
            <a:xfrm>
              <a:off x="3466877" y="1889051"/>
              <a:ext cx="2120700" cy="107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653">
                  <a:solidFill>
                    <a:srgbClr val="5AFFC7"/>
                  </a:solidFill>
                  <a:latin typeface="Inter SemiBold"/>
                  <a:ea typeface="Inter SemiBold"/>
                  <a:cs typeface="Inter SemiBold"/>
                  <a:sym typeface="Inter SemiBold"/>
                </a:rPr>
                <a:t>SUCCESS RATE</a:t>
              </a:r>
              <a:endParaRPr sz="653">
                <a:solidFill>
                  <a:srgbClr val="5AFFC7"/>
                </a:solidFill>
                <a:latin typeface="Inter SemiBold"/>
                <a:ea typeface="Inter SemiBold"/>
                <a:cs typeface="Inter SemiBold"/>
                <a:sym typeface="Inter SemiBold"/>
              </a:endParaRPr>
            </a:p>
          </p:txBody>
        </p:sp>
      </p:grpSp>
      <p:sp>
        <p:nvSpPr>
          <p:cNvPr id="352" name="Google Shape;352;p31"/>
          <p:cNvSpPr txBox="1"/>
          <p:nvPr/>
        </p:nvSpPr>
        <p:spPr>
          <a:xfrm>
            <a:off x="1016740" y="1048758"/>
            <a:ext cx="2718900" cy="95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 sz="1021">
                <a:solidFill>
                  <a:srgbClr val="5AFFC7"/>
                </a:solidFill>
                <a:latin typeface="Inter SemiBold"/>
                <a:ea typeface="Inter SemiBold"/>
                <a:cs typeface="Inter SemiBold"/>
                <a:sym typeface="Inter SemiBold"/>
              </a:rPr>
              <a:t>TEST DATE: 01/03/2025</a:t>
            </a:r>
            <a:endParaRPr sz="1021">
              <a:solidFill>
                <a:srgbClr val="5AFFC7"/>
              </a:solidFill>
              <a:latin typeface="Inter SemiBold"/>
              <a:ea typeface="Inter SemiBold"/>
              <a:cs typeface="Inter SemiBold"/>
              <a:sym typeface="Inter SemiBold"/>
            </a:endParaRPr>
          </a:p>
        </p:txBody>
      </p:sp>
      <p:sp>
        <p:nvSpPr>
          <p:cNvPr id="353" name="Google Shape;353;p31"/>
          <p:cNvSpPr/>
          <p:nvPr/>
        </p:nvSpPr>
        <p:spPr>
          <a:xfrm>
            <a:off x="5207850" y="1006575"/>
            <a:ext cx="3118500" cy="3804300"/>
          </a:xfrm>
          <a:prstGeom prst="roundRect">
            <a:avLst>
              <a:gd fmla="val 8168" name="adj"/>
            </a:avLst>
          </a:prstGeom>
          <a:solidFill>
            <a:srgbClr val="1A2831"/>
          </a:solidFill>
          <a:ln>
            <a:noFill/>
          </a:ln>
        </p:spPr>
        <p:txBody>
          <a:bodyPr anchorCtr="0" anchor="t" bIns="81125" lIns="81125" spcFirstLastPara="1" rIns="81125" wrap="square" tIns="81125">
            <a:noAutofit/>
          </a:bodyPr>
          <a:lstStyle/>
          <a:p>
            <a:pPr indent="0" lvl="0" marL="0" rtl="0" algn="l">
              <a:lnSpc>
                <a:spcPct val="80000"/>
              </a:lnSpc>
              <a:spcBef>
                <a:spcPts val="0"/>
              </a:spcBef>
              <a:spcAft>
                <a:spcPts val="0"/>
              </a:spcAft>
              <a:buNone/>
            </a:pPr>
            <a:r>
              <a:t/>
            </a:r>
            <a:endParaRPr sz="1509">
              <a:solidFill>
                <a:srgbClr val="FCFCFC"/>
              </a:solidFill>
              <a:latin typeface="DM Sans ExtraBold"/>
              <a:ea typeface="DM Sans ExtraBold"/>
              <a:cs typeface="DM Sans ExtraBold"/>
              <a:sym typeface="DM Sans ExtraBold"/>
            </a:endParaRPr>
          </a:p>
        </p:txBody>
      </p:sp>
      <p:sp>
        <p:nvSpPr>
          <p:cNvPr id="354" name="Google Shape;354;p31"/>
          <p:cNvSpPr/>
          <p:nvPr/>
        </p:nvSpPr>
        <p:spPr>
          <a:xfrm>
            <a:off x="5321387" y="2462316"/>
            <a:ext cx="2820300" cy="579300"/>
          </a:xfrm>
          <a:prstGeom prst="roundRect">
            <a:avLst>
              <a:gd fmla="val 14231" name="adj"/>
            </a:avLst>
          </a:prstGeom>
          <a:solidFill>
            <a:srgbClr val="243851"/>
          </a:solidFill>
          <a:ln>
            <a:noFill/>
          </a:ln>
        </p:spPr>
        <p:txBody>
          <a:bodyPr anchorCtr="0" anchor="ctr" bIns="8100" lIns="81125" spcFirstLastPara="1" rIns="81125" wrap="square" tIns="81125">
            <a:noAutofit/>
          </a:bodyPr>
          <a:lstStyle/>
          <a:p>
            <a:pPr indent="0" lvl="0" marL="0" marR="0" rtl="0" algn="l">
              <a:lnSpc>
                <a:spcPct val="80000"/>
              </a:lnSpc>
              <a:spcBef>
                <a:spcPts val="0"/>
              </a:spcBef>
              <a:spcAft>
                <a:spcPts val="0"/>
              </a:spcAft>
              <a:buNone/>
            </a:pPr>
            <a:r>
              <a:rPr lang="en" sz="2361">
                <a:solidFill>
                  <a:srgbClr val="5AFFC7"/>
                </a:solidFill>
                <a:latin typeface="DM Sans ExtraBold"/>
                <a:ea typeface="DM Sans ExtraBold"/>
                <a:cs typeface="DM Sans ExtraBold"/>
                <a:sym typeface="DM Sans ExtraBold"/>
              </a:rPr>
              <a:t>15 mins</a:t>
            </a:r>
            <a:endParaRPr sz="2361">
              <a:solidFill>
                <a:srgbClr val="5AFFC7"/>
              </a:solidFill>
              <a:latin typeface="DM Sans ExtraBold"/>
              <a:ea typeface="DM Sans ExtraBold"/>
              <a:cs typeface="DM Sans ExtraBold"/>
              <a:sym typeface="DM Sans ExtraBold"/>
            </a:endParaRPr>
          </a:p>
        </p:txBody>
      </p:sp>
      <p:sp>
        <p:nvSpPr>
          <p:cNvPr id="355" name="Google Shape;355;p31"/>
          <p:cNvSpPr txBox="1"/>
          <p:nvPr/>
        </p:nvSpPr>
        <p:spPr>
          <a:xfrm>
            <a:off x="5331890" y="2310354"/>
            <a:ext cx="2718900" cy="122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621">
                <a:solidFill>
                  <a:srgbClr val="5AFFC7"/>
                </a:solidFill>
                <a:latin typeface="Inter SemiBold"/>
                <a:ea typeface="Inter SemiBold"/>
                <a:cs typeface="Inter SemiBold"/>
                <a:sym typeface="Inter SemiBold"/>
              </a:rPr>
              <a:t>RECOVERY POINT (1HR RTO)</a:t>
            </a:r>
            <a:endParaRPr sz="621">
              <a:solidFill>
                <a:srgbClr val="5AFFC7"/>
              </a:solidFill>
              <a:latin typeface="Inter SemiBold"/>
              <a:ea typeface="Inter SemiBold"/>
              <a:cs typeface="Inter SemiBold"/>
              <a:sym typeface="Inter SemiBold"/>
            </a:endParaRPr>
          </a:p>
          <a:p>
            <a:pPr indent="0" lvl="0" marL="0" rtl="0" algn="l">
              <a:spcBef>
                <a:spcPts val="0"/>
              </a:spcBef>
              <a:spcAft>
                <a:spcPts val="0"/>
              </a:spcAft>
              <a:buNone/>
            </a:pPr>
            <a:r>
              <a:t/>
            </a:r>
            <a:endParaRPr sz="621">
              <a:solidFill>
                <a:srgbClr val="5AFFC7"/>
              </a:solidFill>
              <a:latin typeface="Inter SemiBold"/>
              <a:ea typeface="Inter SemiBold"/>
              <a:cs typeface="Inter SemiBold"/>
              <a:sym typeface="Inter SemiBold"/>
            </a:endParaRPr>
          </a:p>
        </p:txBody>
      </p:sp>
      <p:sp>
        <p:nvSpPr>
          <p:cNvPr id="356" name="Google Shape;356;p31"/>
          <p:cNvSpPr/>
          <p:nvPr/>
        </p:nvSpPr>
        <p:spPr>
          <a:xfrm>
            <a:off x="5321299" y="3343695"/>
            <a:ext cx="2820300" cy="579300"/>
          </a:xfrm>
          <a:prstGeom prst="roundRect">
            <a:avLst>
              <a:gd fmla="val 14231" name="adj"/>
            </a:avLst>
          </a:prstGeom>
          <a:solidFill>
            <a:srgbClr val="243851"/>
          </a:solidFill>
          <a:ln>
            <a:noFill/>
          </a:ln>
        </p:spPr>
        <p:txBody>
          <a:bodyPr anchorCtr="0" anchor="ctr" bIns="8100" lIns="81125" spcFirstLastPara="1" rIns="81125" wrap="square" tIns="81125">
            <a:noAutofit/>
          </a:bodyPr>
          <a:lstStyle/>
          <a:p>
            <a:pPr indent="0" lvl="0" marL="0" rtl="0" algn="l">
              <a:lnSpc>
                <a:spcPct val="80000"/>
              </a:lnSpc>
              <a:spcBef>
                <a:spcPts val="0"/>
              </a:spcBef>
              <a:spcAft>
                <a:spcPts val="0"/>
              </a:spcAft>
              <a:buNone/>
            </a:pPr>
            <a:r>
              <a:rPr lang="en" sz="2381">
                <a:solidFill>
                  <a:srgbClr val="81F5FF"/>
                </a:solidFill>
                <a:latin typeface="DM Sans ExtraBold"/>
                <a:ea typeface="DM Sans ExtraBold"/>
                <a:cs typeface="DM Sans ExtraBold"/>
                <a:sym typeface="DM Sans ExtraBold"/>
              </a:rPr>
              <a:t>1 hr 58 mins</a:t>
            </a:r>
            <a:endParaRPr sz="2381">
              <a:solidFill>
                <a:srgbClr val="81F5FF"/>
              </a:solidFill>
              <a:latin typeface="DM Sans ExtraBold"/>
              <a:ea typeface="DM Sans ExtraBold"/>
              <a:cs typeface="DM Sans ExtraBold"/>
              <a:sym typeface="DM Sans ExtraBold"/>
            </a:endParaRPr>
          </a:p>
        </p:txBody>
      </p:sp>
      <p:sp>
        <p:nvSpPr>
          <p:cNvPr id="357" name="Google Shape;357;p31"/>
          <p:cNvSpPr txBox="1"/>
          <p:nvPr/>
        </p:nvSpPr>
        <p:spPr>
          <a:xfrm>
            <a:off x="5372027" y="3221298"/>
            <a:ext cx="2718900" cy="122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621">
                <a:solidFill>
                  <a:srgbClr val="81F5FF"/>
                </a:solidFill>
                <a:latin typeface="Inter SemiBold"/>
                <a:ea typeface="Inter SemiBold"/>
                <a:cs typeface="Inter SemiBold"/>
                <a:sym typeface="Inter SemiBold"/>
              </a:rPr>
              <a:t>RECOVERY TIME (4HR RPO)</a:t>
            </a:r>
            <a:endParaRPr sz="621">
              <a:solidFill>
                <a:srgbClr val="81F5FF"/>
              </a:solidFill>
              <a:latin typeface="Inter SemiBold"/>
              <a:ea typeface="Inter SemiBold"/>
              <a:cs typeface="Inter SemiBold"/>
              <a:sym typeface="Inter SemiBold"/>
            </a:endParaRPr>
          </a:p>
          <a:p>
            <a:pPr indent="0" lvl="0" marL="0" rtl="0" algn="l">
              <a:spcBef>
                <a:spcPts val="0"/>
              </a:spcBef>
              <a:spcAft>
                <a:spcPts val="0"/>
              </a:spcAft>
              <a:buNone/>
            </a:pPr>
            <a:r>
              <a:t/>
            </a:r>
            <a:endParaRPr sz="621">
              <a:solidFill>
                <a:srgbClr val="81F5FF"/>
              </a:solidFill>
              <a:latin typeface="Inter SemiBold"/>
              <a:ea typeface="Inter SemiBold"/>
              <a:cs typeface="Inter SemiBold"/>
              <a:sym typeface="Inter SemiBold"/>
            </a:endParaRPr>
          </a:p>
        </p:txBody>
      </p:sp>
      <p:grpSp>
        <p:nvGrpSpPr>
          <p:cNvPr id="358" name="Google Shape;358;p31"/>
          <p:cNvGrpSpPr/>
          <p:nvPr/>
        </p:nvGrpSpPr>
        <p:grpSpPr>
          <a:xfrm>
            <a:off x="5281460" y="1446953"/>
            <a:ext cx="2820327" cy="712878"/>
            <a:chOff x="3369925" y="2143688"/>
            <a:chExt cx="2199600" cy="803062"/>
          </a:xfrm>
        </p:grpSpPr>
        <p:sp>
          <p:nvSpPr>
            <p:cNvPr id="359" name="Google Shape;359;p31"/>
            <p:cNvSpPr/>
            <p:nvPr/>
          </p:nvSpPr>
          <p:spPr>
            <a:xfrm>
              <a:off x="3369925" y="2278350"/>
              <a:ext cx="2199600" cy="668400"/>
            </a:xfrm>
            <a:prstGeom prst="roundRect">
              <a:avLst>
                <a:gd fmla="val 14231" name="adj"/>
              </a:avLst>
            </a:prstGeom>
            <a:solidFill>
              <a:srgbClr val="243851"/>
            </a:solidFill>
            <a:ln>
              <a:noFill/>
            </a:ln>
          </p:spPr>
          <p:txBody>
            <a:bodyPr anchorCtr="0" anchor="ctr" bIns="8100" lIns="81125" spcFirstLastPara="1" rIns="81125" wrap="square" tIns="81125">
              <a:noAutofit/>
            </a:bodyPr>
            <a:lstStyle/>
            <a:p>
              <a:pPr indent="0" lvl="0" marL="0" marR="0" rtl="0" algn="l">
                <a:lnSpc>
                  <a:spcPct val="80000"/>
                </a:lnSpc>
                <a:spcBef>
                  <a:spcPts val="0"/>
                </a:spcBef>
                <a:spcAft>
                  <a:spcPts val="0"/>
                </a:spcAft>
                <a:buNone/>
              </a:pPr>
              <a:r>
                <a:rPr lang="en" sz="2361">
                  <a:solidFill>
                    <a:srgbClr val="5AFFC7"/>
                  </a:solidFill>
                  <a:latin typeface="DM Sans ExtraBold"/>
                  <a:ea typeface="DM Sans ExtraBold"/>
                  <a:cs typeface="DM Sans ExtraBold"/>
                  <a:sym typeface="DM Sans ExtraBold"/>
                </a:rPr>
                <a:t>318</a:t>
              </a:r>
              <a:endParaRPr sz="2361">
                <a:solidFill>
                  <a:srgbClr val="5AFFC7"/>
                </a:solidFill>
                <a:latin typeface="DM Sans ExtraBold"/>
                <a:ea typeface="DM Sans ExtraBold"/>
                <a:cs typeface="DM Sans ExtraBold"/>
                <a:sym typeface="DM Sans ExtraBold"/>
              </a:endParaRPr>
            </a:p>
          </p:txBody>
        </p:sp>
        <p:sp>
          <p:nvSpPr>
            <p:cNvPr id="360" name="Google Shape;360;p31"/>
            <p:cNvSpPr txBox="1"/>
            <p:nvPr/>
          </p:nvSpPr>
          <p:spPr>
            <a:xfrm>
              <a:off x="3409378" y="2143688"/>
              <a:ext cx="2120700" cy="107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621">
                  <a:solidFill>
                    <a:srgbClr val="5AFFC7"/>
                  </a:solidFill>
                  <a:latin typeface="Inter SemiBold"/>
                  <a:ea typeface="Inter SemiBold"/>
                  <a:cs typeface="Inter SemiBold"/>
                  <a:sym typeface="Inter SemiBold"/>
                </a:rPr>
                <a:t>SERVERS RESTORED</a:t>
              </a:r>
              <a:endParaRPr sz="621">
                <a:solidFill>
                  <a:srgbClr val="5AFFC7"/>
                </a:solidFill>
                <a:latin typeface="Inter SemiBold"/>
                <a:ea typeface="Inter SemiBold"/>
                <a:cs typeface="Inter SemiBold"/>
                <a:sym typeface="Inter SemiBold"/>
              </a:endParaRPr>
            </a:p>
          </p:txBody>
        </p:sp>
      </p:grpSp>
      <p:grpSp>
        <p:nvGrpSpPr>
          <p:cNvPr id="361" name="Google Shape;361;p31"/>
          <p:cNvGrpSpPr/>
          <p:nvPr/>
        </p:nvGrpSpPr>
        <p:grpSpPr>
          <a:xfrm>
            <a:off x="5241120" y="4040331"/>
            <a:ext cx="2991391" cy="739975"/>
            <a:chOff x="3369925" y="1889051"/>
            <a:chExt cx="2217652" cy="792349"/>
          </a:xfrm>
        </p:grpSpPr>
        <p:sp>
          <p:nvSpPr>
            <p:cNvPr id="362" name="Google Shape;362;p31"/>
            <p:cNvSpPr/>
            <p:nvPr/>
          </p:nvSpPr>
          <p:spPr>
            <a:xfrm>
              <a:off x="3369925" y="2013000"/>
              <a:ext cx="2199600" cy="668400"/>
            </a:xfrm>
            <a:prstGeom prst="roundRect">
              <a:avLst>
                <a:gd fmla="val 14231" name="adj"/>
              </a:avLst>
            </a:prstGeom>
            <a:solidFill>
              <a:srgbClr val="243851"/>
            </a:solidFill>
            <a:ln>
              <a:noFill/>
            </a:ln>
          </p:spPr>
          <p:txBody>
            <a:bodyPr anchorCtr="0" anchor="ctr" bIns="8525" lIns="85400" spcFirstLastPara="1" rIns="85400" wrap="square" tIns="85400">
              <a:noAutofit/>
            </a:bodyPr>
            <a:lstStyle/>
            <a:p>
              <a:pPr indent="0" lvl="0" marL="0" marR="0" rtl="0" algn="l">
                <a:lnSpc>
                  <a:spcPct val="80000"/>
                </a:lnSpc>
                <a:spcBef>
                  <a:spcPts val="0"/>
                </a:spcBef>
                <a:spcAft>
                  <a:spcPts val="0"/>
                </a:spcAft>
                <a:buNone/>
              </a:pPr>
              <a:r>
                <a:rPr lang="en" sz="3735">
                  <a:solidFill>
                    <a:srgbClr val="5AFFC7"/>
                  </a:solidFill>
                  <a:latin typeface="DM Sans ExtraBold"/>
                  <a:ea typeface="DM Sans ExtraBold"/>
                  <a:cs typeface="DM Sans ExtraBold"/>
                  <a:sym typeface="DM Sans ExtraBold"/>
                </a:rPr>
                <a:t>100%</a:t>
              </a:r>
              <a:endParaRPr sz="3735">
                <a:solidFill>
                  <a:srgbClr val="5AFFC7"/>
                </a:solidFill>
                <a:latin typeface="DM Sans ExtraBold"/>
                <a:ea typeface="DM Sans ExtraBold"/>
                <a:cs typeface="DM Sans ExtraBold"/>
                <a:sym typeface="DM Sans ExtraBold"/>
              </a:endParaRPr>
            </a:p>
          </p:txBody>
        </p:sp>
        <p:sp>
          <p:nvSpPr>
            <p:cNvPr id="363" name="Google Shape;363;p31"/>
            <p:cNvSpPr txBox="1"/>
            <p:nvPr/>
          </p:nvSpPr>
          <p:spPr>
            <a:xfrm>
              <a:off x="3466877" y="1889051"/>
              <a:ext cx="2120700" cy="107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653">
                  <a:solidFill>
                    <a:srgbClr val="5AFFC7"/>
                  </a:solidFill>
                  <a:latin typeface="Inter SemiBold"/>
                  <a:ea typeface="Inter SemiBold"/>
                  <a:cs typeface="Inter SemiBold"/>
                  <a:sym typeface="Inter SemiBold"/>
                </a:rPr>
                <a:t>SUCCESS RATE</a:t>
              </a:r>
              <a:endParaRPr sz="653">
                <a:solidFill>
                  <a:srgbClr val="5AFFC7"/>
                </a:solidFill>
                <a:latin typeface="Inter SemiBold"/>
                <a:ea typeface="Inter SemiBold"/>
                <a:cs typeface="Inter SemiBold"/>
                <a:sym typeface="Inter SemiBold"/>
              </a:endParaRPr>
            </a:p>
          </p:txBody>
        </p:sp>
      </p:grpSp>
      <p:sp>
        <p:nvSpPr>
          <p:cNvPr id="364" name="Google Shape;364;p31"/>
          <p:cNvSpPr txBox="1"/>
          <p:nvPr/>
        </p:nvSpPr>
        <p:spPr>
          <a:xfrm>
            <a:off x="5377215" y="1048758"/>
            <a:ext cx="2718900" cy="95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 sz="1021">
                <a:solidFill>
                  <a:srgbClr val="5AFFC7"/>
                </a:solidFill>
                <a:latin typeface="Inter SemiBold"/>
                <a:ea typeface="Inter SemiBold"/>
                <a:cs typeface="Inter SemiBold"/>
                <a:sym typeface="Inter SemiBold"/>
              </a:rPr>
              <a:t>TEST DATE: 02/09/2025</a:t>
            </a:r>
            <a:endParaRPr sz="1021">
              <a:solidFill>
                <a:srgbClr val="5AFFC7"/>
              </a:solidFill>
              <a:latin typeface="Inter SemiBold"/>
              <a:ea typeface="Inter SemiBold"/>
              <a:cs typeface="Inter SemiBold"/>
              <a:sym typeface="Inter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p:nvPr/>
        </p:nvSpPr>
        <p:spPr>
          <a:xfrm>
            <a:off x="0" y="0"/>
            <a:ext cx="4513200" cy="5238600"/>
          </a:xfrm>
          <a:prstGeom prst="rect">
            <a:avLst/>
          </a:prstGeom>
          <a:solidFill>
            <a:srgbClr val="003B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4"/>
          <p:cNvSpPr/>
          <p:nvPr/>
        </p:nvSpPr>
        <p:spPr>
          <a:xfrm rot="-5400000">
            <a:off x="-665400" y="11808"/>
            <a:ext cx="5340000" cy="5286300"/>
          </a:xfrm>
          <a:prstGeom prst="rect">
            <a:avLst/>
          </a:prstGeom>
          <a:gradFill>
            <a:gsLst>
              <a:gs pos="0">
                <a:srgbClr val="000000">
                  <a:alpha val="55294"/>
                </a:srgbClr>
              </a:gs>
              <a:gs pos="100000">
                <a:srgbClr val="FFFFFF">
                  <a:alpha val="0"/>
                </a:srgbClr>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4"/>
          <p:cNvSpPr txBox="1"/>
          <p:nvPr/>
        </p:nvSpPr>
        <p:spPr>
          <a:xfrm>
            <a:off x="405350" y="386822"/>
            <a:ext cx="5902200" cy="819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200">
                <a:solidFill>
                  <a:srgbClr val="FFFFFF"/>
                </a:solidFill>
                <a:latin typeface="Montserrat SemiBold"/>
                <a:ea typeface="Montserrat SemiBold"/>
                <a:cs typeface="Montserrat SemiBold"/>
                <a:sym typeface="Montserrat SemiBold"/>
              </a:rPr>
              <a:t>Agenda</a:t>
            </a:r>
            <a:r>
              <a:rPr lang="en" sz="2200">
                <a:solidFill>
                  <a:srgbClr val="1A2831"/>
                </a:solidFill>
                <a:latin typeface="Montserrat SemiBold"/>
                <a:ea typeface="Montserrat SemiBold"/>
                <a:cs typeface="Montserrat SemiBold"/>
                <a:sym typeface="Montserrat SemiBold"/>
              </a:rPr>
              <a:t> </a:t>
            </a:r>
            <a:endParaRPr sz="2200">
              <a:solidFill>
                <a:srgbClr val="1A2831"/>
              </a:solidFill>
              <a:latin typeface="Montserrat SemiBold"/>
              <a:ea typeface="Montserrat SemiBold"/>
              <a:cs typeface="Montserrat SemiBold"/>
              <a:sym typeface="Montserrat SemiBold"/>
            </a:endParaRPr>
          </a:p>
        </p:txBody>
      </p:sp>
      <p:sp>
        <p:nvSpPr>
          <p:cNvPr id="64" name="Google Shape;64;p14"/>
          <p:cNvSpPr txBox="1"/>
          <p:nvPr/>
        </p:nvSpPr>
        <p:spPr>
          <a:xfrm>
            <a:off x="488625" y="1294346"/>
            <a:ext cx="2184600" cy="792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2100"/>
              </a:spcBef>
              <a:spcAft>
                <a:spcPts val="0"/>
              </a:spcAft>
              <a:buClr>
                <a:schemeClr val="dk1"/>
              </a:buClr>
              <a:buSzPts val="1100"/>
              <a:buFont typeface="Arial"/>
              <a:buNone/>
            </a:pPr>
            <a:r>
              <a:rPr lang="en" sz="1100">
                <a:solidFill>
                  <a:srgbClr val="FFFFFF"/>
                </a:solidFill>
                <a:latin typeface="Montserrat"/>
                <a:ea typeface="Montserrat"/>
                <a:cs typeface="Montserrat"/>
                <a:sym typeface="Montserrat"/>
              </a:rPr>
              <a:t>Meet The Cloud Team</a:t>
            </a:r>
            <a:endParaRPr sz="1100">
              <a:solidFill>
                <a:srgbClr val="FFFFFF"/>
              </a:solidFill>
              <a:latin typeface="Montserrat"/>
              <a:ea typeface="Montserrat"/>
              <a:cs typeface="Montserrat"/>
              <a:sym typeface="Montserrat"/>
            </a:endParaRPr>
          </a:p>
          <a:p>
            <a:pPr indent="0" lvl="0" marL="0" rtl="0" algn="l">
              <a:lnSpc>
                <a:spcPct val="100000"/>
              </a:lnSpc>
              <a:spcBef>
                <a:spcPts val="2100"/>
              </a:spcBef>
              <a:spcAft>
                <a:spcPts val="2100"/>
              </a:spcAft>
              <a:buClr>
                <a:schemeClr val="dk1"/>
              </a:buClr>
              <a:buSzPts val="1100"/>
              <a:buFont typeface="Arial"/>
              <a:buNone/>
            </a:pPr>
            <a:r>
              <a:t/>
            </a:r>
            <a:endParaRPr sz="1100">
              <a:solidFill>
                <a:srgbClr val="FFFFFF"/>
              </a:solidFill>
              <a:latin typeface="Montserrat"/>
              <a:ea typeface="Montserrat"/>
              <a:cs typeface="Montserrat"/>
              <a:sym typeface="Montserrat"/>
            </a:endParaRPr>
          </a:p>
        </p:txBody>
      </p:sp>
      <p:cxnSp>
        <p:nvCxnSpPr>
          <p:cNvPr id="65" name="Google Shape;65;p14"/>
          <p:cNvCxnSpPr/>
          <p:nvPr/>
        </p:nvCxnSpPr>
        <p:spPr>
          <a:xfrm rot="10800000">
            <a:off x="488625" y="1912750"/>
            <a:ext cx="3357000" cy="5400"/>
          </a:xfrm>
          <a:prstGeom prst="straightConnector1">
            <a:avLst/>
          </a:prstGeom>
          <a:noFill/>
          <a:ln cap="flat" cmpd="sng" w="9525">
            <a:solidFill>
              <a:srgbClr val="00BC6F"/>
            </a:solidFill>
            <a:prstDash val="solid"/>
            <a:round/>
            <a:headEnd len="med" w="med" type="none"/>
            <a:tailEnd len="med" w="med" type="none"/>
          </a:ln>
        </p:spPr>
      </p:cxnSp>
      <p:sp>
        <p:nvSpPr>
          <p:cNvPr id="66" name="Google Shape;66;p14"/>
          <p:cNvSpPr txBox="1"/>
          <p:nvPr/>
        </p:nvSpPr>
        <p:spPr>
          <a:xfrm>
            <a:off x="488625" y="2175459"/>
            <a:ext cx="2184600" cy="792600"/>
          </a:xfrm>
          <a:prstGeom prst="rect">
            <a:avLst/>
          </a:prstGeom>
          <a:noFill/>
          <a:ln>
            <a:noFill/>
          </a:ln>
        </p:spPr>
        <p:txBody>
          <a:bodyPr anchorCtr="0" anchor="t" bIns="91425" lIns="91425" spcFirstLastPara="1" rIns="91425" wrap="square" tIns="91425">
            <a:spAutoFit/>
          </a:bodyPr>
          <a:lstStyle/>
          <a:p>
            <a:pPr indent="0" lvl="0" marL="0" rtl="0" algn="l">
              <a:spcBef>
                <a:spcPts val="2100"/>
              </a:spcBef>
              <a:spcAft>
                <a:spcPts val="0"/>
              </a:spcAft>
              <a:buNone/>
            </a:pPr>
            <a:r>
              <a:rPr lang="en" sz="1100">
                <a:solidFill>
                  <a:schemeClr val="lt1"/>
                </a:solidFill>
                <a:latin typeface="Montserrat"/>
                <a:ea typeface="Montserrat"/>
                <a:cs typeface="Montserrat"/>
                <a:sym typeface="Montserrat"/>
              </a:rPr>
              <a:t>What We Do</a:t>
            </a:r>
            <a:endParaRPr sz="1100">
              <a:solidFill>
                <a:schemeClr val="lt1"/>
              </a:solidFill>
              <a:latin typeface="Montserrat"/>
              <a:ea typeface="Montserrat"/>
              <a:cs typeface="Montserrat"/>
              <a:sym typeface="Montserrat"/>
            </a:endParaRPr>
          </a:p>
          <a:p>
            <a:pPr indent="0" lvl="0" marL="0" rtl="0" algn="l">
              <a:spcBef>
                <a:spcPts val="2100"/>
              </a:spcBef>
              <a:spcAft>
                <a:spcPts val="2100"/>
              </a:spcAft>
              <a:buNone/>
            </a:pPr>
            <a:r>
              <a:t/>
            </a:r>
            <a:endParaRPr sz="1100">
              <a:solidFill>
                <a:schemeClr val="lt1"/>
              </a:solidFill>
              <a:latin typeface="Montserrat"/>
              <a:ea typeface="Montserrat"/>
              <a:cs typeface="Montserrat"/>
              <a:sym typeface="Montserrat"/>
            </a:endParaRPr>
          </a:p>
        </p:txBody>
      </p:sp>
      <p:cxnSp>
        <p:nvCxnSpPr>
          <p:cNvPr id="67" name="Google Shape;67;p14"/>
          <p:cNvCxnSpPr/>
          <p:nvPr/>
        </p:nvCxnSpPr>
        <p:spPr>
          <a:xfrm rot="10800000">
            <a:off x="488625" y="2728825"/>
            <a:ext cx="3357000" cy="5400"/>
          </a:xfrm>
          <a:prstGeom prst="straightConnector1">
            <a:avLst/>
          </a:prstGeom>
          <a:noFill/>
          <a:ln cap="flat" cmpd="sng" w="9525">
            <a:solidFill>
              <a:srgbClr val="00BC6F"/>
            </a:solidFill>
            <a:prstDash val="solid"/>
            <a:round/>
            <a:headEnd len="med" w="med" type="none"/>
            <a:tailEnd len="med" w="med" type="none"/>
          </a:ln>
        </p:spPr>
      </p:cxnSp>
      <p:sp>
        <p:nvSpPr>
          <p:cNvPr id="68" name="Google Shape;68;p14"/>
          <p:cNvSpPr txBox="1"/>
          <p:nvPr/>
        </p:nvSpPr>
        <p:spPr>
          <a:xfrm>
            <a:off x="488625" y="2968046"/>
            <a:ext cx="2184600" cy="792600"/>
          </a:xfrm>
          <a:prstGeom prst="rect">
            <a:avLst/>
          </a:prstGeom>
          <a:noFill/>
          <a:ln>
            <a:noFill/>
          </a:ln>
        </p:spPr>
        <p:txBody>
          <a:bodyPr anchorCtr="0" anchor="t" bIns="91425" lIns="91425" spcFirstLastPara="1" rIns="91425" wrap="square" tIns="91425">
            <a:spAutoFit/>
          </a:bodyPr>
          <a:lstStyle/>
          <a:p>
            <a:pPr indent="0" lvl="0" marL="0" rtl="0" algn="l">
              <a:spcBef>
                <a:spcPts val="2100"/>
              </a:spcBef>
              <a:spcAft>
                <a:spcPts val="0"/>
              </a:spcAft>
              <a:buNone/>
            </a:pPr>
            <a:r>
              <a:rPr lang="en" sz="1100">
                <a:solidFill>
                  <a:schemeClr val="lt1"/>
                </a:solidFill>
                <a:latin typeface="Montserrat"/>
                <a:ea typeface="Montserrat"/>
                <a:cs typeface="Montserrat"/>
                <a:sym typeface="Montserrat"/>
              </a:rPr>
              <a:t>Achievements </a:t>
            </a:r>
            <a:r>
              <a:rPr lang="en" sz="1100">
                <a:solidFill>
                  <a:schemeClr val="lt1"/>
                </a:solidFill>
                <a:latin typeface="Montserrat"/>
                <a:ea typeface="Montserrat"/>
                <a:cs typeface="Montserrat"/>
                <a:sym typeface="Montserrat"/>
              </a:rPr>
              <a:t>This Year</a:t>
            </a:r>
            <a:endParaRPr sz="1100">
              <a:solidFill>
                <a:schemeClr val="lt1"/>
              </a:solidFill>
              <a:latin typeface="Montserrat"/>
              <a:ea typeface="Montserrat"/>
              <a:cs typeface="Montserrat"/>
              <a:sym typeface="Montserrat"/>
            </a:endParaRPr>
          </a:p>
          <a:p>
            <a:pPr indent="0" lvl="0" marL="0" rtl="0" algn="l">
              <a:spcBef>
                <a:spcPts val="2100"/>
              </a:spcBef>
              <a:spcAft>
                <a:spcPts val="2100"/>
              </a:spcAft>
              <a:buNone/>
            </a:pPr>
            <a:r>
              <a:t/>
            </a:r>
            <a:endParaRPr sz="1100">
              <a:solidFill>
                <a:schemeClr val="lt1"/>
              </a:solidFill>
              <a:latin typeface="Montserrat"/>
              <a:ea typeface="Montserrat"/>
              <a:cs typeface="Montserrat"/>
              <a:sym typeface="Montserrat"/>
            </a:endParaRPr>
          </a:p>
        </p:txBody>
      </p:sp>
      <p:cxnSp>
        <p:nvCxnSpPr>
          <p:cNvPr id="69" name="Google Shape;69;p14"/>
          <p:cNvCxnSpPr/>
          <p:nvPr/>
        </p:nvCxnSpPr>
        <p:spPr>
          <a:xfrm rot="10800000">
            <a:off x="488625" y="3544900"/>
            <a:ext cx="3357000" cy="5400"/>
          </a:xfrm>
          <a:prstGeom prst="straightConnector1">
            <a:avLst/>
          </a:prstGeom>
          <a:noFill/>
          <a:ln cap="flat" cmpd="sng" w="9525">
            <a:solidFill>
              <a:srgbClr val="00BC6F"/>
            </a:solidFill>
            <a:prstDash val="solid"/>
            <a:round/>
            <a:headEnd len="med" w="med" type="none"/>
            <a:tailEnd len="med" w="med" type="none"/>
          </a:ln>
        </p:spPr>
      </p:cxnSp>
      <p:sp>
        <p:nvSpPr>
          <p:cNvPr id="70" name="Google Shape;70;p14"/>
          <p:cNvSpPr txBox="1"/>
          <p:nvPr/>
        </p:nvSpPr>
        <p:spPr>
          <a:xfrm>
            <a:off x="488625" y="3820009"/>
            <a:ext cx="2184600" cy="354000"/>
          </a:xfrm>
          <a:prstGeom prst="rect">
            <a:avLst/>
          </a:prstGeom>
          <a:noFill/>
          <a:ln>
            <a:noFill/>
          </a:ln>
        </p:spPr>
        <p:txBody>
          <a:bodyPr anchorCtr="0" anchor="t" bIns="91425" lIns="91425" spcFirstLastPara="1" rIns="91425" wrap="square" tIns="91425">
            <a:spAutoFit/>
          </a:bodyPr>
          <a:lstStyle/>
          <a:p>
            <a:pPr indent="0" lvl="0" marL="0" rtl="0" algn="l">
              <a:spcBef>
                <a:spcPts val="2100"/>
              </a:spcBef>
              <a:spcAft>
                <a:spcPts val="2100"/>
              </a:spcAft>
              <a:buNone/>
            </a:pPr>
            <a:r>
              <a:rPr lang="en" sz="1100">
                <a:solidFill>
                  <a:schemeClr val="lt1"/>
                </a:solidFill>
                <a:latin typeface="Montserrat"/>
                <a:ea typeface="Montserrat"/>
                <a:cs typeface="Montserrat"/>
                <a:sym typeface="Montserrat"/>
              </a:rPr>
              <a:t>Disaster Recovery</a:t>
            </a:r>
            <a:endParaRPr sz="1100">
              <a:solidFill>
                <a:srgbClr val="FFFFFF"/>
              </a:solidFill>
              <a:latin typeface="Montserrat"/>
              <a:ea typeface="Montserrat"/>
              <a:cs typeface="Montserrat"/>
              <a:sym typeface="Montserrat"/>
            </a:endParaRPr>
          </a:p>
        </p:txBody>
      </p:sp>
      <p:cxnSp>
        <p:nvCxnSpPr>
          <p:cNvPr id="71" name="Google Shape;71;p14"/>
          <p:cNvCxnSpPr/>
          <p:nvPr/>
        </p:nvCxnSpPr>
        <p:spPr>
          <a:xfrm rot="10800000">
            <a:off x="488625" y="4360975"/>
            <a:ext cx="3357000" cy="5400"/>
          </a:xfrm>
          <a:prstGeom prst="straightConnector1">
            <a:avLst/>
          </a:prstGeom>
          <a:noFill/>
          <a:ln cap="flat" cmpd="sng" w="9525">
            <a:solidFill>
              <a:srgbClr val="00BC6F"/>
            </a:solidFill>
            <a:prstDash val="solid"/>
            <a:round/>
            <a:headEnd len="med" w="med" type="none"/>
            <a:tailEnd len="med" w="med" type="none"/>
          </a:ln>
        </p:spPr>
      </p:cxnSp>
      <p:pic>
        <p:nvPicPr>
          <p:cNvPr id="72" name="Google Shape;72;p14"/>
          <p:cNvPicPr preferRelativeResize="0"/>
          <p:nvPr/>
        </p:nvPicPr>
        <p:blipFill rotWithShape="1">
          <a:blip r:embed="rId3">
            <a:alphaModFix/>
          </a:blip>
          <a:srcRect b="0" l="16501" r="27769" t="0"/>
          <a:stretch/>
        </p:blipFill>
        <p:spPr>
          <a:xfrm>
            <a:off x="4048125" y="0"/>
            <a:ext cx="5095875" cy="51435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id="369" name="Google Shape;369;p32"/>
          <p:cNvPicPr preferRelativeResize="0"/>
          <p:nvPr/>
        </p:nvPicPr>
        <p:blipFill rotWithShape="1">
          <a:blip r:embed="rId3">
            <a:alphaModFix/>
          </a:blip>
          <a:srcRect b="0" l="16500" r="-16500" t="0"/>
          <a:stretch/>
        </p:blipFill>
        <p:spPr>
          <a:xfrm>
            <a:off x="0" y="0"/>
            <a:ext cx="9144003" cy="5143501"/>
          </a:xfrm>
          <a:prstGeom prst="rect">
            <a:avLst/>
          </a:prstGeom>
          <a:noFill/>
          <a:ln>
            <a:noFill/>
          </a:ln>
        </p:spPr>
      </p:pic>
      <p:sp>
        <p:nvSpPr>
          <p:cNvPr id="370" name="Google Shape;370;p32"/>
          <p:cNvSpPr/>
          <p:nvPr/>
        </p:nvSpPr>
        <p:spPr>
          <a:xfrm flipH="1" rot="-5400000">
            <a:off x="4428800" y="428575"/>
            <a:ext cx="5144050" cy="4286350"/>
          </a:xfrm>
          <a:prstGeom prst="flowChartManualInput">
            <a:avLst/>
          </a:prstGeom>
          <a:solidFill>
            <a:srgbClr val="0026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2"/>
          <p:cNvSpPr txBox="1"/>
          <p:nvPr/>
        </p:nvSpPr>
        <p:spPr>
          <a:xfrm>
            <a:off x="5838500" y="2018500"/>
            <a:ext cx="3258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FFFFFF"/>
                </a:solidFill>
                <a:latin typeface="Montserrat SemiBold"/>
                <a:ea typeface="Montserrat SemiBold"/>
                <a:cs typeface="Montserrat SemiBold"/>
                <a:sym typeface="Montserrat SemiBold"/>
              </a:rPr>
              <a:t>Thank You </a:t>
            </a:r>
            <a:endParaRPr sz="1800">
              <a:solidFill>
                <a:srgbClr val="FFFFFF"/>
              </a:solidFill>
              <a:latin typeface="Montserrat SemiBold"/>
              <a:ea typeface="Montserrat SemiBold"/>
              <a:cs typeface="Montserrat SemiBold"/>
              <a:sym typeface="Montserrat SemiBold"/>
            </a:endParaRPr>
          </a:p>
        </p:txBody>
      </p:sp>
      <p:cxnSp>
        <p:nvCxnSpPr>
          <p:cNvPr id="372" name="Google Shape;372;p32"/>
          <p:cNvCxnSpPr/>
          <p:nvPr/>
        </p:nvCxnSpPr>
        <p:spPr>
          <a:xfrm rot="10800000">
            <a:off x="-4369200" y="1477400"/>
            <a:ext cx="2159400" cy="0"/>
          </a:xfrm>
          <a:prstGeom prst="straightConnector1">
            <a:avLst/>
          </a:prstGeom>
          <a:noFill/>
          <a:ln cap="flat" cmpd="sng" w="9525">
            <a:solidFill>
              <a:srgbClr val="00BC6F"/>
            </a:solidFill>
            <a:prstDash val="solid"/>
            <a:round/>
            <a:headEnd len="med" w="med" type="none"/>
            <a:tailEnd len="med" w="med" type="none"/>
          </a:ln>
        </p:spPr>
      </p:cxnSp>
      <p:sp>
        <p:nvSpPr>
          <p:cNvPr id="373" name="Google Shape;373;p32"/>
          <p:cNvSpPr/>
          <p:nvPr/>
        </p:nvSpPr>
        <p:spPr>
          <a:xfrm rot="5400000">
            <a:off x="5465025" y="2316100"/>
            <a:ext cx="489000" cy="10500"/>
          </a:xfrm>
          <a:prstGeom prst="rect">
            <a:avLst/>
          </a:prstGeom>
          <a:solidFill>
            <a:srgbClr val="EE6E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 name="Shape 76"/>
        <p:cNvGrpSpPr/>
        <p:nvPr/>
      </p:nvGrpSpPr>
      <p:grpSpPr>
        <a:xfrm>
          <a:off x="0" y="0"/>
          <a:ext cx="0" cy="0"/>
          <a:chOff x="0" y="0"/>
          <a:chExt cx="0" cy="0"/>
        </a:xfrm>
      </p:grpSpPr>
      <p:grpSp>
        <p:nvGrpSpPr>
          <p:cNvPr id="77" name="Google Shape;77;p15"/>
          <p:cNvGrpSpPr/>
          <p:nvPr/>
        </p:nvGrpSpPr>
        <p:grpSpPr>
          <a:xfrm>
            <a:off x="3826893" y="3063638"/>
            <a:ext cx="1311810" cy="1428614"/>
            <a:chOff x="3895708" y="737815"/>
            <a:chExt cx="2190000" cy="2384600"/>
          </a:xfrm>
        </p:grpSpPr>
        <p:pic>
          <p:nvPicPr>
            <p:cNvPr id="78" name="Google Shape;78;p15" title="svdw2.jpg"/>
            <p:cNvPicPr preferRelativeResize="0"/>
            <p:nvPr/>
          </p:nvPicPr>
          <p:blipFill rotWithShape="1">
            <a:blip r:embed="rId3">
              <a:alphaModFix/>
            </a:blip>
            <a:srcRect b="11663" l="-22650" r="-22635" t="-5270"/>
            <a:stretch/>
          </p:blipFill>
          <p:spPr>
            <a:xfrm>
              <a:off x="4293493" y="737815"/>
              <a:ext cx="1534500" cy="1653600"/>
            </a:xfrm>
            <a:prstGeom prst="round2SameRect">
              <a:avLst>
                <a:gd fmla="val 50000" name="adj1"/>
                <a:gd fmla="val 50000" name="adj2"/>
              </a:avLst>
            </a:prstGeom>
            <a:noFill/>
            <a:ln>
              <a:noFill/>
            </a:ln>
          </p:spPr>
        </p:pic>
        <p:sp>
          <p:nvSpPr>
            <p:cNvPr id="79" name="Google Shape;79;p15"/>
            <p:cNvSpPr txBox="1"/>
            <p:nvPr/>
          </p:nvSpPr>
          <p:spPr>
            <a:xfrm>
              <a:off x="3895708" y="2625914"/>
              <a:ext cx="2190000" cy="496500"/>
            </a:xfrm>
            <a:prstGeom prst="rect">
              <a:avLst/>
            </a:prstGeom>
            <a:noFill/>
            <a:ln>
              <a:noFill/>
            </a:ln>
          </p:spPr>
          <p:txBody>
            <a:bodyPr anchorCtr="0" anchor="t" bIns="0" lIns="54750" spcFirstLastPara="1" rIns="54750" wrap="square" tIns="0">
              <a:noAutofit/>
            </a:bodyPr>
            <a:lstStyle/>
            <a:p>
              <a:pPr indent="0" lvl="0" marL="0" rtl="0" algn="ctr">
                <a:lnSpc>
                  <a:spcPct val="85000"/>
                </a:lnSpc>
                <a:spcBef>
                  <a:spcPts val="0"/>
                </a:spcBef>
                <a:spcAft>
                  <a:spcPts val="0"/>
                </a:spcAft>
                <a:buNone/>
              </a:pPr>
              <a:r>
                <a:rPr b="1" lang="en" sz="964">
                  <a:solidFill>
                    <a:schemeClr val="accent1"/>
                  </a:solidFill>
                  <a:latin typeface="Montserrat"/>
                  <a:ea typeface="Montserrat"/>
                  <a:cs typeface="Montserrat"/>
                  <a:sym typeface="Montserrat"/>
                </a:rPr>
                <a:t>SENIOR IMPLEMENTATION ENGINEER</a:t>
              </a:r>
              <a:endParaRPr b="1" sz="964">
                <a:solidFill>
                  <a:schemeClr val="accent1"/>
                </a:solidFill>
                <a:latin typeface="Montserrat"/>
                <a:ea typeface="Montserrat"/>
                <a:cs typeface="Montserrat"/>
                <a:sym typeface="Montserrat"/>
              </a:endParaRPr>
            </a:p>
            <a:p>
              <a:pPr indent="0" lvl="0" marL="0" rtl="0" algn="ctr">
                <a:lnSpc>
                  <a:spcPct val="85000"/>
                </a:lnSpc>
                <a:spcBef>
                  <a:spcPts val="0"/>
                </a:spcBef>
                <a:spcAft>
                  <a:spcPts val="0"/>
                </a:spcAft>
                <a:buNone/>
              </a:pPr>
              <a:r>
                <a:t/>
              </a:r>
              <a:endParaRPr b="1" sz="964">
                <a:solidFill>
                  <a:schemeClr val="accent1"/>
                </a:solidFill>
                <a:latin typeface="Montserrat"/>
                <a:ea typeface="Montserrat"/>
                <a:cs typeface="Montserrat"/>
                <a:sym typeface="Montserrat"/>
              </a:endParaRPr>
            </a:p>
            <a:p>
              <a:pPr indent="0" lvl="0" marL="0" rtl="0" algn="ctr">
                <a:lnSpc>
                  <a:spcPct val="90000"/>
                </a:lnSpc>
                <a:spcBef>
                  <a:spcPts val="0"/>
                </a:spcBef>
                <a:spcAft>
                  <a:spcPts val="0"/>
                </a:spcAft>
                <a:buNone/>
              </a:pPr>
              <a:r>
                <a:rPr lang="en" sz="758">
                  <a:solidFill>
                    <a:schemeClr val="dk1"/>
                  </a:solidFill>
                  <a:latin typeface="Montserrat"/>
                  <a:ea typeface="Montserrat"/>
                  <a:cs typeface="Montserrat"/>
                  <a:sym typeface="Montserrat"/>
                </a:rPr>
                <a:t>Stephan van der Westhuizen</a:t>
              </a:r>
              <a:endParaRPr sz="758">
                <a:solidFill>
                  <a:schemeClr val="dk1"/>
                </a:solidFill>
                <a:latin typeface="Montserrat"/>
                <a:ea typeface="Montserrat"/>
                <a:cs typeface="Montserrat"/>
                <a:sym typeface="Montserrat"/>
              </a:endParaRPr>
            </a:p>
            <a:p>
              <a:pPr indent="0" lvl="0" marL="0" rtl="0" algn="l">
                <a:lnSpc>
                  <a:spcPct val="90000"/>
                </a:lnSpc>
                <a:spcBef>
                  <a:spcPts val="0"/>
                </a:spcBef>
                <a:spcAft>
                  <a:spcPts val="0"/>
                </a:spcAft>
                <a:buNone/>
              </a:pPr>
              <a:r>
                <a:t/>
              </a:r>
              <a:endParaRPr sz="758">
                <a:solidFill>
                  <a:schemeClr val="dk1"/>
                </a:solidFill>
                <a:latin typeface="Montserrat"/>
                <a:ea typeface="Montserrat"/>
                <a:cs typeface="Montserrat"/>
                <a:sym typeface="Montserrat"/>
              </a:endParaRPr>
            </a:p>
            <a:p>
              <a:pPr indent="0" lvl="0" marL="0" rtl="0" algn="ctr">
                <a:lnSpc>
                  <a:spcPct val="85000"/>
                </a:lnSpc>
                <a:spcBef>
                  <a:spcPts val="0"/>
                </a:spcBef>
                <a:spcAft>
                  <a:spcPts val="0"/>
                </a:spcAft>
                <a:buNone/>
              </a:pPr>
              <a:r>
                <a:t/>
              </a:r>
              <a:endParaRPr b="1" sz="964">
                <a:solidFill>
                  <a:schemeClr val="accent1"/>
                </a:solidFill>
                <a:latin typeface="Montserrat"/>
                <a:ea typeface="Montserrat"/>
                <a:cs typeface="Montserrat"/>
                <a:sym typeface="Montserrat"/>
              </a:endParaRPr>
            </a:p>
          </p:txBody>
        </p:sp>
      </p:grpSp>
      <p:cxnSp>
        <p:nvCxnSpPr>
          <p:cNvPr id="80" name="Google Shape;80;p15"/>
          <p:cNvCxnSpPr/>
          <p:nvPr/>
        </p:nvCxnSpPr>
        <p:spPr>
          <a:xfrm>
            <a:off x="3018480" y="993625"/>
            <a:ext cx="8400" cy="3751500"/>
          </a:xfrm>
          <a:prstGeom prst="straightConnector1">
            <a:avLst/>
          </a:prstGeom>
          <a:noFill/>
          <a:ln cap="flat" cmpd="sng" w="9525">
            <a:solidFill>
              <a:schemeClr val="dk2"/>
            </a:solidFill>
            <a:prstDash val="solid"/>
            <a:round/>
            <a:headEnd len="med" w="med" type="none"/>
            <a:tailEnd len="med" w="med" type="none"/>
          </a:ln>
        </p:spPr>
      </p:cxnSp>
      <p:grpSp>
        <p:nvGrpSpPr>
          <p:cNvPr id="81" name="Google Shape;81;p15"/>
          <p:cNvGrpSpPr/>
          <p:nvPr/>
        </p:nvGrpSpPr>
        <p:grpSpPr>
          <a:xfrm>
            <a:off x="788121" y="1650198"/>
            <a:ext cx="1681406" cy="2720603"/>
            <a:chOff x="3895693" y="933825"/>
            <a:chExt cx="1352700" cy="2188388"/>
          </a:xfrm>
        </p:grpSpPr>
        <p:pic>
          <p:nvPicPr>
            <p:cNvPr id="82" name="Google Shape;82;p15" title="WR.jpg"/>
            <p:cNvPicPr preferRelativeResize="0"/>
            <p:nvPr/>
          </p:nvPicPr>
          <p:blipFill rotWithShape="1">
            <a:blip r:embed="rId4">
              <a:alphaModFix/>
            </a:blip>
            <a:srcRect b="7059" l="0" r="0" t="7059"/>
            <a:stretch/>
          </p:blipFill>
          <p:spPr>
            <a:xfrm>
              <a:off x="3945643" y="933825"/>
              <a:ext cx="1252800" cy="1350000"/>
            </a:xfrm>
            <a:prstGeom prst="round2SameRect">
              <a:avLst>
                <a:gd fmla="val 50000" name="adj1"/>
                <a:gd fmla="val 50000" name="adj2"/>
              </a:avLst>
            </a:prstGeom>
            <a:noFill/>
            <a:ln>
              <a:noFill/>
            </a:ln>
          </p:spPr>
        </p:pic>
        <p:sp>
          <p:nvSpPr>
            <p:cNvPr id="83" name="Google Shape;83;p15"/>
            <p:cNvSpPr txBox="1"/>
            <p:nvPr/>
          </p:nvSpPr>
          <p:spPr>
            <a:xfrm>
              <a:off x="3895693" y="2441813"/>
              <a:ext cx="1352700" cy="680400"/>
            </a:xfrm>
            <a:prstGeom prst="rect">
              <a:avLst/>
            </a:prstGeom>
            <a:noFill/>
            <a:ln>
              <a:noFill/>
            </a:ln>
          </p:spPr>
          <p:txBody>
            <a:bodyPr anchorCtr="0" anchor="t" bIns="0" lIns="113625" spcFirstLastPara="1" rIns="113625" wrap="square" tIns="0">
              <a:noAutofit/>
            </a:bodyPr>
            <a:lstStyle/>
            <a:p>
              <a:pPr indent="0" lvl="0" marL="0" rtl="0" algn="ctr">
                <a:lnSpc>
                  <a:spcPct val="85000"/>
                </a:lnSpc>
                <a:spcBef>
                  <a:spcPts val="0"/>
                </a:spcBef>
                <a:spcAft>
                  <a:spcPts val="0"/>
                </a:spcAft>
                <a:buNone/>
              </a:pPr>
              <a:r>
                <a:t/>
              </a:r>
              <a:endParaRPr b="1" sz="2177">
                <a:solidFill>
                  <a:schemeClr val="accent1"/>
                </a:solidFill>
                <a:latin typeface="Montserrat"/>
                <a:ea typeface="Montserrat"/>
                <a:cs typeface="Montserrat"/>
                <a:sym typeface="Montserrat"/>
              </a:endParaRPr>
            </a:p>
          </p:txBody>
        </p:sp>
      </p:grpSp>
      <p:sp>
        <p:nvSpPr>
          <p:cNvPr id="84" name="Google Shape;84;p15"/>
          <p:cNvSpPr txBox="1"/>
          <p:nvPr/>
        </p:nvSpPr>
        <p:spPr>
          <a:xfrm>
            <a:off x="-34225" y="3396663"/>
            <a:ext cx="3326100" cy="5580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None/>
            </a:pPr>
            <a:r>
              <a:t/>
            </a:r>
            <a:endParaRPr b="1" sz="1005">
              <a:solidFill>
                <a:schemeClr val="dk1"/>
              </a:solidFill>
              <a:latin typeface="Bricolage Grotesque"/>
              <a:ea typeface="Bricolage Grotesque"/>
              <a:cs typeface="Bricolage Grotesque"/>
              <a:sym typeface="Bricolage Grotesque"/>
            </a:endParaRPr>
          </a:p>
          <a:p>
            <a:pPr indent="0" lvl="0" marL="0" rtl="0" algn="ctr">
              <a:lnSpc>
                <a:spcPct val="90000"/>
              </a:lnSpc>
              <a:spcBef>
                <a:spcPts val="0"/>
              </a:spcBef>
              <a:spcAft>
                <a:spcPts val="0"/>
              </a:spcAft>
              <a:buNone/>
            </a:pPr>
            <a:r>
              <a:rPr b="1" lang="en" sz="1403">
                <a:solidFill>
                  <a:schemeClr val="accent1"/>
                </a:solidFill>
                <a:latin typeface="Montserrat"/>
                <a:ea typeface="Montserrat"/>
                <a:cs typeface="Montserrat"/>
                <a:sym typeface="Montserrat"/>
              </a:rPr>
              <a:t>TECHNOLOGY EXECUTIVE</a:t>
            </a:r>
            <a:endParaRPr b="1" sz="1403">
              <a:solidFill>
                <a:schemeClr val="accent1"/>
              </a:solidFill>
              <a:latin typeface="Montserrat"/>
              <a:ea typeface="Montserrat"/>
              <a:cs typeface="Montserrat"/>
              <a:sym typeface="Montserrat"/>
            </a:endParaRPr>
          </a:p>
          <a:p>
            <a:pPr indent="0" lvl="0" marL="0" rtl="0" algn="ctr">
              <a:lnSpc>
                <a:spcPct val="90000"/>
              </a:lnSpc>
              <a:spcBef>
                <a:spcPts val="0"/>
              </a:spcBef>
              <a:spcAft>
                <a:spcPts val="0"/>
              </a:spcAft>
              <a:buNone/>
            </a:pPr>
            <a:r>
              <a:t/>
            </a:r>
            <a:endParaRPr b="1" sz="903">
              <a:solidFill>
                <a:schemeClr val="accent1"/>
              </a:solidFill>
              <a:latin typeface="Montserrat"/>
              <a:ea typeface="Montserrat"/>
              <a:cs typeface="Montserrat"/>
              <a:sym typeface="Montserrat"/>
            </a:endParaRPr>
          </a:p>
          <a:p>
            <a:pPr indent="0" lvl="0" marL="0" rtl="0" algn="ctr">
              <a:lnSpc>
                <a:spcPct val="90000"/>
              </a:lnSpc>
              <a:spcBef>
                <a:spcPts val="0"/>
              </a:spcBef>
              <a:spcAft>
                <a:spcPts val="0"/>
              </a:spcAft>
              <a:buNone/>
            </a:pPr>
            <a:r>
              <a:rPr lang="en" sz="1005">
                <a:solidFill>
                  <a:schemeClr val="dk1"/>
                </a:solidFill>
                <a:latin typeface="Montserrat"/>
                <a:ea typeface="Montserrat"/>
                <a:cs typeface="Montserrat"/>
                <a:sym typeface="Montserrat"/>
              </a:rPr>
              <a:t>Werner Roux</a:t>
            </a:r>
            <a:endParaRPr sz="903">
              <a:solidFill>
                <a:schemeClr val="dk1"/>
              </a:solidFill>
              <a:latin typeface="Montserrat"/>
              <a:ea typeface="Montserrat"/>
              <a:cs typeface="Montserrat"/>
              <a:sym typeface="Montserrat"/>
            </a:endParaRPr>
          </a:p>
          <a:p>
            <a:pPr indent="0" lvl="0" marL="0" rtl="0" algn="l">
              <a:lnSpc>
                <a:spcPct val="105000"/>
              </a:lnSpc>
              <a:spcBef>
                <a:spcPts val="0"/>
              </a:spcBef>
              <a:spcAft>
                <a:spcPts val="0"/>
              </a:spcAft>
              <a:buNone/>
            </a:pPr>
            <a:r>
              <a:t/>
            </a:r>
            <a:endParaRPr sz="502">
              <a:solidFill>
                <a:schemeClr val="dk1"/>
              </a:solidFill>
              <a:latin typeface="Bricolage Grotesque"/>
              <a:ea typeface="Bricolage Grotesque"/>
              <a:cs typeface="Bricolage Grotesque"/>
              <a:sym typeface="Bricolage Grotesque"/>
            </a:endParaRPr>
          </a:p>
        </p:txBody>
      </p:sp>
      <p:sp>
        <p:nvSpPr>
          <p:cNvPr id="85" name="Google Shape;85;p15"/>
          <p:cNvSpPr/>
          <p:nvPr/>
        </p:nvSpPr>
        <p:spPr>
          <a:xfrm>
            <a:off x="50900" y="26650"/>
            <a:ext cx="9019875" cy="616875"/>
          </a:xfrm>
          <a:prstGeom prst="flowChartProcess">
            <a:avLst/>
          </a:prstGeom>
          <a:solidFill>
            <a:srgbClr val="00262F"/>
          </a:solidFill>
          <a:ln cap="flat" cmpd="sng" w="9525">
            <a:solidFill>
              <a:srgbClr val="00262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86" name="Google Shape;86;p15"/>
          <p:cNvSpPr txBox="1"/>
          <p:nvPr/>
        </p:nvSpPr>
        <p:spPr>
          <a:xfrm>
            <a:off x="1199750" y="26688"/>
            <a:ext cx="6566100" cy="6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lt1"/>
                </a:solidFill>
                <a:latin typeface="Montserrat"/>
                <a:ea typeface="Montserrat"/>
                <a:cs typeface="Montserrat"/>
                <a:sym typeface="Montserrat"/>
              </a:rPr>
              <a:t>Meet the Cloud Team</a:t>
            </a:r>
            <a:endParaRPr b="1" sz="2400">
              <a:solidFill>
                <a:schemeClr val="lt1"/>
              </a:solidFill>
              <a:latin typeface="Montserrat"/>
              <a:ea typeface="Montserrat"/>
              <a:cs typeface="Montserrat"/>
              <a:sym typeface="Montserrat"/>
            </a:endParaRPr>
          </a:p>
        </p:txBody>
      </p:sp>
      <p:grpSp>
        <p:nvGrpSpPr>
          <p:cNvPr id="87" name="Google Shape;87;p15"/>
          <p:cNvGrpSpPr/>
          <p:nvPr/>
        </p:nvGrpSpPr>
        <p:grpSpPr>
          <a:xfrm>
            <a:off x="5338090" y="3063638"/>
            <a:ext cx="1311810" cy="1428614"/>
            <a:chOff x="3895708" y="737815"/>
            <a:chExt cx="2190000" cy="2384600"/>
          </a:xfrm>
        </p:grpSpPr>
        <p:pic>
          <p:nvPicPr>
            <p:cNvPr id="88" name="Google Shape;88;p15" title="OR.png"/>
            <p:cNvPicPr preferRelativeResize="0"/>
            <p:nvPr/>
          </p:nvPicPr>
          <p:blipFill rotWithShape="1">
            <a:blip r:embed="rId5">
              <a:alphaModFix/>
            </a:blip>
            <a:srcRect b="2651" l="0" r="0" t="2660"/>
            <a:stretch/>
          </p:blipFill>
          <p:spPr>
            <a:xfrm>
              <a:off x="4293493" y="737815"/>
              <a:ext cx="1534500" cy="1653600"/>
            </a:xfrm>
            <a:prstGeom prst="round2SameRect">
              <a:avLst>
                <a:gd fmla="val 50000" name="adj1"/>
                <a:gd fmla="val 50000" name="adj2"/>
              </a:avLst>
            </a:prstGeom>
            <a:noFill/>
            <a:ln>
              <a:noFill/>
            </a:ln>
          </p:spPr>
        </p:pic>
        <p:sp>
          <p:nvSpPr>
            <p:cNvPr id="89" name="Google Shape;89;p15"/>
            <p:cNvSpPr txBox="1"/>
            <p:nvPr/>
          </p:nvSpPr>
          <p:spPr>
            <a:xfrm>
              <a:off x="3895708" y="2625914"/>
              <a:ext cx="2190000" cy="496500"/>
            </a:xfrm>
            <a:prstGeom prst="rect">
              <a:avLst/>
            </a:prstGeom>
            <a:noFill/>
            <a:ln>
              <a:noFill/>
            </a:ln>
          </p:spPr>
          <p:txBody>
            <a:bodyPr anchorCtr="0" anchor="t" bIns="0" lIns="54750" spcFirstLastPara="1" rIns="54750" wrap="square" tIns="0">
              <a:noAutofit/>
            </a:bodyPr>
            <a:lstStyle/>
            <a:p>
              <a:pPr indent="0" lvl="0" marL="0" rtl="0" algn="ctr">
                <a:lnSpc>
                  <a:spcPct val="85000"/>
                </a:lnSpc>
                <a:spcBef>
                  <a:spcPts val="0"/>
                </a:spcBef>
                <a:spcAft>
                  <a:spcPts val="0"/>
                </a:spcAft>
                <a:buNone/>
              </a:pPr>
              <a:r>
                <a:rPr b="1" lang="en" sz="964">
                  <a:solidFill>
                    <a:schemeClr val="accent1"/>
                  </a:solidFill>
                  <a:latin typeface="Montserrat"/>
                  <a:ea typeface="Montserrat"/>
                  <a:cs typeface="Montserrat"/>
                  <a:sym typeface="Montserrat"/>
                </a:rPr>
                <a:t>IMPLEMENTATION ENGINEER</a:t>
              </a:r>
              <a:endParaRPr b="1" sz="964">
                <a:solidFill>
                  <a:schemeClr val="accent1"/>
                </a:solidFill>
                <a:latin typeface="Montserrat"/>
                <a:ea typeface="Montserrat"/>
                <a:cs typeface="Montserrat"/>
                <a:sym typeface="Montserrat"/>
              </a:endParaRPr>
            </a:p>
            <a:p>
              <a:pPr indent="0" lvl="0" marL="0" rtl="0" algn="ctr">
                <a:lnSpc>
                  <a:spcPct val="85000"/>
                </a:lnSpc>
                <a:spcBef>
                  <a:spcPts val="0"/>
                </a:spcBef>
                <a:spcAft>
                  <a:spcPts val="0"/>
                </a:spcAft>
                <a:buNone/>
              </a:pPr>
              <a:r>
                <a:t/>
              </a:r>
              <a:endParaRPr b="1" sz="964">
                <a:solidFill>
                  <a:schemeClr val="accent1"/>
                </a:solidFill>
                <a:latin typeface="Montserrat"/>
                <a:ea typeface="Montserrat"/>
                <a:cs typeface="Montserrat"/>
                <a:sym typeface="Montserrat"/>
              </a:endParaRPr>
            </a:p>
            <a:p>
              <a:pPr indent="0" lvl="0" marL="0" rtl="0" algn="ctr">
                <a:lnSpc>
                  <a:spcPct val="90000"/>
                </a:lnSpc>
                <a:spcBef>
                  <a:spcPts val="0"/>
                </a:spcBef>
                <a:spcAft>
                  <a:spcPts val="0"/>
                </a:spcAft>
                <a:buNone/>
              </a:pPr>
              <a:r>
                <a:rPr lang="en" sz="758">
                  <a:solidFill>
                    <a:schemeClr val="dk1"/>
                  </a:solidFill>
                  <a:latin typeface="Montserrat"/>
                  <a:ea typeface="Montserrat"/>
                  <a:cs typeface="Montserrat"/>
                  <a:sym typeface="Montserrat"/>
                </a:rPr>
                <a:t>Ockert Roos</a:t>
              </a:r>
              <a:endParaRPr sz="662">
                <a:solidFill>
                  <a:schemeClr val="dk1"/>
                </a:solidFill>
                <a:latin typeface="Montserrat"/>
                <a:ea typeface="Montserrat"/>
                <a:cs typeface="Montserrat"/>
                <a:sym typeface="Montserrat"/>
              </a:endParaRPr>
            </a:p>
            <a:p>
              <a:pPr indent="0" lvl="0" marL="0" rtl="0" algn="ctr">
                <a:lnSpc>
                  <a:spcPct val="85000"/>
                </a:lnSpc>
                <a:spcBef>
                  <a:spcPts val="0"/>
                </a:spcBef>
                <a:spcAft>
                  <a:spcPts val="0"/>
                </a:spcAft>
                <a:buNone/>
              </a:pPr>
              <a:r>
                <a:t/>
              </a:r>
              <a:endParaRPr b="1" sz="964">
                <a:solidFill>
                  <a:schemeClr val="accent1"/>
                </a:solidFill>
                <a:latin typeface="Montserrat"/>
                <a:ea typeface="Montserrat"/>
                <a:cs typeface="Montserrat"/>
                <a:sym typeface="Montserrat"/>
              </a:endParaRPr>
            </a:p>
          </p:txBody>
        </p:sp>
      </p:grpSp>
      <p:grpSp>
        <p:nvGrpSpPr>
          <p:cNvPr id="90" name="Google Shape;90;p15"/>
          <p:cNvGrpSpPr/>
          <p:nvPr/>
        </p:nvGrpSpPr>
        <p:grpSpPr>
          <a:xfrm>
            <a:off x="6849299" y="3063638"/>
            <a:ext cx="1311810" cy="1428614"/>
            <a:chOff x="3895708" y="737815"/>
            <a:chExt cx="2190000" cy="2384600"/>
          </a:xfrm>
        </p:grpSpPr>
        <p:pic>
          <p:nvPicPr>
            <p:cNvPr id="91" name="Google Shape;91;p15" title="MD2.jpg"/>
            <p:cNvPicPr preferRelativeResize="0"/>
            <p:nvPr/>
          </p:nvPicPr>
          <p:blipFill rotWithShape="1">
            <a:blip r:embed="rId6">
              <a:alphaModFix/>
            </a:blip>
            <a:srcRect b="0" l="-18418" r="-18418" t="0"/>
            <a:stretch/>
          </p:blipFill>
          <p:spPr>
            <a:xfrm>
              <a:off x="4293493" y="737815"/>
              <a:ext cx="1534500" cy="1653600"/>
            </a:xfrm>
            <a:prstGeom prst="round2SameRect">
              <a:avLst>
                <a:gd fmla="val 50000" name="adj1"/>
                <a:gd fmla="val 50000" name="adj2"/>
              </a:avLst>
            </a:prstGeom>
            <a:noFill/>
            <a:ln>
              <a:noFill/>
            </a:ln>
          </p:spPr>
        </p:pic>
        <p:sp>
          <p:nvSpPr>
            <p:cNvPr id="92" name="Google Shape;92;p15"/>
            <p:cNvSpPr txBox="1"/>
            <p:nvPr/>
          </p:nvSpPr>
          <p:spPr>
            <a:xfrm>
              <a:off x="3895708" y="2625914"/>
              <a:ext cx="2190000" cy="496500"/>
            </a:xfrm>
            <a:prstGeom prst="rect">
              <a:avLst/>
            </a:prstGeom>
            <a:noFill/>
            <a:ln>
              <a:noFill/>
            </a:ln>
          </p:spPr>
          <p:txBody>
            <a:bodyPr anchorCtr="0" anchor="t" bIns="0" lIns="54750" spcFirstLastPara="1" rIns="54750" wrap="square" tIns="0">
              <a:noAutofit/>
            </a:bodyPr>
            <a:lstStyle/>
            <a:p>
              <a:pPr indent="0" lvl="0" marL="0" rtl="0" algn="ctr">
                <a:lnSpc>
                  <a:spcPct val="85000"/>
                </a:lnSpc>
                <a:spcBef>
                  <a:spcPts val="0"/>
                </a:spcBef>
                <a:spcAft>
                  <a:spcPts val="0"/>
                </a:spcAft>
                <a:buNone/>
              </a:pPr>
              <a:r>
                <a:rPr b="1" lang="en" sz="964">
                  <a:solidFill>
                    <a:schemeClr val="accent1"/>
                  </a:solidFill>
                  <a:latin typeface="Montserrat"/>
                  <a:ea typeface="Montserrat"/>
                  <a:cs typeface="Montserrat"/>
                  <a:sym typeface="Montserrat"/>
                </a:rPr>
                <a:t>IMPLEMENTATION</a:t>
              </a:r>
              <a:endParaRPr b="1" sz="964">
                <a:solidFill>
                  <a:schemeClr val="accent1"/>
                </a:solidFill>
                <a:latin typeface="Montserrat"/>
                <a:ea typeface="Montserrat"/>
                <a:cs typeface="Montserrat"/>
                <a:sym typeface="Montserrat"/>
              </a:endParaRPr>
            </a:p>
            <a:p>
              <a:pPr indent="0" lvl="0" marL="0" rtl="0" algn="ctr">
                <a:lnSpc>
                  <a:spcPct val="85000"/>
                </a:lnSpc>
                <a:spcBef>
                  <a:spcPts val="0"/>
                </a:spcBef>
                <a:spcAft>
                  <a:spcPts val="0"/>
                </a:spcAft>
                <a:buNone/>
              </a:pPr>
              <a:r>
                <a:rPr b="1" lang="en" sz="964">
                  <a:solidFill>
                    <a:schemeClr val="accent1"/>
                  </a:solidFill>
                  <a:latin typeface="Montserrat"/>
                  <a:ea typeface="Montserrat"/>
                  <a:cs typeface="Montserrat"/>
                  <a:sym typeface="Montserrat"/>
                </a:rPr>
                <a:t>ENGINEER</a:t>
              </a:r>
              <a:endParaRPr b="1" sz="964">
                <a:solidFill>
                  <a:schemeClr val="accent1"/>
                </a:solidFill>
                <a:latin typeface="Montserrat"/>
                <a:ea typeface="Montserrat"/>
                <a:cs typeface="Montserrat"/>
                <a:sym typeface="Montserrat"/>
              </a:endParaRPr>
            </a:p>
            <a:p>
              <a:pPr indent="0" lvl="0" marL="0" rtl="0" algn="ctr">
                <a:lnSpc>
                  <a:spcPct val="85000"/>
                </a:lnSpc>
                <a:spcBef>
                  <a:spcPts val="0"/>
                </a:spcBef>
                <a:spcAft>
                  <a:spcPts val="0"/>
                </a:spcAft>
                <a:buNone/>
              </a:pPr>
              <a:r>
                <a:t/>
              </a:r>
              <a:endParaRPr b="1" sz="964">
                <a:solidFill>
                  <a:schemeClr val="accent1"/>
                </a:solidFill>
                <a:latin typeface="Montserrat"/>
                <a:ea typeface="Montserrat"/>
                <a:cs typeface="Montserrat"/>
                <a:sym typeface="Montserrat"/>
              </a:endParaRPr>
            </a:p>
            <a:p>
              <a:pPr indent="0" lvl="0" marL="0" rtl="0" algn="ctr">
                <a:lnSpc>
                  <a:spcPct val="90000"/>
                </a:lnSpc>
                <a:spcBef>
                  <a:spcPts val="0"/>
                </a:spcBef>
                <a:spcAft>
                  <a:spcPts val="0"/>
                </a:spcAft>
                <a:buNone/>
              </a:pPr>
              <a:r>
                <a:rPr lang="en" sz="758">
                  <a:solidFill>
                    <a:schemeClr val="dk1"/>
                  </a:solidFill>
                  <a:latin typeface="Montserrat"/>
                  <a:ea typeface="Montserrat"/>
                  <a:cs typeface="Montserrat"/>
                  <a:sym typeface="Montserrat"/>
                </a:rPr>
                <a:t>Marcel Dreyer</a:t>
              </a:r>
              <a:endParaRPr sz="662">
                <a:solidFill>
                  <a:schemeClr val="dk1"/>
                </a:solidFill>
                <a:latin typeface="Montserrat"/>
                <a:ea typeface="Montserrat"/>
                <a:cs typeface="Montserrat"/>
                <a:sym typeface="Montserrat"/>
              </a:endParaRPr>
            </a:p>
            <a:p>
              <a:pPr indent="0" lvl="0" marL="0" rtl="0" algn="ctr">
                <a:lnSpc>
                  <a:spcPct val="85000"/>
                </a:lnSpc>
                <a:spcBef>
                  <a:spcPts val="0"/>
                </a:spcBef>
                <a:spcAft>
                  <a:spcPts val="0"/>
                </a:spcAft>
                <a:buNone/>
              </a:pPr>
              <a:r>
                <a:t/>
              </a:r>
              <a:endParaRPr b="1" sz="964">
                <a:solidFill>
                  <a:schemeClr val="accent1"/>
                </a:solidFill>
                <a:latin typeface="Montserrat"/>
                <a:ea typeface="Montserrat"/>
                <a:cs typeface="Montserrat"/>
                <a:sym typeface="Montserrat"/>
              </a:endParaRPr>
            </a:p>
          </p:txBody>
        </p:sp>
      </p:grpSp>
      <p:grpSp>
        <p:nvGrpSpPr>
          <p:cNvPr id="93" name="Google Shape;93;p15"/>
          <p:cNvGrpSpPr/>
          <p:nvPr/>
        </p:nvGrpSpPr>
        <p:grpSpPr>
          <a:xfrm>
            <a:off x="5338090" y="993616"/>
            <a:ext cx="1311810" cy="1380651"/>
            <a:chOff x="3895708" y="817872"/>
            <a:chExt cx="2190000" cy="2304542"/>
          </a:xfrm>
        </p:grpSpPr>
        <p:pic>
          <p:nvPicPr>
            <p:cNvPr id="94" name="Google Shape;94;p15" title="2821447e-1184-410d-a354-fcd425dd3ddd.png"/>
            <p:cNvPicPr preferRelativeResize="0"/>
            <p:nvPr/>
          </p:nvPicPr>
          <p:blipFill rotWithShape="1">
            <a:blip r:embed="rId7">
              <a:alphaModFix/>
            </a:blip>
            <a:srcRect b="11878" l="0" r="0" t="0"/>
            <a:stretch/>
          </p:blipFill>
          <p:spPr>
            <a:xfrm>
              <a:off x="4293493" y="817872"/>
              <a:ext cx="1534500" cy="1653600"/>
            </a:xfrm>
            <a:prstGeom prst="round2SameRect">
              <a:avLst>
                <a:gd fmla="val 50000" name="adj1"/>
                <a:gd fmla="val 50000" name="adj2"/>
              </a:avLst>
            </a:prstGeom>
            <a:noFill/>
            <a:ln>
              <a:noFill/>
            </a:ln>
          </p:spPr>
        </p:pic>
        <p:sp>
          <p:nvSpPr>
            <p:cNvPr id="95" name="Google Shape;95;p15"/>
            <p:cNvSpPr txBox="1"/>
            <p:nvPr/>
          </p:nvSpPr>
          <p:spPr>
            <a:xfrm>
              <a:off x="3895708" y="2625914"/>
              <a:ext cx="2190000" cy="496500"/>
            </a:xfrm>
            <a:prstGeom prst="rect">
              <a:avLst/>
            </a:prstGeom>
            <a:noFill/>
            <a:ln>
              <a:noFill/>
            </a:ln>
          </p:spPr>
          <p:txBody>
            <a:bodyPr anchorCtr="0" anchor="t" bIns="0" lIns="54750" spcFirstLastPara="1" rIns="54750" wrap="square" tIns="0">
              <a:noAutofit/>
            </a:bodyPr>
            <a:lstStyle/>
            <a:p>
              <a:pPr indent="0" lvl="0" marL="0" rtl="0" algn="ctr">
                <a:lnSpc>
                  <a:spcPct val="85000"/>
                </a:lnSpc>
                <a:spcBef>
                  <a:spcPts val="0"/>
                </a:spcBef>
                <a:spcAft>
                  <a:spcPts val="0"/>
                </a:spcAft>
                <a:buNone/>
              </a:pPr>
              <a:r>
                <a:rPr b="1" lang="en" sz="964">
                  <a:solidFill>
                    <a:schemeClr val="accent1"/>
                  </a:solidFill>
                  <a:latin typeface="Montserrat"/>
                  <a:ea typeface="Montserrat"/>
                  <a:cs typeface="Montserrat"/>
                  <a:sym typeface="Montserrat"/>
                </a:rPr>
                <a:t>LEAD CLOUD ARCHITECT</a:t>
              </a:r>
              <a:endParaRPr b="1" sz="964">
                <a:solidFill>
                  <a:schemeClr val="accent1"/>
                </a:solidFill>
                <a:latin typeface="Montserrat"/>
                <a:ea typeface="Montserrat"/>
                <a:cs typeface="Montserrat"/>
                <a:sym typeface="Montserrat"/>
              </a:endParaRPr>
            </a:p>
            <a:p>
              <a:pPr indent="0" lvl="0" marL="0" rtl="0" algn="ctr">
                <a:lnSpc>
                  <a:spcPct val="85000"/>
                </a:lnSpc>
                <a:spcBef>
                  <a:spcPts val="0"/>
                </a:spcBef>
                <a:spcAft>
                  <a:spcPts val="0"/>
                </a:spcAft>
                <a:buNone/>
              </a:pPr>
              <a:r>
                <a:t/>
              </a:r>
              <a:endParaRPr b="1" sz="964">
                <a:solidFill>
                  <a:schemeClr val="accent1"/>
                </a:solidFill>
                <a:latin typeface="Montserrat"/>
                <a:ea typeface="Montserrat"/>
                <a:cs typeface="Montserrat"/>
                <a:sym typeface="Montserrat"/>
              </a:endParaRPr>
            </a:p>
            <a:p>
              <a:pPr indent="0" lvl="0" marL="0" rtl="0" algn="ctr">
                <a:lnSpc>
                  <a:spcPct val="90000"/>
                </a:lnSpc>
                <a:spcBef>
                  <a:spcPts val="0"/>
                </a:spcBef>
                <a:spcAft>
                  <a:spcPts val="0"/>
                </a:spcAft>
                <a:buNone/>
              </a:pPr>
              <a:r>
                <a:rPr lang="en" sz="758">
                  <a:solidFill>
                    <a:schemeClr val="dk1"/>
                  </a:solidFill>
                  <a:latin typeface="Montserrat"/>
                  <a:ea typeface="Montserrat"/>
                  <a:cs typeface="Montserrat"/>
                  <a:sym typeface="Montserrat"/>
                </a:rPr>
                <a:t>Lawrence van Jaarsveldt</a:t>
              </a:r>
              <a:endParaRPr sz="662">
                <a:solidFill>
                  <a:schemeClr val="dk1"/>
                </a:solidFill>
                <a:latin typeface="Montserrat"/>
                <a:ea typeface="Montserrat"/>
                <a:cs typeface="Montserrat"/>
                <a:sym typeface="Montserrat"/>
              </a:endParaRPr>
            </a:p>
            <a:p>
              <a:pPr indent="0" lvl="0" marL="0" rtl="0" algn="ctr">
                <a:lnSpc>
                  <a:spcPct val="85000"/>
                </a:lnSpc>
                <a:spcBef>
                  <a:spcPts val="0"/>
                </a:spcBef>
                <a:spcAft>
                  <a:spcPts val="0"/>
                </a:spcAft>
                <a:buNone/>
              </a:pPr>
              <a:r>
                <a:t/>
              </a:r>
              <a:endParaRPr b="1" sz="964">
                <a:solidFill>
                  <a:schemeClr val="accent1"/>
                </a:solidFill>
                <a:latin typeface="Montserrat"/>
                <a:ea typeface="Montserrat"/>
                <a:cs typeface="Montserrat"/>
                <a:sym typeface="Montserrat"/>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 name="Shape 99"/>
        <p:cNvGrpSpPr/>
        <p:nvPr/>
      </p:nvGrpSpPr>
      <p:grpSpPr>
        <a:xfrm>
          <a:off x="0" y="0"/>
          <a:ext cx="0" cy="0"/>
          <a:chOff x="0" y="0"/>
          <a:chExt cx="0" cy="0"/>
        </a:xfrm>
      </p:grpSpPr>
      <p:grpSp>
        <p:nvGrpSpPr>
          <p:cNvPr id="100" name="Google Shape;100;p16"/>
          <p:cNvGrpSpPr/>
          <p:nvPr/>
        </p:nvGrpSpPr>
        <p:grpSpPr>
          <a:xfrm>
            <a:off x="3320877" y="3063638"/>
            <a:ext cx="1311810" cy="1428614"/>
            <a:chOff x="3895708" y="737815"/>
            <a:chExt cx="2190000" cy="2384600"/>
          </a:xfrm>
        </p:grpSpPr>
        <p:pic>
          <p:nvPicPr>
            <p:cNvPr id="101" name="Google Shape;101;p16" title="MS.png"/>
            <p:cNvPicPr preferRelativeResize="0"/>
            <p:nvPr/>
          </p:nvPicPr>
          <p:blipFill rotWithShape="1">
            <a:blip r:embed="rId3">
              <a:alphaModFix/>
            </a:blip>
            <a:srcRect b="0" l="13877" r="13884" t="0"/>
            <a:stretch/>
          </p:blipFill>
          <p:spPr>
            <a:xfrm>
              <a:off x="4293493" y="737815"/>
              <a:ext cx="1534500" cy="1653600"/>
            </a:xfrm>
            <a:prstGeom prst="round2SameRect">
              <a:avLst>
                <a:gd fmla="val 50000" name="adj1"/>
                <a:gd fmla="val 50000" name="adj2"/>
              </a:avLst>
            </a:prstGeom>
            <a:noFill/>
            <a:ln>
              <a:noFill/>
            </a:ln>
          </p:spPr>
        </p:pic>
        <p:sp>
          <p:nvSpPr>
            <p:cNvPr id="102" name="Google Shape;102;p16"/>
            <p:cNvSpPr txBox="1"/>
            <p:nvPr/>
          </p:nvSpPr>
          <p:spPr>
            <a:xfrm>
              <a:off x="3895708" y="2625914"/>
              <a:ext cx="2190000" cy="496500"/>
            </a:xfrm>
            <a:prstGeom prst="rect">
              <a:avLst/>
            </a:prstGeom>
            <a:noFill/>
            <a:ln>
              <a:noFill/>
            </a:ln>
          </p:spPr>
          <p:txBody>
            <a:bodyPr anchorCtr="0" anchor="t" bIns="0" lIns="54750" spcFirstLastPara="1" rIns="54750" wrap="square" tIns="0">
              <a:noAutofit/>
            </a:bodyPr>
            <a:lstStyle/>
            <a:p>
              <a:pPr indent="0" lvl="0" marL="0" rtl="0" algn="ctr">
                <a:lnSpc>
                  <a:spcPct val="85000"/>
                </a:lnSpc>
                <a:spcBef>
                  <a:spcPts val="0"/>
                </a:spcBef>
                <a:spcAft>
                  <a:spcPts val="0"/>
                </a:spcAft>
                <a:buNone/>
              </a:pPr>
              <a:r>
                <a:rPr b="1" lang="en" sz="964">
                  <a:solidFill>
                    <a:schemeClr val="accent1"/>
                  </a:solidFill>
                  <a:latin typeface="Montserrat"/>
                  <a:ea typeface="Montserrat"/>
                  <a:cs typeface="Montserrat"/>
                  <a:sym typeface="Montserrat"/>
                </a:rPr>
                <a:t>SUPPORT </a:t>
              </a:r>
              <a:endParaRPr b="1" sz="964">
                <a:solidFill>
                  <a:schemeClr val="accent1"/>
                </a:solidFill>
                <a:latin typeface="Montserrat"/>
                <a:ea typeface="Montserrat"/>
                <a:cs typeface="Montserrat"/>
                <a:sym typeface="Montserrat"/>
              </a:endParaRPr>
            </a:p>
            <a:p>
              <a:pPr indent="0" lvl="0" marL="0" rtl="0" algn="ctr">
                <a:lnSpc>
                  <a:spcPct val="85000"/>
                </a:lnSpc>
                <a:spcBef>
                  <a:spcPts val="0"/>
                </a:spcBef>
                <a:spcAft>
                  <a:spcPts val="0"/>
                </a:spcAft>
                <a:buNone/>
              </a:pPr>
              <a:r>
                <a:rPr b="1" lang="en" sz="964">
                  <a:solidFill>
                    <a:schemeClr val="accent1"/>
                  </a:solidFill>
                  <a:latin typeface="Montserrat"/>
                  <a:ea typeface="Montserrat"/>
                  <a:cs typeface="Montserrat"/>
                  <a:sym typeface="Montserrat"/>
                </a:rPr>
                <a:t>TECHNICIAN</a:t>
              </a:r>
              <a:endParaRPr b="1" sz="964">
                <a:solidFill>
                  <a:schemeClr val="accent1"/>
                </a:solidFill>
                <a:latin typeface="Montserrat"/>
                <a:ea typeface="Montserrat"/>
                <a:cs typeface="Montserrat"/>
                <a:sym typeface="Montserrat"/>
              </a:endParaRPr>
            </a:p>
            <a:p>
              <a:pPr indent="0" lvl="0" marL="0" rtl="0" algn="ctr">
                <a:lnSpc>
                  <a:spcPct val="85000"/>
                </a:lnSpc>
                <a:spcBef>
                  <a:spcPts val="0"/>
                </a:spcBef>
                <a:spcAft>
                  <a:spcPts val="0"/>
                </a:spcAft>
                <a:buNone/>
              </a:pPr>
              <a:r>
                <a:t/>
              </a:r>
              <a:endParaRPr b="1" sz="964">
                <a:solidFill>
                  <a:schemeClr val="accent1"/>
                </a:solidFill>
                <a:latin typeface="Montserrat"/>
                <a:ea typeface="Montserrat"/>
                <a:cs typeface="Montserrat"/>
                <a:sym typeface="Montserrat"/>
              </a:endParaRPr>
            </a:p>
            <a:p>
              <a:pPr indent="0" lvl="0" marL="0" rtl="0" algn="ctr">
                <a:lnSpc>
                  <a:spcPct val="90000"/>
                </a:lnSpc>
                <a:spcBef>
                  <a:spcPts val="0"/>
                </a:spcBef>
                <a:spcAft>
                  <a:spcPts val="0"/>
                </a:spcAft>
                <a:buClr>
                  <a:schemeClr val="dk1"/>
                </a:buClr>
                <a:buSzPts val="1100"/>
                <a:buFont typeface="Arial"/>
                <a:buNone/>
              </a:pPr>
              <a:r>
                <a:rPr lang="en" sz="758">
                  <a:solidFill>
                    <a:schemeClr val="dk1"/>
                  </a:solidFill>
                  <a:latin typeface="Montserrat"/>
                  <a:ea typeface="Montserrat"/>
                  <a:cs typeface="Montserrat"/>
                  <a:sym typeface="Montserrat"/>
                </a:rPr>
                <a:t>Michael Schmulian</a:t>
              </a:r>
              <a:endParaRPr sz="662">
                <a:solidFill>
                  <a:schemeClr val="dk1"/>
                </a:solidFill>
                <a:latin typeface="Montserrat"/>
                <a:ea typeface="Montserrat"/>
                <a:cs typeface="Montserrat"/>
                <a:sym typeface="Montserrat"/>
              </a:endParaRPr>
            </a:p>
            <a:p>
              <a:pPr indent="0" lvl="0" marL="0" rtl="0" algn="ctr">
                <a:lnSpc>
                  <a:spcPct val="85000"/>
                </a:lnSpc>
                <a:spcBef>
                  <a:spcPts val="0"/>
                </a:spcBef>
                <a:spcAft>
                  <a:spcPts val="0"/>
                </a:spcAft>
                <a:buNone/>
              </a:pPr>
              <a:r>
                <a:t/>
              </a:r>
              <a:endParaRPr b="1" sz="964">
                <a:solidFill>
                  <a:schemeClr val="accent1"/>
                </a:solidFill>
                <a:latin typeface="Montserrat"/>
                <a:ea typeface="Montserrat"/>
                <a:cs typeface="Montserrat"/>
                <a:sym typeface="Montserrat"/>
              </a:endParaRPr>
            </a:p>
          </p:txBody>
        </p:sp>
      </p:grpSp>
      <p:cxnSp>
        <p:nvCxnSpPr>
          <p:cNvPr id="103" name="Google Shape;103;p16"/>
          <p:cNvCxnSpPr/>
          <p:nvPr/>
        </p:nvCxnSpPr>
        <p:spPr>
          <a:xfrm>
            <a:off x="3018480" y="993625"/>
            <a:ext cx="8400" cy="3751500"/>
          </a:xfrm>
          <a:prstGeom prst="straightConnector1">
            <a:avLst/>
          </a:prstGeom>
          <a:noFill/>
          <a:ln cap="flat" cmpd="sng" w="9525">
            <a:solidFill>
              <a:schemeClr val="dk2"/>
            </a:solidFill>
            <a:prstDash val="solid"/>
            <a:round/>
            <a:headEnd len="med" w="med" type="none"/>
            <a:tailEnd len="med" w="med" type="none"/>
          </a:ln>
        </p:spPr>
      </p:cxnSp>
      <p:grpSp>
        <p:nvGrpSpPr>
          <p:cNvPr id="104" name="Google Shape;104;p16"/>
          <p:cNvGrpSpPr/>
          <p:nvPr/>
        </p:nvGrpSpPr>
        <p:grpSpPr>
          <a:xfrm>
            <a:off x="788121" y="1650198"/>
            <a:ext cx="1681406" cy="2720603"/>
            <a:chOff x="3895693" y="933825"/>
            <a:chExt cx="1352700" cy="2188388"/>
          </a:xfrm>
        </p:grpSpPr>
        <p:pic>
          <p:nvPicPr>
            <p:cNvPr id="105" name="Google Shape;105;p16" title="SvN.png"/>
            <p:cNvPicPr preferRelativeResize="0"/>
            <p:nvPr/>
          </p:nvPicPr>
          <p:blipFill rotWithShape="1">
            <a:blip r:embed="rId4">
              <a:alphaModFix/>
            </a:blip>
            <a:srcRect b="12157" l="0" r="0" t="0"/>
            <a:stretch/>
          </p:blipFill>
          <p:spPr>
            <a:xfrm>
              <a:off x="3945643" y="933825"/>
              <a:ext cx="1252800" cy="1350000"/>
            </a:xfrm>
            <a:prstGeom prst="round2SameRect">
              <a:avLst>
                <a:gd fmla="val 50000" name="adj1"/>
                <a:gd fmla="val 50000" name="adj2"/>
              </a:avLst>
            </a:prstGeom>
            <a:noFill/>
            <a:ln>
              <a:noFill/>
            </a:ln>
          </p:spPr>
        </p:pic>
        <p:sp>
          <p:nvSpPr>
            <p:cNvPr id="106" name="Google Shape;106;p16"/>
            <p:cNvSpPr txBox="1"/>
            <p:nvPr/>
          </p:nvSpPr>
          <p:spPr>
            <a:xfrm>
              <a:off x="3895693" y="2441813"/>
              <a:ext cx="1352700" cy="680400"/>
            </a:xfrm>
            <a:prstGeom prst="rect">
              <a:avLst/>
            </a:prstGeom>
            <a:noFill/>
            <a:ln>
              <a:noFill/>
            </a:ln>
          </p:spPr>
          <p:txBody>
            <a:bodyPr anchorCtr="0" anchor="t" bIns="0" lIns="113625" spcFirstLastPara="1" rIns="113625" wrap="square" tIns="0">
              <a:noAutofit/>
            </a:bodyPr>
            <a:lstStyle/>
            <a:p>
              <a:pPr indent="0" lvl="0" marL="0" rtl="0" algn="ctr">
                <a:lnSpc>
                  <a:spcPct val="85000"/>
                </a:lnSpc>
                <a:spcBef>
                  <a:spcPts val="0"/>
                </a:spcBef>
                <a:spcAft>
                  <a:spcPts val="0"/>
                </a:spcAft>
                <a:buNone/>
              </a:pPr>
              <a:r>
                <a:t/>
              </a:r>
              <a:endParaRPr b="1" sz="2177">
                <a:solidFill>
                  <a:schemeClr val="accent1"/>
                </a:solidFill>
                <a:latin typeface="Montserrat"/>
                <a:ea typeface="Montserrat"/>
                <a:cs typeface="Montserrat"/>
                <a:sym typeface="Montserrat"/>
              </a:endParaRPr>
            </a:p>
          </p:txBody>
        </p:sp>
      </p:grpSp>
      <p:sp>
        <p:nvSpPr>
          <p:cNvPr id="107" name="Google Shape;107;p16"/>
          <p:cNvSpPr txBox="1"/>
          <p:nvPr/>
        </p:nvSpPr>
        <p:spPr>
          <a:xfrm>
            <a:off x="-34225" y="3396663"/>
            <a:ext cx="3326100" cy="5580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None/>
            </a:pPr>
            <a:r>
              <a:t/>
            </a:r>
            <a:endParaRPr b="1" sz="1005">
              <a:solidFill>
                <a:schemeClr val="dk1"/>
              </a:solidFill>
              <a:latin typeface="Bricolage Grotesque"/>
              <a:ea typeface="Bricolage Grotesque"/>
              <a:cs typeface="Bricolage Grotesque"/>
              <a:sym typeface="Bricolage Grotesque"/>
            </a:endParaRPr>
          </a:p>
          <a:p>
            <a:pPr indent="0" lvl="0" marL="0" rtl="0" algn="ctr">
              <a:lnSpc>
                <a:spcPct val="90000"/>
              </a:lnSpc>
              <a:spcBef>
                <a:spcPts val="0"/>
              </a:spcBef>
              <a:spcAft>
                <a:spcPts val="0"/>
              </a:spcAft>
              <a:buNone/>
            </a:pPr>
            <a:r>
              <a:rPr b="1" lang="en" sz="1403">
                <a:solidFill>
                  <a:schemeClr val="accent1"/>
                </a:solidFill>
                <a:latin typeface="Montserrat"/>
                <a:ea typeface="Montserrat"/>
                <a:cs typeface="Montserrat"/>
                <a:sym typeface="Montserrat"/>
              </a:rPr>
              <a:t>CLOUD CLIENT SERVICES </a:t>
            </a:r>
            <a:endParaRPr b="1" sz="1403">
              <a:solidFill>
                <a:schemeClr val="accent1"/>
              </a:solidFill>
              <a:latin typeface="Montserrat"/>
              <a:ea typeface="Montserrat"/>
              <a:cs typeface="Montserrat"/>
              <a:sym typeface="Montserrat"/>
            </a:endParaRPr>
          </a:p>
          <a:p>
            <a:pPr indent="0" lvl="0" marL="0" rtl="0" algn="ctr">
              <a:lnSpc>
                <a:spcPct val="90000"/>
              </a:lnSpc>
              <a:spcBef>
                <a:spcPts val="0"/>
              </a:spcBef>
              <a:spcAft>
                <a:spcPts val="0"/>
              </a:spcAft>
              <a:buNone/>
            </a:pPr>
            <a:r>
              <a:rPr b="1" lang="en" sz="1403">
                <a:solidFill>
                  <a:schemeClr val="accent1"/>
                </a:solidFill>
                <a:latin typeface="Montserrat"/>
                <a:ea typeface="Montserrat"/>
                <a:cs typeface="Montserrat"/>
                <a:sym typeface="Montserrat"/>
              </a:rPr>
              <a:t>TEAM LEADER</a:t>
            </a:r>
            <a:endParaRPr b="1" sz="1403">
              <a:solidFill>
                <a:schemeClr val="accent1"/>
              </a:solidFill>
              <a:latin typeface="Montserrat"/>
              <a:ea typeface="Montserrat"/>
              <a:cs typeface="Montserrat"/>
              <a:sym typeface="Montserrat"/>
            </a:endParaRPr>
          </a:p>
          <a:p>
            <a:pPr indent="0" lvl="0" marL="0" rtl="0" algn="ctr">
              <a:lnSpc>
                <a:spcPct val="90000"/>
              </a:lnSpc>
              <a:spcBef>
                <a:spcPts val="0"/>
              </a:spcBef>
              <a:spcAft>
                <a:spcPts val="0"/>
              </a:spcAft>
              <a:buNone/>
            </a:pPr>
            <a:r>
              <a:t/>
            </a:r>
            <a:endParaRPr b="1" sz="903">
              <a:solidFill>
                <a:schemeClr val="accent1"/>
              </a:solidFill>
              <a:latin typeface="Montserrat"/>
              <a:ea typeface="Montserrat"/>
              <a:cs typeface="Montserrat"/>
              <a:sym typeface="Montserrat"/>
            </a:endParaRPr>
          </a:p>
          <a:p>
            <a:pPr indent="0" lvl="0" marL="0" rtl="0" algn="ctr">
              <a:lnSpc>
                <a:spcPct val="90000"/>
              </a:lnSpc>
              <a:spcBef>
                <a:spcPts val="0"/>
              </a:spcBef>
              <a:spcAft>
                <a:spcPts val="0"/>
              </a:spcAft>
              <a:buClr>
                <a:schemeClr val="dk1"/>
              </a:buClr>
              <a:buSzPts val="1100"/>
              <a:buFont typeface="Arial"/>
              <a:buNone/>
            </a:pPr>
            <a:r>
              <a:rPr lang="en" sz="1005">
                <a:solidFill>
                  <a:schemeClr val="dk1"/>
                </a:solidFill>
                <a:latin typeface="Montserrat"/>
                <a:ea typeface="Montserrat"/>
                <a:cs typeface="Montserrat"/>
                <a:sym typeface="Montserrat"/>
              </a:rPr>
              <a:t>Sumari van Niekerk</a:t>
            </a:r>
            <a:endParaRPr sz="903">
              <a:solidFill>
                <a:schemeClr val="dk1"/>
              </a:solidFill>
              <a:latin typeface="Montserrat"/>
              <a:ea typeface="Montserrat"/>
              <a:cs typeface="Montserrat"/>
              <a:sym typeface="Montserrat"/>
            </a:endParaRPr>
          </a:p>
          <a:p>
            <a:pPr indent="0" lvl="0" marL="0" rtl="0" algn="l">
              <a:lnSpc>
                <a:spcPct val="105000"/>
              </a:lnSpc>
              <a:spcBef>
                <a:spcPts val="0"/>
              </a:spcBef>
              <a:spcAft>
                <a:spcPts val="0"/>
              </a:spcAft>
              <a:buNone/>
            </a:pPr>
            <a:r>
              <a:t/>
            </a:r>
            <a:endParaRPr sz="502">
              <a:solidFill>
                <a:schemeClr val="dk1"/>
              </a:solidFill>
              <a:latin typeface="Bricolage Grotesque"/>
              <a:ea typeface="Bricolage Grotesque"/>
              <a:cs typeface="Bricolage Grotesque"/>
              <a:sym typeface="Bricolage Grotesque"/>
            </a:endParaRPr>
          </a:p>
        </p:txBody>
      </p:sp>
      <p:sp>
        <p:nvSpPr>
          <p:cNvPr id="108" name="Google Shape;108;p16"/>
          <p:cNvSpPr/>
          <p:nvPr/>
        </p:nvSpPr>
        <p:spPr>
          <a:xfrm>
            <a:off x="50900" y="26650"/>
            <a:ext cx="9019875" cy="616875"/>
          </a:xfrm>
          <a:prstGeom prst="flowChartProcess">
            <a:avLst/>
          </a:prstGeom>
          <a:solidFill>
            <a:srgbClr val="00262F"/>
          </a:solidFill>
          <a:ln cap="flat" cmpd="sng" w="9525">
            <a:solidFill>
              <a:srgbClr val="00262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09" name="Google Shape;109;p16"/>
          <p:cNvSpPr txBox="1"/>
          <p:nvPr/>
        </p:nvSpPr>
        <p:spPr>
          <a:xfrm>
            <a:off x="1179100" y="0"/>
            <a:ext cx="6566100" cy="6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lt1"/>
                </a:solidFill>
                <a:latin typeface="Montserrat"/>
                <a:ea typeface="Montserrat"/>
                <a:cs typeface="Montserrat"/>
                <a:sym typeface="Montserrat"/>
              </a:rPr>
              <a:t>Our Support Team</a:t>
            </a:r>
            <a:endParaRPr b="1" sz="2400">
              <a:solidFill>
                <a:schemeClr val="lt1"/>
              </a:solidFill>
              <a:latin typeface="Montserrat"/>
              <a:ea typeface="Montserrat"/>
              <a:cs typeface="Montserrat"/>
              <a:sym typeface="Montserrat"/>
            </a:endParaRPr>
          </a:p>
        </p:txBody>
      </p:sp>
      <p:grpSp>
        <p:nvGrpSpPr>
          <p:cNvPr id="110" name="Google Shape;110;p16"/>
          <p:cNvGrpSpPr/>
          <p:nvPr/>
        </p:nvGrpSpPr>
        <p:grpSpPr>
          <a:xfrm>
            <a:off x="4832075" y="3063638"/>
            <a:ext cx="1311810" cy="1428614"/>
            <a:chOff x="3895708" y="737815"/>
            <a:chExt cx="2190000" cy="2384600"/>
          </a:xfrm>
        </p:grpSpPr>
        <p:pic>
          <p:nvPicPr>
            <p:cNvPr id="111" name="Google Shape;111;p16" title="WH.png"/>
            <p:cNvPicPr preferRelativeResize="0"/>
            <p:nvPr/>
          </p:nvPicPr>
          <p:blipFill rotWithShape="1">
            <a:blip r:embed="rId5">
              <a:alphaModFix/>
            </a:blip>
            <a:srcRect b="0" l="4111" r="4102" t="0"/>
            <a:stretch/>
          </p:blipFill>
          <p:spPr>
            <a:xfrm>
              <a:off x="4293493" y="737815"/>
              <a:ext cx="1534500" cy="1653600"/>
            </a:xfrm>
            <a:prstGeom prst="round2SameRect">
              <a:avLst>
                <a:gd fmla="val 50000" name="adj1"/>
                <a:gd fmla="val 50000" name="adj2"/>
              </a:avLst>
            </a:prstGeom>
            <a:noFill/>
            <a:ln>
              <a:noFill/>
            </a:ln>
          </p:spPr>
        </p:pic>
        <p:sp>
          <p:nvSpPr>
            <p:cNvPr id="112" name="Google Shape;112;p16"/>
            <p:cNvSpPr txBox="1"/>
            <p:nvPr/>
          </p:nvSpPr>
          <p:spPr>
            <a:xfrm>
              <a:off x="3895708" y="2625914"/>
              <a:ext cx="2190000" cy="496500"/>
            </a:xfrm>
            <a:prstGeom prst="rect">
              <a:avLst/>
            </a:prstGeom>
            <a:noFill/>
            <a:ln>
              <a:noFill/>
            </a:ln>
          </p:spPr>
          <p:txBody>
            <a:bodyPr anchorCtr="0" anchor="t" bIns="0" lIns="54750" spcFirstLastPara="1" rIns="54750" wrap="square" tIns="0">
              <a:noAutofit/>
            </a:bodyPr>
            <a:lstStyle/>
            <a:p>
              <a:pPr indent="0" lvl="0" marL="0" rtl="0" algn="ctr">
                <a:lnSpc>
                  <a:spcPct val="85000"/>
                </a:lnSpc>
                <a:spcBef>
                  <a:spcPts val="0"/>
                </a:spcBef>
                <a:spcAft>
                  <a:spcPts val="0"/>
                </a:spcAft>
                <a:buNone/>
              </a:pPr>
              <a:r>
                <a:rPr b="1" lang="en" sz="964">
                  <a:solidFill>
                    <a:schemeClr val="accent1"/>
                  </a:solidFill>
                  <a:latin typeface="Montserrat"/>
                  <a:ea typeface="Montserrat"/>
                  <a:cs typeface="Montserrat"/>
                  <a:sym typeface="Montserrat"/>
                </a:rPr>
                <a:t>SUPPORT </a:t>
              </a:r>
              <a:endParaRPr b="1" sz="964">
                <a:solidFill>
                  <a:schemeClr val="accent1"/>
                </a:solidFill>
                <a:latin typeface="Montserrat"/>
                <a:ea typeface="Montserrat"/>
                <a:cs typeface="Montserrat"/>
                <a:sym typeface="Montserrat"/>
              </a:endParaRPr>
            </a:p>
            <a:p>
              <a:pPr indent="0" lvl="0" marL="0" rtl="0" algn="ctr">
                <a:lnSpc>
                  <a:spcPct val="85000"/>
                </a:lnSpc>
                <a:spcBef>
                  <a:spcPts val="0"/>
                </a:spcBef>
                <a:spcAft>
                  <a:spcPts val="0"/>
                </a:spcAft>
                <a:buNone/>
              </a:pPr>
              <a:r>
                <a:rPr b="1" lang="en" sz="964">
                  <a:solidFill>
                    <a:schemeClr val="accent1"/>
                  </a:solidFill>
                  <a:latin typeface="Montserrat"/>
                  <a:ea typeface="Montserrat"/>
                  <a:cs typeface="Montserrat"/>
                  <a:sym typeface="Montserrat"/>
                </a:rPr>
                <a:t>TECHNICIAN</a:t>
              </a:r>
              <a:endParaRPr b="1" sz="964">
                <a:solidFill>
                  <a:schemeClr val="accent1"/>
                </a:solidFill>
                <a:latin typeface="Montserrat"/>
                <a:ea typeface="Montserrat"/>
                <a:cs typeface="Montserrat"/>
                <a:sym typeface="Montserrat"/>
              </a:endParaRPr>
            </a:p>
            <a:p>
              <a:pPr indent="0" lvl="0" marL="0" rtl="0" algn="ctr">
                <a:lnSpc>
                  <a:spcPct val="85000"/>
                </a:lnSpc>
                <a:spcBef>
                  <a:spcPts val="0"/>
                </a:spcBef>
                <a:spcAft>
                  <a:spcPts val="0"/>
                </a:spcAft>
                <a:buNone/>
              </a:pPr>
              <a:r>
                <a:t/>
              </a:r>
              <a:endParaRPr b="1" sz="964">
                <a:solidFill>
                  <a:schemeClr val="accent1"/>
                </a:solidFill>
                <a:latin typeface="Montserrat"/>
                <a:ea typeface="Montserrat"/>
                <a:cs typeface="Montserrat"/>
                <a:sym typeface="Montserrat"/>
              </a:endParaRPr>
            </a:p>
            <a:p>
              <a:pPr indent="0" lvl="0" marL="0" rtl="0" algn="ctr">
                <a:lnSpc>
                  <a:spcPct val="90000"/>
                </a:lnSpc>
                <a:spcBef>
                  <a:spcPts val="0"/>
                </a:spcBef>
                <a:spcAft>
                  <a:spcPts val="0"/>
                </a:spcAft>
                <a:buNone/>
              </a:pPr>
              <a:r>
                <a:rPr lang="en" sz="758">
                  <a:solidFill>
                    <a:schemeClr val="dk1"/>
                  </a:solidFill>
                  <a:latin typeface="Montserrat"/>
                  <a:ea typeface="Montserrat"/>
                  <a:cs typeface="Montserrat"/>
                  <a:sym typeface="Montserrat"/>
                </a:rPr>
                <a:t>Wandile Hlophe</a:t>
              </a:r>
              <a:endParaRPr sz="662">
                <a:solidFill>
                  <a:schemeClr val="dk1"/>
                </a:solidFill>
                <a:latin typeface="Montserrat"/>
                <a:ea typeface="Montserrat"/>
                <a:cs typeface="Montserrat"/>
                <a:sym typeface="Montserrat"/>
              </a:endParaRPr>
            </a:p>
            <a:p>
              <a:pPr indent="0" lvl="0" marL="0" rtl="0" algn="ctr">
                <a:lnSpc>
                  <a:spcPct val="85000"/>
                </a:lnSpc>
                <a:spcBef>
                  <a:spcPts val="0"/>
                </a:spcBef>
                <a:spcAft>
                  <a:spcPts val="0"/>
                </a:spcAft>
                <a:buNone/>
              </a:pPr>
              <a:r>
                <a:t/>
              </a:r>
              <a:endParaRPr b="1" sz="964">
                <a:solidFill>
                  <a:schemeClr val="accent1"/>
                </a:solidFill>
                <a:latin typeface="Montserrat"/>
                <a:ea typeface="Montserrat"/>
                <a:cs typeface="Montserrat"/>
                <a:sym typeface="Montserrat"/>
              </a:endParaRPr>
            </a:p>
          </p:txBody>
        </p:sp>
      </p:grpSp>
      <p:grpSp>
        <p:nvGrpSpPr>
          <p:cNvPr id="113" name="Google Shape;113;p16"/>
          <p:cNvGrpSpPr/>
          <p:nvPr/>
        </p:nvGrpSpPr>
        <p:grpSpPr>
          <a:xfrm>
            <a:off x="6343283" y="3063638"/>
            <a:ext cx="1311810" cy="1428614"/>
            <a:chOff x="3895708" y="737815"/>
            <a:chExt cx="2190000" cy="2384600"/>
          </a:xfrm>
        </p:grpSpPr>
        <p:pic>
          <p:nvPicPr>
            <p:cNvPr id="114" name="Google Shape;114;p16" title="TN.png"/>
            <p:cNvPicPr preferRelativeResize="0"/>
            <p:nvPr/>
          </p:nvPicPr>
          <p:blipFill rotWithShape="1">
            <a:blip r:embed="rId6">
              <a:alphaModFix/>
            </a:blip>
            <a:srcRect b="1737" l="0" r="0" t="1727"/>
            <a:stretch/>
          </p:blipFill>
          <p:spPr>
            <a:xfrm>
              <a:off x="4293493" y="737815"/>
              <a:ext cx="1534500" cy="1653600"/>
            </a:xfrm>
            <a:prstGeom prst="round2SameRect">
              <a:avLst>
                <a:gd fmla="val 50000" name="adj1"/>
                <a:gd fmla="val 50000" name="adj2"/>
              </a:avLst>
            </a:prstGeom>
            <a:noFill/>
            <a:ln>
              <a:noFill/>
            </a:ln>
          </p:spPr>
        </p:pic>
        <p:sp>
          <p:nvSpPr>
            <p:cNvPr id="115" name="Google Shape;115;p16"/>
            <p:cNvSpPr txBox="1"/>
            <p:nvPr/>
          </p:nvSpPr>
          <p:spPr>
            <a:xfrm>
              <a:off x="3895708" y="2625914"/>
              <a:ext cx="2190000" cy="496500"/>
            </a:xfrm>
            <a:prstGeom prst="rect">
              <a:avLst/>
            </a:prstGeom>
            <a:noFill/>
            <a:ln>
              <a:noFill/>
            </a:ln>
          </p:spPr>
          <p:txBody>
            <a:bodyPr anchorCtr="0" anchor="t" bIns="0" lIns="54750" spcFirstLastPara="1" rIns="54750" wrap="square" tIns="0">
              <a:noAutofit/>
            </a:bodyPr>
            <a:lstStyle/>
            <a:p>
              <a:pPr indent="0" lvl="0" marL="0" rtl="0" algn="ctr">
                <a:lnSpc>
                  <a:spcPct val="85000"/>
                </a:lnSpc>
                <a:spcBef>
                  <a:spcPts val="0"/>
                </a:spcBef>
                <a:spcAft>
                  <a:spcPts val="0"/>
                </a:spcAft>
                <a:buNone/>
              </a:pPr>
              <a:r>
                <a:rPr b="1" lang="en" sz="964">
                  <a:solidFill>
                    <a:schemeClr val="accent1"/>
                  </a:solidFill>
                  <a:latin typeface="Montserrat"/>
                  <a:ea typeface="Montserrat"/>
                  <a:cs typeface="Montserrat"/>
                  <a:sym typeface="Montserrat"/>
                </a:rPr>
                <a:t>SUPPORT </a:t>
              </a:r>
              <a:endParaRPr b="1" sz="964">
                <a:solidFill>
                  <a:schemeClr val="accent1"/>
                </a:solidFill>
                <a:latin typeface="Montserrat"/>
                <a:ea typeface="Montserrat"/>
                <a:cs typeface="Montserrat"/>
                <a:sym typeface="Montserrat"/>
              </a:endParaRPr>
            </a:p>
            <a:p>
              <a:pPr indent="0" lvl="0" marL="0" rtl="0" algn="ctr">
                <a:lnSpc>
                  <a:spcPct val="85000"/>
                </a:lnSpc>
                <a:spcBef>
                  <a:spcPts val="0"/>
                </a:spcBef>
                <a:spcAft>
                  <a:spcPts val="0"/>
                </a:spcAft>
                <a:buNone/>
              </a:pPr>
              <a:r>
                <a:rPr b="1" lang="en" sz="964">
                  <a:solidFill>
                    <a:schemeClr val="accent1"/>
                  </a:solidFill>
                  <a:latin typeface="Montserrat"/>
                  <a:ea typeface="Montserrat"/>
                  <a:cs typeface="Montserrat"/>
                  <a:sym typeface="Montserrat"/>
                </a:rPr>
                <a:t>TECHNICIAN</a:t>
              </a:r>
              <a:endParaRPr b="1" sz="964">
                <a:solidFill>
                  <a:schemeClr val="accent1"/>
                </a:solidFill>
                <a:latin typeface="Montserrat"/>
                <a:ea typeface="Montserrat"/>
                <a:cs typeface="Montserrat"/>
                <a:sym typeface="Montserrat"/>
              </a:endParaRPr>
            </a:p>
            <a:p>
              <a:pPr indent="0" lvl="0" marL="0" rtl="0" algn="ctr">
                <a:lnSpc>
                  <a:spcPct val="85000"/>
                </a:lnSpc>
                <a:spcBef>
                  <a:spcPts val="0"/>
                </a:spcBef>
                <a:spcAft>
                  <a:spcPts val="0"/>
                </a:spcAft>
                <a:buNone/>
              </a:pPr>
              <a:r>
                <a:t/>
              </a:r>
              <a:endParaRPr b="1" sz="964">
                <a:solidFill>
                  <a:schemeClr val="accent1"/>
                </a:solidFill>
                <a:latin typeface="Montserrat"/>
                <a:ea typeface="Montserrat"/>
                <a:cs typeface="Montserrat"/>
                <a:sym typeface="Montserrat"/>
              </a:endParaRPr>
            </a:p>
            <a:p>
              <a:pPr indent="0" lvl="0" marL="0" rtl="0" algn="ctr">
                <a:lnSpc>
                  <a:spcPct val="90000"/>
                </a:lnSpc>
                <a:spcBef>
                  <a:spcPts val="0"/>
                </a:spcBef>
                <a:spcAft>
                  <a:spcPts val="0"/>
                </a:spcAft>
                <a:buNone/>
              </a:pPr>
              <a:r>
                <a:rPr lang="en" sz="758">
                  <a:solidFill>
                    <a:schemeClr val="dk1"/>
                  </a:solidFill>
                  <a:latin typeface="Montserrat"/>
                  <a:ea typeface="Montserrat"/>
                  <a:cs typeface="Montserrat"/>
                  <a:sym typeface="Montserrat"/>
                </a:rPr>
                <a:t>Thulani Nhlabathi</a:t>
              </a:r>
              <a:endParaRPr sz="662">
                <a:solidFill>
                  <a:schemeClr val="dk1"/>
                </a:solidFill>
                <a:latin typeface="Montserrat"/>
                <a:ea typeface="Montserrat"/>
                <a:cs typeface="Montserrat"/>
                <a:sym typeface="Montserrat"/>
              </a:endParaRPr>
            </a:p>
            <a:p>
              <a:pPr indent="0" lvl="0" marL="0" rtl="0" algn="ctr">
                <a:lnSpc>
                  <a:spcPct val="85000"/>
                </a:lnSpc>
                <a:spcBef>
                  <a:spcPts val="0"/>
                </a:spcBef>
                <a:spcAft>
                  <a:spcPts val="0"/>
                </a:spcAft>
                <a:buNone/>
              </a:pPr>
              <a:r>
                <a:t/>
              </a:r>
              <a:endParaRPr b="1" sz="964">
                <a:solidFill>
                  <a:schemeClr val="accent1"/>
                </a:solidFill>
                <a:latin typeface="Montserrat"/>
                <a:ea typeface="Montserrat"/>
                <a:cs typeface="Montserrat"/>
                <a:sym typeface="Montserrat"/>
              </a:endParaRPr>
            </a:p>
          </p:txBody>
        </p:sp>
      </p:grpSp>
      <p:grpSp>
        <p:nvGrpSpPr>
          <p:cNvPr id="116" name="Google Shape;116;p16"/>
          <p:cNvGrpSpPr/>
          <p:nvPr/>
        </p:nvGrpSpPr>
        <p:grpSpPr>
          <a:xfrm>
            <a:off x="4002990" y="1031903"/>
            <a:ext cx="1311810" cy="1428614"/>
            <a:chOff x="3895708" y="737815"/>
            <a:chExt cx="2190000" cy="2384600"/>
          </a:xfrm>
        </p:grpSpPr>
        <p:pic>
          <p:nvPicPr>
            <p:cNvPr id="117" name="Google Shape;117;p16" title="fl.png"/>
            <p:cNvPicPr preferRelativeResize="0"/>
            <p:nvPr/>
          </p:nvPicPr>
          <p:blipFill rotWithShape="1">
            <a:blip r:embed="rId7">
              <a:alphaModFix/>
            </a:blip>
            <a:srcRect b="5027" l="0" r="0" t="5027"/>
            <a:stretch/>
          </p:blipFill>
          <p:spPr>
            <a:xfrm>
              <a:off x="4293493" y="737815"/>
              <a:ext cx="1534500" cy="1653600"/>
            </a:xfrm>
            <a:prstGeom prst="round2SameRect">
              <a:avLst>
                <a:gd fmla="val 50000" name="adj1"/>
                <a:gd fmla="val 50000" name="adj2"/>
              </a:avLst>
            </a:prstGeom>
            <a:noFill/>
            <a:ln>
              <a:noFill/>
            </a:ln>
          </p:spPr>
        </p:pic>
        <p:sp>
          <p:nvSpPr>
            <p:cNvPr id="118" name="Google Shape;118;p16"/>
            <p:cNvSpPr txBox="1"/>
            <p:nvPr/>
          </p:nvSpPr>
          <p:spPr>
            <a:xfrm>
              <a:off x="3895708" y="2625914"/>
              <a:ext cx="2190000" cy="496500"/>
            </a:xfrm>
            <a:prstGeom prst="rect">
              <a:avLst/>
            </a:prstGeom>
            <a:noFill/>
            <a:ln>
              <a:noFill/>
            </a:ln>
          </p:spPr>
          <p:txBody>
            <a:bodyPr anchorCtr="0" anchor="t" bIns="0" lIns="54750" spcFirstLastPara="1" rIns="54750" wrap="square" tIns="0">
              <a:noAutofit/>
            </a:bodyPr>
            <a:lstStyle/>
            <a:p>
              <a:pPr indent="0" lvl="0" marL="0" rtl="0" algn="ctr">
                <a:lnSpc>
                  <a:spcPct val="85000"/>
                </a:lnSpc>
                <a:spcBef>
                  <a:spcPts val="0"/>
                </a:spcBef>
                <a:spcAft>
                  <a:spcPts val="0"/>
                </a:spcAft>
                <a:buNone/>
              </a:pPr>
              <a:r>
                <a:rPr b="1" lang="en" sz="964">
                  <a:solidFill>
                    <a:schemeClr val="accent1"/>
                  </a:solidFill>
                  <a:latin typeface="Montserrat"/>
                  <a:ea typeface="Montserrat"/>
                  <a:cs typeface="Montserrat"/>
                  <a:sym typeface="Montserrat"/>
                </a:rPr>
                <a:t>SUPPORT </a:t>
              </a:r>
              <a:endParaRPr b="1" sz="964">
                <a:solidFill>
                  <a:schemeClr val="accent1"/>
                </a:solidFill>
                <a:latin typeface="Montserrat"/>
                <a:ea typeface="Montserrat"/>
                <a:cs typeface="Montserrat"/>
                <a:sym typeface="Montserrat"/>
              </a:endParaRPr>
            </a:p>
            <a:p>
              <a:pPr indent="0" lvl="0" marL="0" rtl="0" algn="ctr">
                <a:lnSpc>
                  <a:spcPct val="85000"/>
                </a:lnSpc>
                <a:spcBef>
                  <a:spcPts val="0"/>
                </a:spcBef>
                <a:spcAft>
                  <a:spcPts val="0"/>
                </a:spcAft>
                <a:buNone/>
              </a:pPr>
              <a:r>
                <a:rPr b="1" lang="en" sz="964">
                  <a:solidFill>
                    <a:schemeClr val="accent1"/>
                  </a:solidFill>
                  <a:latin typeface="Montserrat"/>
                  <a:ea typeface="Montserrat"/>
                  <a:cs typeface="Montserrat"/>
                  <a:sym typeface="Montserrat"/>
                </a:rPr>
                <a:t>ENGINEER</a:t>
              </a:r>
              <a:endParaRPr b="1" sz="964">
                <a:solidFill>
                  <a:schemeClr val="accent1"/>
                </a:solidFill>
                <a:latin typeface="Montserrat"/>
                <a:ea typeface="Montserrat"/>
                <a:cs typeface="Montserrat"/>
                <a:sym typeface="Montserrat"/>
              </a:endParaRPr>
            </a:p>
            <a:p>
              <a:pPr indent="0" lvl="0" marL="0" rtl="0" algn="ctr">
                <a:lnSpc>
                  <a:spcPct val="85000"/>
                </a:lnSpc>
                <a:spcBef>
                  <a:spcPts val="0"/>
                </a:spcBef>
                <a:spcAft>
                  <a:spcPts val="0"/>
                </a:spcAft>
                <a:buNone/>
              </a:pPr>
              <a:r>
                <a:t/>
              </a:r>
              <a:endParaRPr b="1" sz="964">
                <a:solidFill>
                  <a:schemeClr val="accent1"/>
                </a:solidFill>
                <a:latin typeface="Montserrat"/>
                <a:ea typeface="Montserrat"/>
                <a:cs typeface="Montserrat"/>
                <a:sym typeface="Montserrat"/>
              </a:endParaRPr>
            </a:p>
            <a:p>
              <a:pPr indent="0" lvl="0" marL="0" rtl="0" algn="ctr">
                <a:lnSpc>
                  <a:spcPct val="90000"/>
                </a:lnSpc>
                <a:spcBef>
                  <a:spcPts val="0"/>
                </a:spcBef>
                <a:spcAft>
                  <a:spcPts val="0"/>
                </a:spcAft>
                <a:buNone/>
              </a:pPr>
              <a:r>
                <a:rPr lang="en" sz="758">
                  <a:solidFill>
                    <a:schemeClr val="dk1"/>
                  </a:solidFill>
                  <a:latin typeface="Montserrat"/>
                  <a:ea typeface="Montserrat"/>
                  <a:cs typeface="Montserrat"/>
                  <a:sym typeface="Montserrat"/>
                </a:rPr>
                <a:t>Floyd Lithuge</a:t>
              </a:r>
              <a:endParaRPr sz="758">
                <a:solidFill>
                  <a:schemeClr val="dk1"/>
                </a:solidFill>
                <a:latin typeface="Montserrat"/>
                <a:ea typeface="Montserrat"/>
                <a:cs typeface="Montserrat"/>
                <a:sym typeface="Montserrat"/>
              </a:endParaRPr>
            </a:p>
            <a:p>
              <a:pPr indent="0" lvl="0" marL="0" rtl="0" algn="ctr">
                <a:lnSpc>
                  <a:spcPct val="85000"/>
                </a:lnSpc>
                <a:spcBef>
                  <a:spcPts val="0"/>
                </a:spcBef>
                <a:spcAft>
                  <a:spcPts val="0"/>
                </a:spcAft>
                <a:buNone/>
              </a:pPr>
              <a:r>
                <a:t/>
              </a:r>
              <a:endParaRPr b="1" sz="964">
                <a:solidFill>
                  <a:schemeClr val="accent1"/>
                </a:solidFill>
                <a:latin typeface="Montserrat"/>
                <a:ea typeface="Montserrat"/>
                <a:cs typeface="Montserrat"/>
                <a:sym typeface="Montserrat"/>
              </a:endParaRPr>
            </a:p>
          </p:txBody>
        </p:sp>
      </p:grpSp>
      <p:grpSp>
        <p:nvGrpSpPr>
          <p:cNvPr id="119" name="Google Shape;119;p16"/>
          <p:cNvGrpSpPr/>
          <p:nvPr/>
        </p:nvGrpSpPr>
        <p:grpSpPr>
          <a:xfrm>
            <a:off x="5553140" y="1031903"/>
            <a:ext cx="1311810" cy="1428614"/>
            <a:chOff x="3895708" y="737815"/>
            <a:chExt cx="2190000" cy="2384600"/>
          </a:xfrm>
        </p:grpSpPr>
        <p:pic>
          <p:nvPicPr>
            <p:cNvPr id="120" name="Google Shape;120;p16" title="ks.png"/>
            <p:cNvPicPr preferRelativeResize="0"/>
            <p:nvPr/>
          </p:nvPicPr>
          <p:blipFill rotWithShape="1">
            <a:blip r:embed="rId8">
              <a:alphaModFix/>
            </a:blip>
            <a:srcRect b="0" l="10342" r="10342" t="0"/>
            <a:stretch/>
          </p:blipFill>
          <p:spPr>
            <a:xfrm>
              <a:off x="4293493" y="737815"/>
              <a:ext cx="1534500" cy="1653600"/>
            </a:xfrm>
            <a:prstGeom prst="round2SameRect">
              <a:avLst>
                <a:gd fmla="val 50000" name="adj1"/>
                <a:gd fmla="val 50000" name="adj2"/>
              </a:avLst>
            </a:prstGeom>
            <a:noFill/>
            <a:ln>
              <a:noFill/>
            </a:ln>
          </p:spPr>
        </p:pic>
        <p:sp>
          <p:nvSpPr>
            <p:cNvPr id="121" name="Google Shape;121;p16"/>
            <p:cNvSpPr txBox="1"/>
            <p:nvPr/>
          </p:nvSpPr>
          <p:spPr>
            <a:xfrm>
              <a:off x="3895708" y="2625914"/>
              <a:ext cx="2190000" cy="496500"/>
            </a:xfrm>
            <a:prstGeom prst="rect">
              <a:avLst/>
            </a:prstGeom>
            <a:noFill/>
            <a:ln>
              <a:noFill/>
            </a:ln>
          </p:spPr>
          <p:txBody>
            <a:bodyPr anchorCtr="0" anchor="t" bIns="0" lIns="54750" spcFirstLastPara="1" rIns="54750" wrap="square" tIns="0">
              <a:noAutofit/>
            </a:bodyPr>
            <a:lstStyle/>
            <a:p>
              <a:pPr indent="0" lvl="0" marL="0" rtl="0" algn="ctr">
                <a:lnSpc>
                  <a:spcPct val="85000"/>
                </a:lnSpc>
                <a:spcBef>
                  <a:spcPts val="0"/>
                </a:spcBef>
                <a:spcAft>
                  <a:spcPts val="0"/>
                </a:spcAft>
                <a:buNone/>
              </a:pPr>
              <a:r>
                <a:rPr b="1" lang="en" sz="964">
                  <a:solidFill>
                    <a:schemeClr val="accent1"/>
                  </a:solidFill>
                  <a:latin typeface="Montserrat"/>
                  <a:ea typeface="Montserrat"/>
                  <a:cs typeface="Montserrat"/>
                  <a:sym typeface="Montserrat"/>
                </a:rPr>
                <a:t>SUPPORT </a:t>
              </a:r>
              <a:endParaRPr b="1" sz="964">
                <a:solidFill>
                  <a:schemeClr val="accent1"/>
                </a:solidFill>
                <a:latin typeface="Montserrat"/>
                <a:ea typeface="Montserrat"/>
                <a:cs typeface="Montserrat"/>
                <a:sym typeface="Montserrat"/>
              </a:endParaRPr>
            </a:p>
            <a:p>
              <a:pPr indent="0" lvl="0" marL="0" rtl="0" algn="ctr">
                <a:lnSpc>
                  <a:spcPct val="85000"/>
                </a:lnSpc>
                <a:spcBef>
                  <a:spcPts val="0"/>
                </a:spcBef>
                <a:spcAft>
                  <a:spcPts val="0"/>
                </a:spcAft>
                <a:buNone/>
              </a:pPr>
              <a:r>
                <a:rPr b="1" lang="en" sz="964">
                  <a:solidFill>
                    <a:schemeClr val="accent1"/>
                  </a:solidFill>
                  <a:latin typeface="Montserrat"/>
                  <a:ea typeface="Montserrat"/>
                  <a:cs typeface="Montserrat"/>
                  <a:sym typeface="Montserrat"/>
                </a:rPr>
                <a:t>ENGINEER</a:t>
              </a:r>
              <a:endParaRPr b="1" sz="964">
                <a:solidFill>
                  <a:schemeClr val="accent1"/>
                </a:solidFill>
                <a:latin typeface="Montserrat"/>
                <a:ea typeface="Montserrat"/>
                <a:cs typeface="Montserrat"/>
                <a:sym typeface="Montserrat"/>
              </a:endParaRPr>
            </a:p>
            <a:p>
              <a:pPr indent="0" lvl="0" marL="0" rtl="0" algn="ctr">
                <a:lnSpc>
                  <a:spcPct val="85000"/>
                </a:lnSpc>
                <a:spcBef>
                  <a:spcPts val="0"/>
                </a:spcBef>
                <a:spcAft>
                  <a:spcPts val="0"/>
                </a:spcAft>
                <a:buNone/>
              </a:pPr>
              <a:r>
                <a:t/>
              </a:r>
              <a:endParaRPr b="1" sz="964">
                <a:solidFill>
                  <a:schemeClr val="accent1"/>
                </a:solidFill>
                <a:latin typeface="Montserrat"/>
                <a:ea typeface="Montserrat"/>
                <a:cs typeface="Montserrat"/>
                <a:sym typeface="Montserrat"/>
              </a:endParaRPr>
            </a:p>
            <a:p>
              <a:pPr indent="0" lvl="0" marL="0" rtl="0" algn="ctr">
                <a:lnSpc>
                  <a:spcPct val="90000"/>
                </a:lnSpc>
                <a:spcBef>
                  <a:spcPts val="0"/>
                </a:spcBef>
                <a:spcAft>
                  <a:spcPts val="0"/>
                </a:spcAft>
                <a:buNone/>
              </a:pPr>
              <a:r>
                <a:rPr lang="en" sz="758">
                  <a:solidFill>
                    <a:schemeClr val="dk1"/>
                  </a:solidFill>
                  <a:latin typeface="Montserrat"/>
                  <a:ea typeface="Montserrat"/>
                  <a:cs typeface="Montserrat"/>
                  <a:sym typeface="Montserrat"/>
                </a:rPr>
                <a:t>Karabo Segonote</a:t>
              </a:r>
              <a:endParaRPr sz="662">
                <a:solidFill>
                  <a:schemeClr val="dk1"/>
                </a:solidFill>
                <a:latin typeface="Montserrat"/>
                <a:ea typeface="Montserrat"/>
                <a:cs typeface="Montserrat"/>
                <a:sym typeface="Montserrat"/>
              </a:endParaRPr>
            </a:p>
            <a:p>
              <a:pPr indent="0" lvl="0" marL="0" rtl="0" algn="ctr">
                <a:lnSpc>
                  <a:spcPct val="85000"/>
                </a:lnSpc>
                <a:spcBef>
                  <a:spcPts val="0"/>
                </a:spcBef>
                <a:spcAft>
                  <a:spcPts val="0"/>
                </a:spcAft>
                <a:buNone/>
              </a:pPr>
              <a:r>
                <a:t/>
              </a:r>
              <a:endParaRPr b="1" sz="964">
                <a:solidFill>
                  <a:schemeClr val="accent1"/>
                </a:solidFill>
                <a:latin typeface="Montserrat"/>
                <a:ea typeface="Montserrat"/>
                <a:cs typeface="Montserrat"/>
                <a:sym typeface="Montserrat"/>
              </a:endParaRPr>
            </a:p>
          </p:txBody>
        </p:sp>
      </p:grpSp>
      <p:grpSp>
        <p:nvGrpSpPr>
          <p:cNvPr id="122" name="Google Shape;122;p16"/>
          <p:cNvGrpSpPr/>
          <p:nvPr/>
        </p:nvGrpSpPr>
        <p:grpSpPr>
          <a:xfrm>
            <a:off x="7707150" y="3063638"/>
            <a:ext cx="1311810" cy="1428614"/>
            <a:chOff x="3895708" y="737815"/>
            <a:chExt cx="2190000" cy="2384600"/>
          </a:xfrm>
        </p:grpSpPr>
        <p:pic>
          <p:nvPicPr>
            <p:cNvPr id="123" name="Google Shape;123;p16" title="KM2.png"/>
            <p:cNvPicPr preferRelativeResize="0"/>
            <p:nvPr/>
          </p:nvPicPr>
          <p:blipFill rotWithShape="1">
            <a:blip r:embed="rId9">
              <a:alphaModFix/>
            </a:blip>
            <a:srcRect b="622" l="0" r="0" t="622"/>
            <a:stretch/>
          </p:blipFill>
          <p:spPr>
            <a:xfrm>
              <a:off x="4293493" y="737815"/>
              <a:ext cx="1534500" cy="1653600"/>
            </a:xfrm>
            <a:prstGeom prst="round2SameRect">
              <a:avLst>
                <a:gd fmla="val 50000" name="adj1"/>
                <a:gd fmla="val 50000" name="adj2"/>
              </a:avLst>
            </a:prstGeom>
            <a:noFill/>
            <a:ln>
              <a:noFill/>
            </a:ln>
          </p:spPr>
        </p:pic>
        <p:sp>
          <p:nvSpPr>
            <p:cNvPr id="124" name="Google Shape;124;p16"/>
            <p:cNvSpPr txBox="1"/>
            <p:nvPr/>
          </p:nvSpPr>
          <p:spPr>
            <a:xfrm>
              <a:off x="3895708" y="2625914"/>
              <a:ext cx="2190000" cy="496500"/>
            </a:xfrm>
            <a:prstGeom prst="rect">
              <a:avLst/>
            </a:prstGeom>
            <a:noFill/>
            <a:ln>
              <a:noFill/>
            </a:ln>
          </p:spPr>
          <p:txBody>
            <a:bodyPr anchorCtr="0" anchor="t" bIns="0" lIns="54750" spcFirstLastPara="1" rIns="54750" wrap="square" tIns="0">
              <a:noAutofit/>
            </a:bodyPr>
            <a:lstStyle/>
            <a:p>
              <a:pPr indent="0" lvl="0" marL="0" rtl="0" algn="ctr">
                <a:lnSpc>
                  <a:spcPct val="85000"/>
                </a:lnSpc>
                <a:spcBef>
                  <a:spcPts val="0"/>
                </a:spcBef>
                <a:spcAft>
                  <a:spcPts val="0"/>
                </a:spcAft>
                <a:buNone/>
              </a:pPr>
              <a:r>
                <a:rPr b="1" lang="en" sz="964">
                  <a:solidFill>
                    <a:schemeClr val="accent1"/>
                  </a:solidFill>
                  <a:latin typeface="Montserrat"/>
                  <a:ea typeface="Montserrat"/>
                  <a:cs typeface="Montserrat"/>
                  <a:sym typeface="Montserrat"/>
                </a:rPr>
                <a:t>SUPPORT </a:t>
              </a:r>
              <a:endParaRPr b="1" sz="964">
                <a:solidFill>
                  <a:schemeClr val="accent1"/>
                </a:solidFill>
                <a:latin typeface="Montserrat"/>
                <a:ea typeface="Montserrat"/>
                <a:cs typeface="Montserrat"/>
                <a:sym typeface="Montserrat"/>
              </a:endParaRPr>
            </a:p>
            <a:p>
              <a:pPr indent="0" lvl="0" marL="0" rtl="0" algn="ctr">
                <a:lnSpc>
                  <a:spcPct val="85000"/>
                </a:lnSpc>
                <a:spcBef>
                  <a:spcPts val="0"/>
                </a:spcBef>
                <a:spcAft>
                  <a:spcPts val="0"/>
                </a:spcAft>
                <a:buNone/>
              </a:pPr>
              <a:r>
                <a:rPr b="1" lang="en" sz="964">
                  <a:solidFill>
                    <a:schemeClr val="accent1"/>
                  </a:solidFill>
                  <a:latin typeface="Montserrat"/>
                  <a:ea typeface="Montserrat"/>
                  <a:cs typeface="Montserrat"/>
                  <a:sym typeface="Montserrat"/>
                </a:rPr>
                <a:t>TECHNICIAN</a:t>
              </a:r>
              <a:endParaRPr b="1" sz="964">
                <a:solidFill>
                  <a:schemeClr val="accent1"/>
                </a:solidFill>
                <a:latin typeface="Montserrat"/>
                <a:ea typeface="Montserrat"/>
                <a:cs typeface="Montserrat"/>
                <a:sym typeface="Montserrat"/>
              </a:endParaRPr>
            </a:p>
            <a:p>
              <a:pPr indent="0" lvl="0" marL="0" rtl="0" algn="ctr">
                <a:lnSpc>
                  <a:spcPct val="85000"/>
                </a:lnSpc>
                <a:spcBef>
                  <a:spcPts val="0"/>
                </a:spcBef>
                <a:spcAft>
                  <a:spcPts val="0"/>
                </a:spcAft>
                <a:buNone/>
              </a:pPr>
              <a:r>
                <a:t/>
              </a:r>
              <a:endParaRPr b="1" sz="964">
                <a:solidFill>
                  <a:schemeClr val="accent1"/>
                </a:solidFill>
                <a:latin typeface="Montserrat"/>
                <a:ea typeface="Montserrat"/>
                <a:cs typeface="Montserrat"/>
                <a:sym typeface="Montserrat"/>
              </a:endParaRPr>
            </a:p>
            <a:p>
              <a:pPr indent="0" lvl="0" marL="0" rtl="0" algn="ctr">
                <a:lnSpc>
                  <a:spcPct val="90000"/>
                </a:lnSpc>
                <a:spcBef>
                  <a:spcPts val="0"/>
                </a:spcBef>
                <a:spcAft>
                  <a:spcPts val="0"/>
                </a:spcAft>
                <a:buNone/>
              </a:pPr>
              <a:r>
                <a:rPr lang="en" sz="758">
                  <a:solidFill>
                    <a:schemeClr val="dk1"/>
                  </a:solidFill>
                  <a:latin typeface="Montserrat"/>
                  <a:ea typeface="Montserrat"/>
                  <a:cs typeface="Montserrat"/>
                  <a:sym typeface="Montserrat"/>
                </a:rPr>
                <a:t>Katleho Motjope</a:t>
              </a:r>
              <a:endParaRPr sz="662">
                <a:solidFill>
                  <a:schemeClr val="dk1"/>
                </a:solidFill>
                <a:latin typeface="Montserrat"/>
                <a:ea typeface="Montserrat"/>
                <a:cs typeface="Montserrat"/>
                <a:sym typeface="Montserrat"/>
              </a:endParaRPr>
            </a:p>
            <a:p>
              <a:pPr indent="0" lvl="0" marL="0" rtl="0" algn="ctr">
                <a:lnSpc>
                  <a:spcPct val="85000"/>
                </a:lnSpc>
                <a:spcBef>
                  <a:spcPts val="0"/>
                </a:spcBef>
                <a:spcAft>
                  <a:spcPts val="0"/>
                </a:spcAft>
                <a:buNone/>
              </a:pPr>
              <a:r>
                <a:t/>
              </a:r>
              <a:endParaRPr b="1" sz="964">
                <a:solidFill>
                  <a:schemeClr val="accent1"/>
                </a:solidFill>
                <a:latin typeface="Montserrat"/>
                <a:ea typeface="Montserrat"/>
                <a:cs typeface="Montserrat"/>
                <a:sym typeface="Montserrat"/>
              </a:endParaRPr>
            </a:p>
          </p:txBody>
        </p:sp>
      </p:grpSp>
      <p:grpSp>
        <p:nvGrpSpPr>
          <p:cNvPr id="125" name="Google Shape;125;p16"/>
          <p:cNvGrpSpPr/>
          <p:nvPr/>
        </p:nvGrpSpPr>
        <p:grpSpPr>
          <a:xfrm>
            <a:off x="7039990" y="1031903"/>
            <a:ext cx="1311810" cy="1428614"/>
            <a:chOff x="3895708" y="737815"/>
            <a:chExt cx="2190000" cy="2384600"/>
          </a:xfrm>
        </p:grpSpPr>
        <p:pic>
          <p:nvPicPr>
            <p:cNvPr id="126" name="Google Shape;126;p16" title="KM.png"/>
            <p:cNvPicPr preferRelativeResize="0"/>
            <p:nvPr/>
          </p:nvPicPr>
          <p:blipFill rotWithShape="1">
            <a:blip r:embed="rId10">
              <a:alphaModFix/>
            </a:blip>
            <a:srcRect b="0" l="3236" r="3236" t="0"/>
            <a:stretch/>
          </p:blipFill>
          <p:spPr>
            <a:xfrm>
              <a:off x="4293493" y="737815"/>
              <a:ext cx="1534500" cy="1653600"/>
            </a:xfrm>
            <a:prstGeom prst="round2SameRect">
              <a:avLst>
                <a:gd fmla="val 50000" name="adj1"/>
                <a:gd fmla="val 50000" name="adj2"/>
              </a:avLst>
            </a:prstGeom>
            <a:noFill/>
            <a:ln>
              <a:noFill/>
            </a:ln>
          </p:spPr>
        </p:pic>
        <p:sp>
          <p:nvSpPr>
            <p:cNvPr id="127" name="Google Shape;127;p16"/>
            <p:cNvSpPr txBox="1"/>
            <p:nvPr/>
          </p:nvSpPr>
          <p:spPr>
            <a:xfrm>
              <a:off x="3895708" y="2625914"/>
              <a:ext cx="2190000" cy="496500"/>
            </a:xfrm>
            <a:prstGeom prst="rect">
              <a:avLst/>
            </a:prstGeom>
            <a:noFill/>
            <a:ln>
              <a:noFill/>
            </a:ln>
          </p:spPr>
          <p:txBody>
            <a:bodyPr anchorCtr="0" anchor="t" bIns="0" lIns="54750" spcFirstLastPara="1" rIns="54750" wrap="square" tIns="0">
              <a:noAutofit/>
            </a:bodyPr>
            <a:lstStyle/>
            <a:p>
              <a:pPr indent="0" lvl="0" marL="0" rtl="0" algn="ctr">
                <a:lnSpc>
                  <a:spcPct val="85000"/>
                </a:lnSpc>
                <a:spcBef>
                  <a:spcPts val="0"/>
                </a:spcBef>
                <a:spcAft>
                  <a:spcPts val="0"/>
                </a:spcAft>
                <a:buNone/>
              </a:pPr>
              <a:r>
                <a:rPr b="1" lang="en" sz="964">
                  <a:solidFill>
                    <a:schemeClr val="accent1"/>
                  </a:solidFill>
                  <a:latin typeface="Montserrat"/>
                  <a:ea typeface="Montserrat"/>
                  <a:cs typeface="Montserrat"/>
                  <a:sym typeface="Montserrat"/>
                </a:rPr>
                <a:t>JUNIOR </a:t>
              </a:r>
              <a:r>
                <a:rPr b="1" lang="en" sz="964">
                  <a:solidFill>
                    <a:schemeClr val="accent1"/>
                  </a:solidFill>
                  <a:latin typeface="Montserrat"/>
                  <a:ea typeface="Montserrat"/>
                  <a:cs typeface="Montserrat"/>
                  <a:sym typeface="Montserrat"/>
                </a:rPr>
                <a:t>SUPPORT </a:t>
              </a:r>
              <a:endParaRPr b="1" sz="964">
                <a:solidFill>
                  <a:schemeClr val="accent1"/>
                </a:solidFill>
                <a:latin typeface="Montserrat"/>
                <a:ea typeface="Montserrat"/>
                <a:cs typeface="Montserrat"/>
                <a:sym typeface="Montserrat"/>
              </a:endParaRPr>
            </a:p>
            <a:p>
              <a:pPr indent="0" lvl="0" marL="0" rtl="0" algn="ctr">
                <a:lnSpc>
                  <a:spcPct val="85000"/>
                </a:lnSpc>
                <a:spcBef>
                  <a:spcPts val="0"/>
                </a:spcBef>
                <a:spcAft>
                  <a:spcPts val="0"/>
                </a:spcAft>
                <a:buNone/>
              </a:pPr>
              <a:r>
                <a:rPr b="1" lang="en" sz="964">
                  <a:solidFill>
                    <a:schemeClr val="accent1"/>
                  </a:solidFill>
                  <a:latin typeface="Montserrat"/>
                  <a:ea typeface="Montserrat"/>
                  <a:cs typeface="Montserrat"/>
                  <a:sym typeface="Montserrat"/>
                </a:rPr>
                <a:t>ENGINEER</a:t>
              </a:r>
              <a:endParaRPr b="1" sz="964">
                <a:solidFill>
                  <a:schemeClr val="accent1"/>
                </a:solidFill>
                <a:latin typeface="Montserrat"/>
                <a:ea typeface="Montserrat"/>
                <a:cs typeface="Montserrat"/>
                <a:sym typeface="Montserrat"/>
              </a:endParaRPr>
            </a:p>
            <a:p>
              <a:pPr indent="0" lvl="0" marL="0" rtl="0" algn="ctr">
                <a:lnSpc>
                  <a:spcPct val="85000"/>
                </a:lnSpc>
                <a:spcBef>
                  <a:spcPts val="0"/>
                </a:spcBef>
                <a:spcAft>
                  <a:spcPts val="0"/>
                </a:spcAft>
                <a:buNone/>
              </a:pPr>
              <a:r>
                <a:t/>
              </a:r>
              <a:endParaRPr b="1" sz="964">
                <a:solidFill>
                  <a:schemeClr val="accent1"/>
                </a:solidFill>
                <a:latin typeface="Montserrat"/>
                <a:ea typeface="Montserrat"/>
                <a:cs typeface="Montserrat"/>
                <a:sym typeface="Montserrat"/>
              </a:endParaRPr>
            </a:p>
            <a:p>
              <a:pPr indent="0" lvl="0" marL="0" rtl="0" algn="ctr">
                <a:lnSpc>
                  <a:spcPct val="90000"/>
                </a:lnSpc>
                <a:spcBef>
                  <a:spcPts val="0"/>
                </a:spcBef>
                <a:spcAft>
                  <a:spcPts val="0"/>
                </a:spcAft>
                <a:buNone/>
              </a:pPr>
              <a:r>
                <a:rPr lang="en" sz="758">
                  <a:solidFill>
                    <a:schemeClr val="dk1"/>
                  </a:solidFill>
                  <a:latin typeface="Montserrat"/>
                  <a:ea typeface="Montserrat"/>
                  <a:cs typeface="Montserrat"/>
                  <a:sym typeface="Montserrat"/>
                </a:rPr>
                <a:t>Kholofelo Maphanga</a:t>
              </a:r>
              <a:endParaRPr sz="662">
                <a:solidFill>
                  <a:schemeClr val="dk1"/>
                </a:solidFill>
                <a:latin typeface="Montserrat"/>
                <a:ea typeface="Montserrat"/>
                <a:cs typeface="Montserrat"/>
                <a:sym typeface="Montserrat"/>
              </a:endParaRPr>
            </a:p>
            <a:p>
              <a:pPr indent="0" lvl="0" marL="0" rtl="0" algn="ctr">
                <a:lnSpc>
                  <a:spcPct val="85000"/>
                </a:lnSpc>
                <a:spcBef>
                  <a:spcPts val="0"/>
                </a:spcBef>
                <a:spcAft>
                  <a:spcPts val="0"/>
                </a:spcAft>
                <a:buNone/>
              </a:pPr>
              <a:r>
                <a:t/>
              </a:r>
              <a:endParaRPr b="1" sz="964">
                <a:solidFill>
                  <a:schemeClr val="accent1"/>
                </a:solidFill>
                <a:latin typeface="Montserrat"/>
                <a:ea typeface="Montserrat"/>
                <a:cs typeface="Montserrat"/>
                <a:sym typeface="Montserrat"/>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1" name="Shape 131"/>
        <p:cNvGrpSpPr/>
        <p:nvPr/>
      </p:nvGrpSpPr>
      <p:grpSpPr>
        <a:xfrm>
          <a:off x="0" y="0"/>
          <a:ext cx="0" cy="0"/>
          <a:chOff x="0" y="0"/>
          <a:chExt cx="0" cy="0"/>
        </a:xfrm>
      </p:grpSpPr>
      <p:sp>
        <p:nvSpPr>
          <p:cNvPr id="132" name="Google Shape;132;p17"/>
          <p:cNvSpPr/>
          <p:nvPr/>
        </p:nvSpPr>
        <p:spPr>
          <a:xfrm>
            <a:off x="50900" y="26650"/>
            <a:ext cx="9019875" cy="616875"/>
          </a:xfrm>
          <a:prstGeom prst="flowChartProcess">
            <a:avLst/>
          </a:prstGeom>
          <a:solidFill>
            <a:srgbClr val="00262F"/>
          </a:solidFill>
          <a:ln cap="flat" cmpd="sng" w="9525">
            <a:solidFill>
              <a:srgbClr val="00262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33" name="Google Shape;133;p17"/>
          <p:cNvSpPr txBox="1"/>
          <p:nvPr/>
        </p:nvSpPr>
        <p:spPr>
          <a:xfrm>
            <a:off x="1179100" y="0"/>
            <a:ext cx="6566100" cy="6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lt1"/>
                </a:solidFill>
                <a:latin typeface="Montserrat"/>
                <a:ea typeface="Montserrat"/>
                <a:cs typeface="Montserrat"/>
                <a:sym typeface="Montserrat"/>
              </a:rPr>
              <a:t>Our Support Team</a:t>
            </a:r>
            <a:endParaRPr b="1" sz="2400">
              <a:solidFill>
                <a:schemeClr val="lt1"/>
              </a:solidFill>
              <a:latin typeface="Montserrat"/>
              <a:ea typeface="Montserrat"/>
              <a:cs typeface="Montserrat"/>
              <a:sym typeface="Montserrat"/>
            </a:endParaRPr>
          </a:p>
        </p:txBody>
      </p:sp>
      <p:sp>
        <p:nvSpPr>
          <p:cNvPr id="134" name="Google Shape;134;p17"/>
          <p:cNvSpPr/>
          <p:nvPr/>
        </p:nvSpPr>
        <p:spPr>
          <a:xfrm>
            <a:off x="3297500" y="1165742"/>
            <a:ext cx="2540100" cy="2540100"/>
          </a:xfrm>
          <a:prstGeom prst="donut">
            <a:avLst>
              <a:gd fmla="val 16067" name="adj"/>
            </a:avLst>
          </a:prstGeom>
          <a:solidFill>
            <a:srgbClr val="000000">
              <a:alpha val="10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5" name="Google Shape;135;p17"/>
          <p:cNvGrpSpPr/>
          <p:nvPr/>
        </p:nvGrpSpPr>
        <p:grpSpPr>
          <a:xfrm>
            <a:off x="393825" y="1315125"/>
            <a:ext cx="3218644" cy="2954700"/>
            <a:chOff x="393825" y="1315125"/>
            <a:chExt cx="3218644" cy="2954700"/>
          </a:xfrm>
        </p:grpSpPr>
        <p:cxnSp>
          <p:nvCxnSpPr>
            <p:cNvPr id="136" name="Google Shape;136;p17"/>
            <p:cNvCxnSpPr/>
            <p:nvPr/>
          </p:nvCxnSpPr>
          <p:spPr>
            <a:xfrm>
              <a:off x="3178969" y="1638300"/>
              <a:ext cx="433500" cy="252300"/>
            </a:xfrm>
            <a:prstGeom prst="straightConnector1">
              <a:avLst/>
            </a:prstGeom>
            <a:noFill/>
            <a:ln cap="flat" cmpd="sng" w="19050">
              <a:solidFill>
                <a:srgbClr val="65F0AC"/>
              </a:solidFill>
              <a:prstDash val="solid"/>
              <a:round/>
              <a:headEnd len="med" w="med" type="oval"/>
              <a:tailEnd len="sm" w="sm" type="none"/>
            </a:ln>
          </p:spPr>
        </p:cxnSp>
        <p:sp>
          <p:nvSpPr>
            <p:cNvPr id="137" name="Google Shape;137;p17"/>
            <p:cNvSpPr txBox="1"/>
            <p:nvPr/>
          </p:nvSpPr>
          <p:spPr>
            <a:xfrm>
              <a:off x="393825" y="1315125"/>
              <a:ext cx="2782200" cy="295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latin typeface="Montserrat"/>
                  <a:ea typeface="Montserrat"/>
                  <a:cs typeface="Montserrat"/>
                  <a:sym typeface="Montserrat"/>
                </a:rPr>
                <a:t>PATCHING AND MAINTENANCE</a:t>
              </a:r>
              <a:endParaRPr b="1" sz="1100">
                <a:latin typeface="Montserrat"/>
                <a:ea typeface="Montserrat"/>
                <a:cs typeface="Montserrat"/>
                <a:sym typeface="Montserrat"/>
              </a:endParaRPr>
            </a:p>
            <a:p>
              <a:pPr indent="-285750" lvl="0" marL="457200" rtl="0" algn="l">
                <a:lnSpc>
                  <a:spcPct val="115000"/>
                </a:lnSpc>
                <a:spcBef>
                  <a:spcPts val="0"/>
                </a:spcBef>
                <a:spcAft>
                  <a:spcPts val="0"/>
                </a:spcAft>
                <a:buSzPts val="900"/>
                <a:buFont typeface="Montserrat"/>
                <a:buChar char="●"/>
              </a:pPr>
              <a:r>
                <a:rPr lang="en" sz="900">
                  <a:latin typeface="Montserrat"/>
                  <a:ea typeface="Montserrat"/>
                  <a:cs typeface="Montserrat"/>
                  <a:sym typeface="Montserrat"/>
                </a:rPr>
                <a:t>Perform pre-patching on both TEST &amp; LIVE environments</a:t>
              </a:r>
              <a:endParaRPr sz="900">
                <a:latin typeface="Montserrat"/>
                <a:ea typeface="Montserrat"/>
                <a:cs typeface="Montserrat"/>
                <a:sym typeface="Montserrat"/>
              </a:endParaRPr>
            </a:p>
            <a:p>
              <a:pPr indent="-285750" lvl="0" marL="457200" rtl="0" algn="l">
                <a:lnSpc>
                  <a:spcPct val="115000"/>
                </a:lnSpc>
                <a:spcBef>
                  <a:spcPts val="0"/>
                </a:spcBef>
                <a:spcAft>
                  <a:spcPts val="0"/>
                </a:spcAft>
                <a:buSzPts val="900"/>
                <a:buFont typeface="Montserrat"/>
                <a:buChar char="●"/>
              </a:pPr>
              <a:r>
                <a:rPr lang="en" sz="900">
                  <a:latin typeface="Montserrat"/>
                  <a:ea typeface="Montserrat"/>
                  <a:cs typeface="Montserrat"/>
                  <a:sym typeface="Montserrat"/>
                </a:rPr>
                <a:t>Perform patching (downtime for TEST)</a:t>
              </a:r>
              <a:endParaRPr sz="900">
                <a:latin typeface="Montserrat"/>
                <a:ea typeface="Montserrat"/>
                <a:cs typeface="Montserrat"/>
                <a:sym typeface="Montserrat"/>
              </a:endParaRPr>
            </a:p>
            <a:p>
              <a:pPr indent="-285750" lvl="0" marL="457200" rtl="0" algn="l">
                <a:lnSpc>
                  <a:spcPct val="115000"/>
                </a:lnSpc>
                <a:spcBef>
                  <a:spcPts val="0"/>
                </a:spcBef>
                <a:spcAft>
                  <a:spcPts val="0"/>
                </a:spcAft>
                <a:buSzPts val="900"/>
                <a:buFont typeface="Montserrat"/>
                <a:buChar char="●"/>
              </a:pPr>
              <a:r>
                <a:rPr lang="en" sz="900">
                  <a:latin typeface="Montserrat"/>
                  <a:ea typeface="Montserrat"/>
                  <a:cs typeface="Montserrat"/>
                  <a:sym typeface="Montserrat"/>
                </a:rPr>
                <a:t>Perform patching (no-downtime for LIVE)</a:t>
              </a:r>
              <a:endParaRPr sz="900">
                <a:latin typeface="Montserrat"/>
                <a:ea typeface="Montserrat"/>
                <a:cs typeface="Montserrat"/>
                <a:sym typeface="Montserrat"/>
              </a:endParaRPr>
            </a:p>
            <a:p>
              <a:pPr indent="-285750" lvl="0" marL="457200" rtl="0" algn="l">
                <a:lnSpc>
                  <a:spcPct val="115000"/>
                </a:lnSpc>
                <a:spcBef>
                  <a:spcPts val="0"/>
                </a:spcBef>
                <a:spcAft>
                  <a:spcPts val="0"/>
                </a:spcAft>
                <a:buSzPts val="900"/>
                <a:buFont typeface="Montserrat"/>
                <a:buChar char="●"/>
              </a:pPr>
              <a:r>
                <a:rPr lang="en" sz="900">
                  <a:latin typeface="Montserrat"/>
                  <a:ea typeface="Montserrat"/>
                  <a:cs typeface="Montserrat"/>
                  <a:sym typeface="Montserrat"/>
                </a:rPr>
                <a:t>Ad-hoc maintenance</a:t>
              </a:r>
              <a:endParaRPr sz="9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900">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100">
                <a:latin typeface="Montserrat"/>
                <a:ea typeface="Montserrat"/>
                <a:cs typeface="Montserrat"/>
                <a:sym typeface="Montserrat"/>
              </a:endParaRPr>
            </a:p>
          </p:txBody>
        </p:sp>
      </p:grpSp>
      <p:grpSp>
        <p:nvGrpSpPr>
          <p:cNvPr id="138" name="Google Shape;138;p17"/>
          <p:cNvGrpSpPr/>
          <p:nvPr/>
        </p:nvGrpSpPr>
        <p:grpSpPr>
          <a:xfrm>
            <a:off x="5517319" y="1315125"/>
            <a:ext cx="3231206" cy="1143900"/>
            <a:chOff x="5517319" y="1315125"/>
            <a:chExt cx="3231206" cy="1143900"/>
          </a:xfrm>
        </p:grpSpPr>
        <p:cxnSp>
          <p:nvCxnSpPr>
            <p:cNvPr id="139" name="Google Shape;139;p17"/>
            <p:cNvCxnSpPr/>
            <p:nvPr/>
          </p:nvCxnSpPr>
          <p:spPr>
            <a:xfrm flipH="1">
              <a:off x="5517319" y="1638300"/>
              <a:ext cx="433500" cy="252300"/>
            </a:xfrm>
            <a:prstGeom prst="straightConnector1">
              <a:avLst/>
            </a:prstGeom>
            <a:noFill/>
            <a:ln cap="flat" cmpd="sng" w="19050">
              <a:solidFill>
                <a:srgbClr val="085630"/>
              </a:solidFill>
              <a:prstDash val="solid"/>
              <a:round/>
              <a:headEnd len="med" w="med" type="oval"/>
              <a:tailEnd len="sm" w="sm" type="none"/>
            </a:ln>
          </p:spPr>
        </p:cxnSp>
        <p:sp>
          <p:nvSpPr>
            <p:cNvPr id="140" name="Google Shape;140;p17"/>
            <p:cNvSpPr txBox="1"/>
            <p:nvPr/>
          </p:nvSpPr>
          <p:spPr>
            <a:xfrm>
              <a:off x="5962125" y="1315125"/>
              <a:ext cx="2786400" cy="1143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latin typeface="Montserrat"/>
                  <a:ea typeface="Montserrat"/>
                  <a:cs typeface="Montserrat"/>
                  <a:sym typeface="Montserrat"/>
                </a:rPr>
                <a:t>24/7 MONITORING</a:t>
              </a:r>
              <a:endParaRPr b="1" sz="1100">
                <a:latin typeface="Montserrat"/>
                <a:ea typeface="Montserrat"/>
                <a:cs typeface="Montserrat"/>
                <a:sym typeface="Montserrat"/>
              </a:endParaRPr>
            </a:p>
            <a:p>
              <a:pPr indent="-285750" lvl="0" marL="457200" rtl="0" algn="l">
                <a:lnSpc>
                  <a:spcPct val="115000"/>
                </a:lnSpc>
                <a:spcBef>
                  <a:spcPts val="0"/>
                </a:spcBef>
                <a:spcAft>
                  <a:spcPts val="0"/>
                </a:spcAft>
                <a:buSzPts val="900"/>
                <a:buFont typeface="Montserrat"/>
                <a:buChar char="●"/>
              </a:pPr>
              <a:r>
                <a:rPr lang="en" sz="900">
                  <a:latin typeface="Montserrat"/>
                  <a:ea typeface="Montserrat"/>
                  <a:cs typeface="Montserrat"/>
                  <a:sym typeface="Montserrat"/>
                </a:rPr>
                <a:t>12- hour shift rotations</a:t>
              </a:r>
              <a:endParaRPr sz="900">
                <a:latin typeface="Montserrat"/>
                <a:ea typeface="Montserrat"/>
                <a:cs typeface="Montserrat"/>
                <a:sym typeface="Montserrat"/>
              </a:endParaRPr>
            </a:p>
            <a:p>
              <a:pPr indent="-285750" lvl="0" marL="457200" rtl="0" algn="l">
                <a:lnSpc>
                  <a:spcPct val="115000"/>
                </a:lnSpc>
                <a:spcBef>
                  <a:spcPts val="0"/>
                </a:spcBef>
                <a:spcAft>
                  <a:spcPts val="0"/>
                </a:spcAft>
                <a:buSzPts val="900"/>
                <a:buFont typeface="Montserrat"/>
                <a:buChar char="●"/>
              </a:pPr>
              <a:r>
                <a:rPr lang="en" sz="900">
                  <a:latin typeface="Montserrat"/>
                  <a:ea typeface="Montserrat"/>
                  <a:cs typeface="Montserrat"/>
                  <a:sym typeface="Montserrat"/>
                </a:rPr>
                <a:t>Incident escalation</a:t>
              </a:r>
              <a:endParaRPr sz="900">
                <a:latin typeface="Montserrat"/>
                <a:ea typeface="Montserrat"/>
                <a:cs typeface="Montserrat"/>
                <a:sym typeface="Montserrat"/>
              </a:endParaRPr>
            </a:p>
            <a:p>
              <a:pPr indent="-285750" lvl="0" marL="457200" rtl="0" algn="l">
                <a:lnSpc>
                  <a:spcPct val="115000"/>
                </a:lnSpc>
                <a:spcBef>
                  <a:spcPts val="0"/>
                </a:spcBef>
                <a:spcAft>
                  <a:spcPts val="0"/>
                </a:spcAft>
                <a:buSzPts val="900"/>
                <a:buFont typeface="Montserrat"/>
                <a:buChar char="●"/>
              </a:pPr>
              <a:r>
                <a:rPr lang="en" sz="900">
                  <a:latin typeface="Montserrat"/>
                  <a:ea typeface="Montserrat"/>
                  <a:cs typeface="Montserrat"/>
                  <a:sym typeface="Montserrat"/>
                </a:rPr>
                <a:t>Perform troubleshooting </a:t>
              </a:r>
              <a:endParaRPr sz="900">
                <a:latin typeface="Montserrat"/>
                <a:ea typeface="Montserrat"/>
                <a:cs typeface="Montserrat"/>
                <a:sym typeface="Montserrat"/>
              </a:endParaRPr>
            </a:p>
            <a:p>
              <a:pPr indent="-285750" lvl="0" marL="457200" rtl="0" algn="l">
                <a:lnSpc>
                  <a:spcPct val="115000"/>
                </a:lnSpc>
                <a:spcBef>
                  <a:spcPts val="0"/>
                </a:spcBef>
                <a:spcAft>
                  <a:spcPts val="0"/>
                </a:spcAft>
                <a:buSzPts val="900"/>
                <a:buFont typeface="Montserrat"/>
                <a:buChar char="●"/>
              </a:pPr>
              <a:r>
                <a:rPr lang="en" sz="900">
                  <a:latin typeface="Montserrat"/>
                  <a:ea typeface="Montserrat"/>
                  <a:cs typeface="Montserrat"/>
                  <a:sym typeface="Montserrat"/>
                </a:rPr>
                <a:t>Provide RCA’s for incidents</a:t>
              </a:r>
              <a:endParaRPr sz="900">
                <a:latin typeface="Montserrat"/>
                <a:ea typeface="Montserrat"/>
                <a:cs typeface="Montserrat"/>
                <a:sym typeface="Montserrat"/>
              </a:endParaRPr>
            </a:p>
          </p:txBody>
        </p:sp>
      </p:grpSp>
      <p:grpSp>
        <p:nvGrpSpPr>
          <p:cNvPr id="141" name="Google Shape;141;p17"/>
          <p:cNvGrpSpPr/>
          <p:nvPr/>
        </p:nvGrpSpPr>
        <p:grpSpPr>
          <a:xfrm>
            <a:off x="3808225" y="3535140"/>
            <a:ext cx="2334600" cy="1143785"/>
            <a:chOff x="3808225" y="3535140"/>
            <a:chExt cx="2334600" cy="1143785"/>
          </a:xfrm>
        </p:grpSpPr>
        <p:cxnSp>
          <p:nvCxnSpPr>
            <p:cNvPr id="142" name="Google Shape;142;p17"/>
            <p:cNvCxnSpPr/>
            <p:nvPr/>
          </p:nvCxnSpPr>
          <p:spPr>
            <a:xfrm rot="10800000">
              <a:off x="4556399" y="3535140"/>
              <a:ext cx="0" cy="460500"/>
            </a:xfrm>
            <a:prstGeom prst="straightConnector1">
              <a:avLst/>
            </a:prstGeom>
            <a:noFill/>
            <a:ln cap="flat" cmpd="sng" w="19050">
              <a:solidFill>
                <a:srgbClr val="0E9453"/>
              </a:solidFill>
              <a:prstDash val="solid"/>
              <a:round/>
              <a:headEnd len="med" w="med" type="oval"/>
              <a:tailEnd len="sm" w="sm" type="none"/>
            </a:ln>
          </p:spPr>
        </p:cxnSp>
        <p:sp>
          <p:nvSpPr>
            <p:cNvPr id="143" name="Google Shape;143;p17"/>
            <p:cNvSpPr txBox="1"/>
            <p:nvPr/>
          </p:nvSpPr>
          <p:spPr>
            <a:xfrm>
              <a:off x="3808225" y="4009325"/>
              <a:ext cx="2334600" cy="66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latin typeface="Montserrat"/>
                  <a:ea typeface="Montserrat"/>
                  <a:cs typeface="Montserrat"/>
                  <a:sym typeface="Montserrat"/>
                </a:rPr>
                <a:t>Reporting</a:t>
              </a:r>
              <a:endParaRPr b="1" sz="1100">
                <a:latin typeface="Montserrat"/>
                <a:ea typeface="Montserrat"/>
                <a:cs typeface="Montserrat"/>
                <a:sym typeface="Montserrat"/>
              </a:endParaRPr>
            </a:p>
            <a:p>
              <a:pPr indent="-285750" lvl="0" marL="457200" rtl="0" algn="l">
                <a:lnSpc>
                  <a:spcPct val="115000"/>
                </a:lnSpc>
                <a:spcBef>
                  <a:spcPts val="0"/>
                </a:spcBef>
                <a:spcAft>
                  <a:spcPts val="0"/>
                </a:spcAft>
                <a:buSzPts val="900"/>
                <a:buFont typeface="Montserrat"/>
                <a:buChar char="●"/>
              </a:pPr>
              <a:r>
                <a:rPr lang="en" sz="900">
                  <a:latin typeface="Montserrat"/>
                  <a:ea typeface="Montserrat"/>
                  <a:cs typeface="Montserrat"/>
                  <a:sym typeface="Montserrat"/>
                </a:rPr>
                <a:t>Perform daily checks</a:t>
              </a:r>
              <a:endParaRPr sz="900">
                <a:latin typeface="Montserrat"/>
                <a:ea typeface="Montserrat"/>
                <a:cs typeface="Montserrat"/>
                <a:sym typeface="Montserrat"/>
              </a:endParaRPr>
            </a:p>
            <a:p>
              <a:pPr indent="-285750" lvl="0" marL="457200" rtl="0" algn="l">
                <a:lnSpc>
                  <a:spcPct val="115000"/>
                </a:lnSpc>
                <a:spcBef>
                  <a:spcPts val="0"/>
                </a:spcBef>
                <a:spcAft>
                  <a:spcPts val="0"/>
                </a:spcAft>
                <a:buSzPts val="900"/>
                <a:buFont typeface="Montserrat"/>
                <a:buChar char="●"/>
              </a:pPr>
              <a:r>
                <a:rPr lang="en" sz="900">
                  <a:latin typeface="Montserrat"/>
                  <a:ea typeface="Montserrat"/>
                  <a:cs typeface="Montserrat"/>
                  <a:sym typeface="Montserrat"/>
                </a:rPr>
                <a:t>Weekly monitoring reporting </a:t>
              </a:r>
              <a:endParaRPr sz="900">
                <a:latin typeface="Montserrat"/>
                <a:ea typeface="Montserrat"/>
                <a:cs typeface="Montserrat"/>
                <a:sym typeface="Montserrat"/>
              </a:endParaRPr>
            </a:p>
            <a:p>
              <a:pPr indent="-285750" lvl="0" marL="457200" rtl="0" algn="l">
                <a:lnSpc>
                  <a:spcPct val="115000"/>
                </a:lnSpc>
                <a:spcBef>
                  <a:spcPts val="0"/>
                </a:spcBef>
                <a:spcAft>
                  <a:spcPts val="0"/>
                </a:spcAft>
                <a:buSzPts val="900"/>
                <a:buFont typeface="Montserrat"/>
                <a:buChar char="●"/>
              </a:pPr>
              <a:r>
                <a:rPr lang="en" sz="900">
                  <a:latin typeface="Montserrat"/>
                  <a:ea typeface="Montserrat"/>
                  <a:cs typeface="Montserrat"/>
                  <a:sym typeface="Montserrat"/>
                </a:rPr>
                <a:t>Monthly patch reports</a:t>
              </a:r>
              <a:endParaRPr sz="900">
                <a:latin typeface="Montserrat"/>
                <a:ea typeface="Montserrat"/>
                <a:cs typeface="Montserrat"/>
                <a:sym typeface="Montserrat"/>
              </a:endParaRPr>
            </a:p>
          </p:txBody>
        </p:sp>
      </p:grpSp>
      <p:sp>
        <p:nvSpPr>
          <p:cNvPr id="144" name="Google Shape;144;p17"/>
          <p:cNvSpPr/>
          <p:nvPr/>
        </p:nvSpPr>
        <p:spPr>
          <a:xfrm rot="1800047">
            <a:off x="3219843" y="1086434"/>
            <a:ext cx="2690936" cy="2690936"/>
          </a:xfrm>
          <a:prstGeom prst="blockArc">
            <a:avLst>
              <a:gd fmla="val 14414370" name="adj1"/>
              <a:gd fmla="val 694" name="adj2"/>
              <a:gd fmla="val 9562" name="adj3"/>
            </a:avLst>
          </a:prstGeom>
          <a:solidFill>
            <a:srgbClr val="085630"/>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7"/>
          <p:cNvSpPr/>
          <p:nvPr/>
        </p:nvSpPr>
        <p:spPr>
          <a:xfrm flipH="1" rot="-1800047">
            <a:off x="3221956" y="1086434"/>
            <a:ext cx="2690936" cy="2690936"/>
          </a:xfrm>
          <a:prstGeom prst="blockArc">
            <a:avLst>
              <a:gd fmla="val 14348563" name="adj1"/>
              <a:gd fmla="val 21472873" name="adj2"/>
              <a:gd fmla="val 9381" name="adj3"/>
            </a:avLst>
          </a:prstGeom>
          <a:solidFill>
            <a:schemeClr val="accent1"/>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7"/>
          <p:cNvSpPr/>
          <p:nvPr/>
        </p:nvSpPr>
        <p:spPr>
          <a:xfrm rot="-8100000">
            <a:off x="4382715" y="1027393"/>
            <a:ext cx="363170" cy="36317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7"/>
          <p:cNvSpPr/>
          <p:nvPr/>
        </p:nvSpPr>
        <p:spPr>
          <a:xfrm flipH="1" rot="-9000757">
            <a:off x="3220953" y="1084808"/>
            <a:ext cx="2690226" cy="2690226"/>
          </a:xfrm>
          <a:prstGeom prst="blockArc">
            <a:avLst>
              <a:gd fmla="val 14316164" name="adj1"/>
              <a:gd fmla="val 21502663" name="adj2"/>
              <a:gd fmla="val 9415" name="adj3"/>
            </a:avLst>
          </a:prstGeom>
          <a:solidFill>
            <a:srgbClr val="0E9453"/>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7"/>
          <p:cNvSpPr/>
          <p:nvPr/>
        </p:nvSpPr>
        <p:spPr>
          <a:xfrm rot="-1027861">
            <a:off x="5485874" y="2849832"/>
            <a:ext cx="312672" cy="312672"/>
          </a:xfrm>
          <a:prstGeom prst="rtTriangle">
            <a:avLst/>
          </a:prstGeom>
          <a:solidFill>
            <a:srgbClr val="0856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7"/>
          <p:cNvSpPr/>
          <p:nvPr/>
        </p:nvSpPr>
        <p:spPr>
          <a:xfrm rot="6359841">
            <a:off x="3315801" y="2847762"/>
            <a:ext cx="363580" cy="363580"/>
          </a:xfrm>
          <a:prstGeom prst="rtTriangle">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3" name="Shape 153"/>
        <p:cNvGrpSpPr/>
        <p:nvPr/>
      </p:nvGrpSpPr>
      <p:grpSpPr>
        <a:xfrm>
          <a:off x="0" y="0"/>
          <a:ext cx="0" cy="0"/>
          <a:chOff x="0" y="0"/>
          <a:chExt cx="0" cy="0"/>
        </a:xfrm>
      </p:grpSpPr>
      <p:sp>
        <p:nvSpPr>
          <p:cNvPr id="154" name="Google Shape;154;p18"/>
          <p:cNvSpPr/>
          <p:nvPr/>
        </p:nvSpPr>
        <p:spPr>
          <a:xfrm>
            <a:off x="50900" y="26650"/>
            <a:ext cx="9019875" cy="616875"/>
          </a:xfrm>
          <a:prstGeom prst="flowChartProcess">
            <a:avLst/>
          </a:prstGeom>
          <a:solidFill>
            <a:srgbClr val="00262F"/>
          </a:solidFill>
          <a:ln cap="flat" cmpd="sng" w="9525">
            <a:solidFill>
              <a:srgbClr val="00262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55" name="Google Shape;155;p18"/>
          <p:cNvSpPr txBox="1"/>
          <p:nvPr/>
        </p:nvSpPr>
        <p:spPr>
          <a:xfrm>
            <a:off x="1288950" y="26688"/>
            <a:ext cx="6566100" cy="6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lt1"/>
                </a:solidFill>
                <a:latin typeface="Montserrat"/>
                <a:ea typeface="Montserrat"/>
                <a:cs typeface="Montserrat"/>
                <a:sym typeface="Montserrat"/>
              </a:rPr>
              <a:t>Our Implementation Team</a:t>
            </a:r>
            <a:endParaRPr b="1" sz="2400">
              <a:solidFill>
                <a:schemeClr val="lt1"/>
              </a:solidFill>
              <a:latin typeface="Montserrat"/>
              <a:ea typeface="Montserrat"/>
              <a:cs typeface="Montserrat"/>
              <a:sym typeface="Montserrat"/>
            </a:endParaRPr>
          </a:p>
        </p:txBody>
      </p:sp>
      <p:grpSp>
        <p:nvGrpSpPr>
          <p:cNvPr id="156" name="Google Shape;156;p18"/>
          <p:cNvGrpSpPr/>
          <p:nvPr/>
        </p:nvGrpSpPr>
        <p:grpSpPr>
          <a:xfrm>
            <a:off x="866770" y="1514213"/>
            <a:ext cx="2242998" cy="2442307"/>
            <a:chOff x="3895708" y="737815"/>
            <a:chExt cx="2190000" cy="2384600"/>
          </a:xfrm>
        </p:grpSpPr>
        <p:pic>
          <p:nvPicPr>
            <p:cNvPr id="157" name="Google Shape;157;p18" title="svdw2.jpg"/>
            <p:cNvPicPr preferRelativeResize="0"/>
            <p:nvPr/>
          </p:nvPicPr>
          <p:blipFill rotWithShape="1">
            <a:blip r:embed="rId3">
              <a:alphaModFix/>
            </a:blip>
            <a:srcRect b="11663" l="-22650" r="-22635" t="-5270"/>
            <a:stretch/>
          </p:blipFill>
          <p:spPr>
            <a:xfrm>
              <a:off x="4293493" y="737815"/>
              <a:ext cx="1534500" cy="1653600"/>
            </a:xfrm>
            <a:prstGeom prst="round2SameRect">
              <a:avLst>
                <a:gd fmla="val 50000" name="adj1"/>
                <a:gd fmla="val 50000" name="adj2"/>
              </a:avLst>
            </a:prstGeom>
            <a:noFill/>
            <a:ln>
              <a:noFill/>
            </a:ln>
          </p:spPr>
        </p:pic>
        <p:sp>
          <p:nvSpPr>
            <p:cNvPr id="158" name="Google Shape;158;p18"/>
            <p:cNvSpPr txBox="1"/>
            <p:nvPr/>
          </p:nvSpPr>
          <p:spPr>
            <a:xfrm>
              <a:off x="3895708" y="2625914"/>
              <a:ext cx="2190000" cy="496500"/>
            </a:xfrm>
            <a:prstGeom prst="rect">
              <a:avLst/>
            </a:prstGeom>
            <a:noFill/>
            <a:ln>
              <a:noFill/>
            </a:ln>
          </p:spPr>
          <p:txBody>
            <a:bodyPr anchorCtr="0" anchor="t" bIns="0" lIns="93600" spcFirstLastPara="1" rIns="93600" wrap="square" tIns="0">
              <a:noAutofit/>
            </a:bodyPr>
            <a:lstStyle/>
            <a:p>
              <a:pPr indent="0" lvl="0" marL="0" rtl="0" algn="ctr">
                <a:lnSpc>
                  <a:spcPct val="85000"/>
                </a:lnSpc>
                <a:spcBef>
                  <a:spcPts val="0"/>
                </a:spcBef>
                <a:spcAft>
                  <a:spcPts val="0"/>
                </a:spcAft>
                <a:buNone/>
              </a:pPr>
              <a:r>
                <a:rPr b="1" lang="en" sz="1648">
                  <a:solidFill>
                    <a:schemeClr val="accent1"/>
                  </a:solidFill>
                  <a:latin typeface="Montserrat"/>
                  <a:ea typeface="Montserrat"/>
                  <a:cs typeface="Montserrat"/>
                  <a:sym typeface="Montserrat"/>
                </a:rPr>
                <a:t>SENIOR IMPLEMENTATION ENGINEER</a:t>
              </a:r>
              <a:endParaRPr b="1" sz="1648">
                <a:solidFill>
                  <a:schemeClr val="accent1"/>
                </a:solidFill>
                <a:latin typeface="Montserrat"/>
                <a:ea typeface="Montserrat"/>
                <a:cs typeface="Montserrat"/>
                <a:sym typeface="Montserrat"/>
              </a:endParaRPr>
            </a:p>
            <a:p>
              <a:pPr indent="0" lvl="0" marL="0" rtl="0" algn="ctr">
                <a:lnSpc>
                  <a:spcPct val="85000"/>
                </a:lnSpc>
                <a:spcBef>
                  <a:spcPts val="0"/>
                </a:spcBef>
                <a:spcAft>
                  <a:spcPts val="0"/>
                </a:spcAft>
                <a:buNone/>
              </a:pPr>
              <a:r>
                <a:t/>
              </a:r>
              <a:endParaRPr b="1" sz="1648">
                <a:solidFill>
                  <a:schemeClr val="accent1"/>
                </a:solidFill>
                <a:latin typeface="Montserrat"/>
                <a:ea typeface="Montserrat"/>
                <a:cs typeface="Montserrat"/>
                <a:sym typeface="Montserrat"/>
              </a:endParaRPr>
            </a:p>
            <a:p>
              <a:pPr indent="0" lvl="0" marL="0" rtl="0" algn="ctr">
                <a:lnSpc>
                  <a:spcPct val="90000"/>
                </a:lnSpc>
                <a:spcBef>
                  <a:spcPts val="0"/>
                </a:spcBef>
                <a:spcAft>
                  <a:spcPts val="0"/>
                </a:spcAft>
                <a:buNone/>
              </a:pPr>
              <a:r>
                <a:rPr lang="en" sz="1297">
                  <a:solidFill>
                    <a:schemeClr val="dk1"/>
                  </a:solidFill>
                  <a:latin typeface="Montserrat"/>
                  <a:ea typeface="Montserrat"/>
                  <a:cs typeface="Montserrat"/>
                  <a:sym typeface="Montserrat"/>
                </a:rPr>
                <a:t>Stephan van der Westhuizen</a:t>
              </a:r>
              <a:endParaRPr sz="1297">
                <a:solidFill>
                  <a:schemeClr val="dk1"/>
                </a:solidFill>
                <a:latin typeface="Montserrat"/>
                <a:ea typeface="Montserrat"/>
                <a:cs typeface="Montserrat"/>
                <a:sym typeface="Montserrat"/>
              </a:endParaRPr>
            </a:p>
            <a:p>
              <a:pPr indent="0" lvl="0" marL="0" rtl="0" algn="l">
                <a:lnSpc>
                  <a:spcPct val="90000"/>
                </a:lnSpc>
                <a:spcBef>
                  <a:spcPts val="0"/>
                </a:spcBef>
                <a:spcAft>
                  <a:spcPts val="0"/>
                </a:spcAft>
                <a:buNone/>
              </a:pPr>
              <a:r>
                <a:t/>
              </a:r>
              <a:endParaRPr sz="1297">
                <a:solidFill>
                  <a:schemeClr val="dk1"/>
                </a:solidFill>
                <a:latin typeface="Montserrat"/>
                <a:ea typeface="Montserrat"/>
                <a:cs typeface="Montserrat"/>
                <a:sym typeface="Montserrat"/>
              </a:endParaRPr>
            </a:p>
            <a:p>
              <a:pPr indent="0" lvl="0" marL="0" rtl="0" algn="ctr">
                <a:lnSpc>
                  <a:spcPct val="85000"/>
                </a:lnSpc>
                <a:spcBef>
                  <a:spcPts val="0"/>
                </a:spcBef>
                <a:spcAft>
                  <a:spcPts val="0"/>
                </a:spcAft>
                <a:buNone/>
              </a:pPr>
              <a:r>
                <a:t/>
              </a:r>
              <a:endParaRPr b="1" sz="1648">
                <a:solidFill>
                  <a:schemeClr val="accent1"/>
                </a:solidFill>
                <a:latin typeface="Montserrat"/>
                <a:ea typeface="Montserrat"/>
                <a:cs typeface="Montserrat"/>
                <a:sym typeface="Montserrat"/>
              </a:endParaRPr>
            </a:p>
          </p:txBody>
        </p:sp>
      </p:grpSp>
      <p:grpSp>
        <p:nvGrpSpPr>
          <p:cNvPr id="159" name="Google Shape;159;p18"/>
          <p:cNvGrpSpPr/>
          <p:nvPr/>
        </p:nvGrpSpPr>
        <p:grpSpPr>
          <a:xfrm>
            <a:off x="3450500" y="1514213"/>
            <a:ext cx="2242998" cy="2442307"/>
            <a:chOff x="3895708" y="737815"/>
            <a:chExt cx="2190000" cy="2384600"/>
          </a:xfrm>
        </p:grpSpPr>
        <p:pic>
          <p:nvPicPr>
            <p:cNvPr id="160" name="Google Shape;160;p18" title="OR.png"/>
            <p:cNvPicPr preferRelativeResize="0"/>
            <p:nvPr/>
          </p:nvPicPr>
          <p:blipFill rotWithShape="1">
            <a:blip r:embed="rId4">
              <a:alphaModFix/>
            </a:blip>
            <a:srcRect b="2651" l="0" r="0" t="2660"/>
            <a:stretch/>
          </p:blipFill>
          <p:spPr>
            <a:xfrm>
              <a:off x="4293493" y="737815"/>
              <a:ext cx="1534500" cy="1653600"/>
            </a:xfrm>
            <a:prstGeom prst="round2SameRect">
              <a:avLst>
                <a:gd fmla="val 50000" name="adj1"/>
                <a:gd fmla="val 50000" name="adj2"/>
              </a:avLst>
            </a:prstGeom>
            <a:noFill/>
            <a:ln>
              <a:noFill/>
            </a:ln>
          </p:spPr>
        </p:pic>
        <p:sp>
          <p:nvSpPr>
            <p:cNvPr id="161" name="Google Shape;161;p18"/>
            <p:cNvSpPr txBox="1"/>
            <p:nvPr/>
          </p:nvSpPr>
          <p:spPr>
            <a:xfrm>
              <a:off x="3895708" y="2625914"/>
              <a:ext cx="2190000" cy="496500"/>
            </a:xfrm>
            <a:prstGeom prst="rect">
              <a:avLst/>
            </a:prstGeom>
            <a:noFill/>
            <a:ln>
              <a:noFill/>
            </a:ln>
          </p:spPr>
          <p:txBody>
            <a:bodyPr anchorCtr="0" anchor="t" bIns="0" lIns="93600" spcFirstLastPara="1" rIns="93600" wrap="square" tIns="0">
              <a:noAutofit/>
            </a:bodyPr>
            <a:lstStyle/>
            <a:p>
              <a:pPr indent="0" lvl="0" marL="0" rtl="0" algn="ctr">
                <a:lnSpc>
                  <a:spcPct val="85000"/>
                </a:lnSpc>
                <a:spcBef>
                  <a:spcPts val="0"/>
                </a:spcBef>
                <a:spcAft>
                  <a:spcPts val="0"/>
                </a:spcAft>
                <a:buNone/>
              </a:pPr>
              <a:r>
                <a:rPr b="1" lang="en" sz="1648">
                  <a:solidFill>
                    <a:schemeClr val="accent1"/>
                  </a:solidFill>
                  <a:latin typeface="Montserrat"/>
                  <a:ea typeface="Montserrat"/>
                  <a:cs typeface="Montserrat"/>
                  <a:sym typeface="Montserrat"/>
                </a:rPr>
                <a:t>IMPLEMENTATION ENGINEER</a:t>
              </a:r>
              <a:endParaRPr b="1" sz="1648">
                <a:solidFill>
                  <a:schemeClr val="accent1"/>
                </a:solidFill>
                <a:latin typeface="Montserrat"/>
                <a:ea typeface="Montserrat"/>
                <a:cs typeface="Montserrat"/>
                <a:sym typeface="Montserrat"/>
              </a:endParaRPr>
            </a:p>
            <a:p>
              <a:pPr indent="0" lvl="0" marL="0" rtl="0" algn="ctr">
                <a:lnSpc>
                  <a:spcPct val="85000"/>
                </a:lnSpc>
                <a:spcBef>
                  <a:spcPts val="0"/>
                </a:spcBef>
                <a:spcAft>
                  <a:spcPts val="0"/>
                </a:spcAft>
                <a:buNone/>
              </a:pPr>
              <a:r>
                <a:t/>
              </a:r>
              <a:endParaRPr b="1" sz="1648">
                <a:solidFill>
                  <a:schemeClr val="accent1"/>
                </a:solidFill>
                <a:latin typeface="Montserrat"/>
                <a:ea typeface="Montserrat"/>
                <a:cs typeface="Montserrat"/>
                <a:sym typeface="Montserrat"/>
              </a:endParaRPr>
            </a:p>
            <a:p>
              <a:pPr indent="0" lvl="0" marL="0" rtl="0" algn="ctr">
                <a:lnSpc>
                  <a:spcPct val="90000"/>
                </a:lnSpc>
                <a:spcBef>
                  <a:spcPts val="0"/>
                </a:spcBef>
                <a:spcAft>
                  <a:spcPts val="0"/>
                </a:spcAft>
                <a:buNone/>
              </a:pPr>
              <a:r>
                <a:rPr lang="en" sz="1297">
                  <a:solidFill>
                    <a:schemeClr val="dk1"/>
                  </a:solidFill>
                  <a:latin typeface="Montserrat"/>
                  <a:ea typeface="Montserrat"/>
                  <a:cs typeface="Montserrat"/>
                  <a:sym typeface="Montserrat"/>
                </a:rPr>
                <a:t>Ockert Roos</a:t>
              </a:r>
              <a:endParaRPr sz="1133">
                <a:solidFill>
                  <a:schemeClr val="dk1"/>
                </a:solidFill>
                <a:latin typeface="Montserrat"/>
                <a:ea typeface="Montserrat"/>
                <a:cs typeface="Montserrat"/>
                <a:sym typeface="Montserrat"/>
              </a:endParaRPr>
            </a:p>
            <a:p>
              <a:pPr indent="0" lvl="0" marL="0" rtl="0" algn="ctr">
                <a:lnSpc>
                  <a:spcPct val="85000"/>
                </a:lnSpc>
                <a:spcBef>
                  <a:spcPts val="0"/>
                </a:spcBef>
                <a:spcAft>
                  <a:spcPts val="0"/>
                </a:spcAft>
                <a:buNone/>
              </a:pPr>
              <a:r>
                <a:t/>
              </a:r>
              <a:endParaRPr b="1" sz="1648">
                <a:solidFill>
                  <a:schemeClr val="accent1"/>
                </a:solidFill>
                <a:latin typeface="Montserrat"/>
                <a:ea typeface="Montserrat"/>
                <a:cs typeface="Montserrat"/>
                <a:sym typeface="Montserrat"/>
              </a:endParaRPr>
            </a:p>
          </p:txBody>
        </p:sp>
      </p:grpSp>
      <p:grpSp>
        <p:nvGrpSpPr>
          <p:cNvPr id="162" name="Google Shape;162;p18"/>
          <p:cNvGrpSpPr/>
          <p:nvPr/>
        </p:nvGrpSpPr>
        <p:grpSpPr>
          <a:xfrm>
            <a:off x="6034249" y="1514213"/>
            <a:ext cx="2242998" cy="2442307"/>
            <a:chOff x="3895708" y="737815"/>
            <a:chExt cx="2190000" cy="2384600"/>
          </a:xfrm>
        </p:grpSpPr>
        <p:pic>
          <p:nvPicPr>
            <p:cNvPr id="163" name="Google Shape;163;p18" title="MD2.jpg"/>
            <p:cNvPicPr preferRelativeResize="0"/>
            <p:nvPr/>
          </p:nvPicPr>
          <p:blipFill rotWithShape="1">
            <a:blip r:embed="rId5">
              <a:alphaModFix/>
            </a:blip>
            <a:srcRect b="0" l="-18418" r="-18418" t="0"/>
            <a:stretch/>
          </p:blipFill>
          <p:spPr>
            <a:xfrm>
              <a:off x="4293493" y="737815"/>
              <a:ext cx="1534500" cy="1653600"/>
            </a:xfrm>
            <a:prstGeom prst="round2SameRect">
              <a:avLst>
                <a:gd fmla="val 50000" name="adj1"/>
                <a:gd fmla="val 50000" name="adj2"/>
              </a:avLst>
            </a:prstGeom>
            <a:noFill/>
            <a:ln>
              <a:noFill/>
            </a:ln>
          </p:spPr>
        </p:pic>
        <p:sp>
          <p:nvSpPr>
            <p:cNvPr id="164" name="Google Shape;164;p18"/>
            <p:cNvSpPr txBox="1"/>
            <p:nvPr/>
          </p:nvSpPr>
          <p:spPr>
            <a:xfrm>
              <a:off x="3895708" y="2625914"/>
              <a:ext cx="2190000" cy="496500"/>
            </a:xfrm>
            <a:prstGeom prst="rect">
              <a:avLst/>
            </a:prstGeom>
            <a:noFill/>
            <a:ln>
              <a:noFill/>
            </a:ln>
          </p:spPr>
          <p:txBody>
            <a:bodyPr anchorCtr="0" anchor="t" bIns="0" lIns="93600" spcFirstLastPara="1" rIns="93600" wrap="square" tIns="0">
              <a:noAutofit/>
            </a:bodyPr>
            <a:lstStyle/>
            <a:p>
              <a:pPr indent="0" lvl="0" marL="0" rtl="0" algn="ctr">
                <a:lnSpc>
                  <a:spcPct val="85000"/>
                </a:lnSpc>
                <a:spcBef>
                  <a:spcPts val="0"/>
                </a:spcBef>
                <a:spcAft>
                  <a:spcPts val="0"/>
                </a:spcAft>
                <a:buNone/>
              </a:pPr>
              <a:r>
                <a:rPr b="1" lang="en" sz="1648">
                  <a:solidFill>
                    <a:schemeClr val="accent1"/>
                  </a:solidFill>
                  <a:latin typeface="Montserrat"/>
                  <a:ea typeface="Montserrat"/>
                  <a:cs typeface="Montserrat"/>
                  <a:sym typeface="Montserrat"/>
                </a:rPr>
                <a:t>IMPLEMENTATION</a:t>
              </a:r>
              <a:endParaRPr b="1" sz="1648">
                <a:solidFill>
                  <a:schemeClr val="accent1"/>
                </a:solidFill>
                <a:latin typeface="Montserrat"/>
                <a:ea typeface="Montserrat"/>
                <a:cs typeface="Montserrat"/>
                <a:sym typeface="Montserrat"/>
              </a:endParaRPr>
            </a:p>
            <a:p>
              <a:pPr indent="0" lvl="0" marL="0" rtl="0" algn="ctr">
                <a:lnSpc>
                  <a:spcPct val="85000"/>
                </a:lnSpc>
                <a:spcBef>
                  <a:spcPts val="0"/>
                </a:spcBef>
                <a:spcAft>
                  <a:spcPts val="0"/>
                </a:spcAft>
                <a:buNone/>
              </a:pPr>
              <a:r>
                <a:rPr b="1" lang="en" sz="1648">
                  <a:solidFill>
                    <a:schemeClr val="accent1"/>
                  </a:solidFill>
                  <a:latin typeface="Montserrat"/>
                  <a:ea typeface="Montserrat"/>
                  <a:cs typeface="Montserrat"/>
                  <a:sym typeface="Montserrat"/>
                </a:rPr>
                <a:t>ENGINEER</a:t>
              </a:r>
              <a:endParaRPr b="1" sz="1648">
                <a:solidFill>
                  <a:schemeClr val="accent1"/>
                </a:solidFill>
                <a:latin typeface="Montserrat"/>
                <a:ea typeface="Montserrat"/>
                <a:cs typeface="Montserrat"/>
                <a:sym typeface="Montserrat"/>
              </a:endParaRPr>
            </a:p>
            <a:p>
              <a:pPr indent="0" lvl="0" marL="0" rtl="0" algn="ctr">
                <a:lnSpc>
                  <a:spcPct val="85000"/>
                </a:lnSpc>
                <a:spcBef>
                  <a:spcPts val="0"/>
                </a:spcBef>
                <a:spcAft>
                  <a:spcPts val="0"/>
                </a:spcAft>
                <a:buNone/>
              </a:pPr>
              <a:r>
                <a:t/>
              </a:r>
              <a:endParaRPr b="1" sz="1648">
                <a:solidFill>
                  <a:schemeClr val="accent1"/>
                </a:solidFill>
                <a:latin typeface="Montserrat"/>
                <a:ea typeface="Montserrat"/>
                <a:cs typeface="Montserrat"/>
                <a:sym typeface="Montserrat"/>
              </a:endParaRPr>
            </a:p>
            <a:p>
              <a:pPr indent="0" lvl="0" marL="0" rtl="0" algn="ctr">
                <a:lnSpc>
                  <a:spcPct val="90000"/>
                </a:lnSpc>
                <a:spcBef>
                  <a:spcPts val="0"/>
                </a:spcBef>
                <a:spcAft>
                  <a:spcPts val="0"/>
                </a:spcAft>
                <a:buNone/>
              </a:pPr>
              <a:r>
                <a:rPr lang="en" sz="1297">
                  <a:solidFill>
                    <a:schemeClr val="dk1"/>
                  </a:solidFill>
                  <a:latin typeface="Montserrat"/>
                  <a:ea typeface="Montserrat"/>
                  <a:cs typeface="Montserrat"/>
                  <a:sym typeface="Montserrat"/>
                </a:rPr>
                <a:t>Marcel Dreyer</a:t>
              </a:r>
              <a:endParaRPr sz="1133">
                <a:solidFill>
                  <a:schemeClr val="dk1"/>
                </a:solidFill>
                <a:latin typeface="Montserrat"/>
                <a:ea typeface="Montserrat"/>
                <a:cs typeface="Montserrat"/>
                <a:sym typeface="Montserrat"/>
              </a:endParaRPr>
            </a:p>
            <a:p>
              <a:pPr indent="0" lvl="0" marL="0" rtl="0" algn="ctr">
                <a:lnSpc>
                  <a:spcPct val="85000"/>
                </a:lnSpc>
                <a:spcBef>
                  <a:spcPts val="0"/>
                </a:spcBef>
                <a:spcAft>
                  <a:spcPts val="0"/>
                </a:spcAft>
                <a:buNone/>
              </a:pPr>
              <a:r>
                <a:t/>
              </a:r>
              <a:endParaRPr b="1" sz="1648">
                <a:solidFill>
                  <a:schemeClr val="accent1"/>
                </a:solidFill>
                <a:latin typeface="Montserrat"/>
                <a:ea typeface="Montserrat"/>
                <a:cs typeface="Montserrat"/>
                <a:sym typeface="Montserrat"/>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8" name="Shape 168"/>
        <p:cNvGrpSpPr/>
        <p:nvPr/>
      </p:nvGrpSpPr>
      <p:grpSpPr>
        <a:xfrm>
          <a:off x="0" y="0"/>
          <a:ext cx="0" cy="0"/>
          <a:chOff x="0" y="0"/>
          <a:chExt cx="0" cy="0"/>
        </a:xfrm>
      </p:grpSpPr>
      <p:pic>
        <p:nvPicPr>
          <p:cNvPr descr="clipart winding road no land or background" id="169" name="Google Shape;169;p19"/>
          <p:cNvPicPr preferRelativeResize="0"/>
          <p:nvPr/>
        </p:nvPicPr>
        <p:blipFill rotWithShape="1">
          <a:blip r:embed="rId3">
            <a:alphaModFix/>
          </a:blip>
          <a:srcRect b="4659" l="-2580" r="2579" t="-4660"/>
          <a:stretch/>
        </p:blipFill>
        <p:spPr>
          <a:xfrm>
            <a:off x="2309718" y="370732"/>
            <a:ext cx="5252876" cy="5252876"/>
          </a:xfrm>
          <a:prstGeom prst="rect">
            <a:avLst/>
          </a:prstGeom>
          <a:noFill/>
          <a:ln>
            <a:noFill/>
          </a:ln>
        </p:spPr>
      </p:pic>
      <p:sp>
        <p:nvSpPr>
          <p:cNvPr id="170" name="Google Shape;170;p19"/>
          <p:cNvSpPr/>
          <p:nvPr/>
        </p:nvSpPr>
        <p:spPr>
          <a:xfrm>
            <a:off x="3457043" y="1001214"/>
            <a:ext cx="1400700" cy="323100"/>
          </a:xfrm>
          <a:prstGeom prst="wedgeRoundRectCallout">
            <a:avLst>
              <a:gd fmla="val -20833" name="adj1"/>
              <a:gd fmla="val 62500" name="adj2"/>
              <a:gd fmla="val 0" name="adj3"/>
            </a:avLst>
          </a:prstGeom>
          <a:solidFill>
            <a:srgbClr val="6D9E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Montserrat"/>
                <a:ea typeface="Montserrat"/>
                <a:cs typeface="Montserrat"/>
                <a:sym typeface="Montserrat"/>
              </a:rPr>
              <a:t>DOCUMENTATION</a:t>
            </a:r>
            <a:endParaRPr b="1" sz="900">
              <a:solidFill>
                <a:schemeClr val="lt1"/>
              </a:solidFill>
              <a:latin typeface="Montserrat"/>
              <a:ea typeface="Montserrat"/>
              <a:cs typeface="Montserrat"/>
              <a:sym typeface="Montserrat"/>
            </a:endParaRPr>
          </a:p>
        </p:txBody>
      </p:sp>
      <p:sp>
        <p:nvSpPr>
          <p:cNvPr id="171" name="Google Shape;171;p19"/>
          <p:cNvSpPr/>
          <p:nvPr/>
        </p:nvSpPr>
        <p:spPr>
          <a:xfrm>
            <a:off x="4857743" y="714639"/>
            <a:ext cx="1400700" cy="323100"/>
          </a:xfrm>
          <a:prstGeom prst="wedgeRoundRectCallout">
            <a:avLst>
              <a:gd fmla="val -20833" name="adj1"/>
              <a:gd fmla="val 62500" name="adj2"/>
              <a:gd fmla="val 0" name="adj3"/>
            </a:avLst>
          </a:prstGeom>
          <a:solidFill>
            <a:srgbClr val="FFAB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Montserrat"/>
                <a:ea typeface="Montserrat"/>
                <a:cs typeface="Montserrat"/>
                <a:sym typeface="Montserrat"/>
              </a:rPr>
              <a:t>TEST BUILD</a:t>
            </a:r>
            <a:endParaRPr b="1" sz="900">
              <a:solidFill>
                <a:schemeClr val="lt1"/>
              </a:solidFill>
              <a:latin typeface="Montserrat"/>
              <a:ea typeface="Montserrat"/>
              <a:cs typeface="Montserrat"/>
              <a:sym typeface="Montserrat"/>
            </a:endParaRPr>
          </a:p>
        </p:txBody>
      </p:sp>
      <p:sp>
        <p:nvSpPr>
          <p:cNvPr id="172" name="Google Shape;172;p19"/>
          <p:cNvSpPr/>
          <p:nvPr/>
        </p:nvSpPr>
        <p:spPr>
          <a:xfrm>
            <a:off x="2933968" y="1438639"/>
            <a:ext cx="1400700" cy="323100"/>
          </a:xfrm>
          <a:prstGeom prst="wedgeRoundRectCallout">
            <a:avLst>
              <a:gd fmla="val -20833" name="adj1"/>
              <a:gd fmla="val 62500" name="adj2"/>
              <a:gd fmla="val 0" name="adj3"/>
            </a:avLst>
          </a:prstGeom>
          <a:solidFill>
            <a:srgbClr val="83E3D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Montserrat"/>
                <a:ea typeface="Montserrat"/>
                <a:cs typeface="Montserrat"/>
                <a:sym typeface="Montserrat"/>
              </a:rPr>
              <a:t>SIGN ON</a:t>
            </a:r>
            <a:endParaRPr b="1" sz="900">
              <a:solidFill>
                <a:schemeClr val="lt1"/>
              </a:solidFill>
              <a:latin typeface="Montserrat"/>
              <a:ea typeface="Montserrat"/>
              <a:cs typeface="Montserrat"/>
              <a:sym typeface="Montserrat"/>
            </a:endParaRPr>
          </a:p>
        </p:txBody>
      </p:sp>
      <p:sp>
        <p:nvSpPr>
          <p:cNvPr id="173" name="Google Shape;173;p19"/>
          <p:cNvSpPr/>
          <p:nvPr/>
        </p:nvSpPr>
        <p:spPr>
          <a:xfrm>
            <a:off x="3330468" y="1997214"/>
            <a:ext cx="1400700" cy="323100"/>
          </a:xfrm>
          <a:prstGeom prst="wedgeRoundRectCallout">
            <a:avLst>
              <a:gd fmla="val -20833" name="adj1"/>
              <a:gd fmla="val 62500" name="adj2"/>
              <a:gd fmla="val 0" name="adj3"/>
            </a:avLst>
          </a:prstGeom>
          <a:solidFill>
            <a:srgbClr val="D5A6B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Montserrat"/>
                <a:ea typeface="Montserrat"/>
                <a:cs typeface="Montserrat"/>
                <a:sym typeface="Montserrat"/>
              </a:rPr>
              <a:t>PEN TEST (STC)</a:t>
            </a:r>
            <a:endParaRPr b="1" sz="900">
              <a:solidFill>
                <a:schemeClr val="lt1"/>
              </a:solidFill>
              <a:latin typeface="Montserrat"/>
              <a:ea typeface="Montserrat"/>
              <a:cs typeface="Montserrat"/>
              <a:sym typeface="Montserrat"/>
            </a:endParaRPr>
          </a:p>
        </p:txBody>
      </p:sp>
      <p:sp>
        <p:nvSpPr>
          <p:cNvPr id="174" name="Google Shape;174;p19"/>
          <p:cNvSpPr/>
          <p:nvPr/>
        </p:nvSpPr>
        <p:spPr>
          <a:xfrm>
            <a:off x="4157393" y="2410189"/>
            <a:ext cx="1400700" cy="323100"/>
          </a:xfrm>
          <a:prstGeom prst="wedgeRoundRectCallout">
            <a:avLst>
              <a:gd fmla="val -20833" name="adj1"/>
              <a:gd fmla="val 62500" name="adj2"/>
              <a:gd fmla="val 0" name="adj3"/>
            </a:avLst>
          </a:prstGeom>
          <a:solidFill>
            <a:srgbClr val="B4A7D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Montserrat"/>
                <a:ea typeface="Montserrat"/>
                <a:cs typeface="Montserrat"/>
                <a:sym typeface="Montserrat"/>
              </a:rPr>
              <a:t>INTEGRATION</a:t>
            </a:r>
            <a:endParaRPr b="1" sz="900">
              <a:solidFill>
                <a:schemeClr val="lt1"/>
              </a:solidFill>
              <a:latin typeface="Montserrat"/>
              <a:ea typeface="Montserrat"/>
              <a:cs typeface="Montserrat"/>
              <a:sym typeface="Montserrat"/>
            </a:endParaRPr>
          </a:p>
        </p:txBody>
      </p:sp>
      <p:sp>
        <p:nvSpPr>
          <p:cNvPr id="175" name="Google Shape;175;p19"/>
          <p:cNvSpPr/>
          <p:nvPr/>
        </p:nvSpPr>
        <p:spPr>
          <a:xfrm>
            <a:off x="4610768" y="2954014"/>
            <a:ext cx="1400700" cy="323100"/>
          </a:xfrm>
          <a:prstGeom prst="wedgeRoundRectCallout">
            <a:avLst>
              <a:gd fmla="val -20833" name="adj1"/>
              <a:gd fmla="val 62500" name="adj2"/>
              <a:gd fmla="val 0" name="adj3"/>
            </a:avLst>
          </a:prstGeom>
          <a:solidFill>
            <a:srgbClr val="0E945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Montserrat"/>
                <a:ea typeface="Montserrat"/>
                <a:cs typeface="Montserrat"/>
                <a:sym typeface="Montserrat"/>
              </a:rPr>
              <a:t>LIVE BUILD</a:t>
            </a:r>
            <a:endParaRPr b="1" sz="900">
              <a:solidFill>
                <a:schemeClr val="lt1"/>
              </a:solidFill>
              <a:latin typeface="Montserrat"/>
              <a:ea typeface="Montserrat"/>
              <a:cs typeface="Montserrat"/>
              <a:sym typeface="Montserrat"/>
            </a:endParaRPr>
          </a:p>
        </p:txBody>
      </p:sp>
      <p:sp>
        <p:nvSpPr>
          <p:cNvPr id="176" name="Google Shape;176;p19"/>
          <p:cNvSpPr/>
          <p:nvPr/>
        </p:nvSpPr>
        <p:spPr>
          <a:xfrm>
            <a:off x="3497793" y="3381739"/>
            <a:ext cx="1400700" cy="323100"/>
          </a:xfrm>
          <a:prstGeom prst="wedgeRoundRectCallout">
            <a:avLst>
              <a:gd fmla="val -20833" name="adj1"/>
              <a:gd fmla="val 62500" name="adj2"/>
              <a:gd fmla="val 0" name="adj3"/>
            </a:avLst>
          </a:prstGeom>
          <a:solidFill>
            <a:srgbClr val="9FC5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Montserrat"/>
                <a:ea typeface="Montserrat"/>
                <a:cs typeface="Montserrat"/>
                <a:sym typeface="Montserrat"/>
              </a:rPr>
              <a:t>PEN TEST (STC)</a:t>
            </a:r>
            <a:endParaRPr b="1" sz="900">
              <a:solidFill>
                <a:schemeClr val="lt1"/>
              </a:solidFill>
              <a:latin typeface="Montserrat"/>
              <a:ea typeface="Montserrat"/>
              <a:cs typeface="Montserrat"/>
              <a:sym typeface="Montserrat"/>
            </a:endParaRPr>
          </a:p>
        </p:txBody>
      </p:sp>
      <p:sp>
        <p:nvSpPr>
          <p:cNvPr id="177" name="Google Shape;177;p19"/>
          <p:cNvSpPr/>
          <p:nvPr/>
        </p:nvSpPr>
        <p:spPr>
          <a:xfrm>
            <a:off x="2165318" y="3815302"/>
            <a:ext cx="1720500" cy="323100"/>
          </a:xfrm>
          <a:prstGeom prst="wedgeRoundRectCallout">
            <a:avLst>
              <a:gd fmla="val -20833" name="adj1"/>
              <a:gd fmla="val 62500" name="adj2"/>
              <a:gd fmla="val 0" name="adj3"/>
            </a:avLst>
          </a:prstGeom>
          <a:solidFill>
            <a:srgbClr val="FFAB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Montserrat"/>
                <a:ea typeface="Montserrat"/>
                <a:cs typeface="Montserrat"/>
                <a:sym typeface="Montserrat"/>
              </a:rPr>
              <a:t>DISASTER RECOVERY </a:t>
            </a:r>
            <a:r>
              <a:rPr b="1" lang="en" sz="900">
                <a:solidFill>
                  <a:schemeClr val="lt1"/>
                </a:solidFill>
                <a:latin typeface="Montserrat"/>
                <a:ea typeface="Montserrat"/>
                <a:cs typeface="Montserrat"/>
                <a:sym typeface="Montserrat"/>
              </a:rPr>
              <a:t>TEST</a:t>
            </a:r>
            <a:endParaRPr b="1" sz="900">
              <a:solidFill>
                <a:schemeClr val="lt1"/>
              </a:solidFill>
              <a:latin typeface="Montserrat"/>
              <a:ea typeface="Montserrat"/>
              <a:cs typeface="Montserrat"/>
              <a:sym typeface="Montserrat"/>
            </a:endParaRPr>
          </a:p>
        </p:txBody>
      </p:sp>
      <p:sp>
        <p:nvSpPr>
          <p:cNvPr id="178" name="Google Shape;178;p19"/>
          <p:cNvSpPr/>
          <p:nvPr/>
        </p:nvSpPr>
        <p:spPr>
          <a:xfrm>
            <a:off x="50900" y="26650"/>
            <a:ext cx="9019875" cy="616875"/>
          </a:xfrm>
          <a:prstGeom prst="flowChartProcess">
            <a:avLst/>
          </a:prstGeom>
          <a:solidFill>
            <a:srgbClr val="00262F"/>
          </a:solidFill>
          <a:ln cap="flat" cmpd="sng" w="9525">
            <a:solidFill>
              <a:srgbClr val="00262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79" name="Google Shape;179;p19"/>
          <p:cNvSpPr txBox="1"/>
          <p:nvPr/>
        </p:nvSpPr>
        <p:spPr>
          <a:xfrm>
            <a:off x="1288950" y="26688"/>
            <a:ext cx="6566100" cy="6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lt1"/>
                </a:solidFill>
                <a:latin typeface="Montserrat"/>
                <a:ea typeface="Montserrat"/>
                <a:cs typeface="Montserrat"/>
                <a:sym typeface="Montserrat"/>
              </a:rPr>
              <a:t>Our Implementation Team</a:t>
            </a:r>
            <a:endParaRPr b="1" sz="2400">
              <a:solidFill>
                <a:schemeClr val="lt1"/>
              </a:solidFill>
              <a:latin typeface="Montserrat"/>
              <a:ea typeface="Montserrat"/>
              <a:cs typeface="Montserrat"/>
              <a:sym typeface="Montserrat"/>
            </a:endParaRPr>
          </a:p>
        </p:txBody>
      </p:sp>
      <p:pic>
        <p:nvPicPr>
          <p:cNvPr id="180" name="Google Shape;180;p19"/>
          <p:cNvPicPr preferRelativeResize="0"/>
          <p:nvPr/>
        </p:nvPicPr>
        <p:blipFill rotWithShape="1">
          <a:blip r:embed="rId4">
            <a:alphaModFix/>
          </a:blip>
          <a:srcRect b="0" l="0" r="0" t="0"/>
          <a:stretch/>
        </p:blipFill>
        <p:spPr>
          <a:xfrm>
            <a:off x="478001" y="3994050"/>
            <a:ext cx="1326700" cy="1326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20"/>
          <p:cNvPicPr preferRelativeResize="0"/>
          <p:nvPr/>
        </p:nvPicPr>
        <p:blipFill rotWithShape="1">
          <a:blip r:embed="rId3">
            <a:alphaModFix/>
          </a:blip>
          <a:srcRect b="0" l="16500" r="-16500" t="0"/>
          <a:stretch/>
        </p:blipFill>
        <p:spPr>
          <a:xfrm>
            <a:off x="0" y="0"/>
            <a:ext cx="9144003" cy="5143501"/>
          </a:xfrm>
          <a:prstGeom prst="rect">
            <a:avLst/>
          </a:prstGeom>
          <a:noFill/>
          <a:ln>
            <a:noFill/>
          </a:ln>
        </p:spPr>
      </p:pic>
      <p:sp>
        <p:nvSpPr>
          <p:cNvPr id="186" name="Google Shape;186;p20"/>
          <p:cNvSpPr/>
          <p:nvPr/>
        </p:nvSpPr>
        <p:spPr>
          <a:xfrm flipH="1" rot="-5400000">
            <a:off x="4428800" y="428575"/>
            <a:ext cx="5144050" cy="4286350"/>
          </a:xfrm>
          <a:prstGeom prst="flowChartManualInput">
            <a:avLst/>
          </a:prstGeom>
          <a:solidFill>
            <a:srgbClr val="0026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0"/>
          <p:cNvSpPr txBox="1"/>
          <p:nvPr/>
        </p:nvSpPr>
        <p:spPr>
          <a:xfrm>
            <a:off x="5838500" y="2018500"/>
            <a:ext cx="32583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FFFFFF"/>
                </a:solidFill>
                <a:latin typeface="Montserrat SemiBold"/>
                <a:ea typeface="Montserrat SemiBold"/>
                <a:cs typeface="Montserrat SemiBold"/>
                <a:sym typeface="Montserrat SemiBold"/>
              </a:rPr>
              <a:t>Innovations this year…</a:t>
            </a:r>
            <a:endParaRPr sz="1800">
              <a:solidFill>
                <a:srgbClr val="FFFFFF"/>
              </a:solidFill>
              <a:latin typeface="Montserrat SemiBold"/>
              <a:ea typeface="Montserrat SemiBold"/>
              <a:cs typeface="Montserrat SemiBold"/>
              <a:sym typeface="Montserrat SemiBold"/>
            </a:endParaRPr>
          </a:p>
        </p:txBody>
      </p:sp>
      <p:cxnSp>
        <p:nvCxnSpPr>
          <p:cNvPr id="188" name="Google Shape;188;p20"/>
          <p:cNvCxnSpPr/>
          <p:nvPr/>
        </p:nvCxnSpPr>
        <p:spPr>
          <a:xfrm rot="10800000">
            <a:off x="-4369200" y="1477400"/>
            <a:ext cx="2159400" cy="0"/>
          </a:xfrm>
          <a:prstGeom prst="straightConnector1">
            <a:avLst/>
          </a:prstGeom>
          <a:noFill/>
          <a:ln cap="flat" cmpd="sng" w="9525">
            <a:solidFill>
              <a:srgbClr val="00BC6F"/>
            </a:solidFill>
            <a:prstDash val="solid"/>
            <a:round/>
            <a:headEnd len="med" w="med" type="none"/>
            <a:tailEnd len="med" w="med" type="none"/>
          </a:ln>
        </p:spPr>
      </p:cxnSp>
      <p:sp>
        <p:nvSpPr>
          <p:cNvPr id="189" name="Google Shape;189;p20"/>
          <p:cNvSpPr/>
          <p:nvPr/>
        </p:nvSpPr>
        <p:spPr>
          <a:xfrm rot="5400000">
            <a:off x="5349975" y="2522700"/>
            <a:ext cx="715800" cy="13800"/>
          </a:xfrm>
          <a:prstGeom prst="rect">
            <a:avLst/>
          </a:prstGeom>
          <a:solidFill>
            <a:srgbClr val="EE6E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3" name="Shape 193"/>
        <p:cNvGrpSpPr/>
        <p:nvPr/>
      </p:nvGrpSpPr>
      <p:grpSpPr>
        <a:xfrm>
          <a:off x="0" y="0"/>
          <a:ext cx="0" cy="0"/>
          <a:chOff x="0" y="0"/>
          <a:chExt cx="0" cy="0"/>
        </a:xfrm>
      </p:grpSpPr>
      <p:sp>
        <p:nvSpPr>
          <p:cNvPr id="194" name="Google Shape;194;p21"/>
          <p:cNvSpPr/>
          <p:nvPr/>
        </p:nvSpPr>
        <p:spPr>
          <a:xfrm>
            <a:off x="50900" y="26650"/>
            <a:ext cx="9019875" cy="616875"/>
          </a:xfrm>
          <a:prstGeom prst="flowChartProcess">
            <a:avLst/>
          </a:prstGeom>
          <a:solidFill>
            <a:srgbClr val="00262F"/>
          </a:solidFill>
          <a:ln cap="flat" cmpd="sng" w="9525">
            <a:solidFill>
              <a:srgbClr val="00262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95" name="Google Shape;195;p21"/>
          <p:cNvSpPr txBox="1"/>
          <p:nvPr/>
        </p:nvSpPr>
        <p:spPr>
          <a:xfrm>
            <a:off x="1179100" y="0"/>
            <a:ext cx="6566100" cy="6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lt1"/>
                </a:solidFill>
                <a:latin typeface="Montserrat"/>
                <a:ea typeface="Montserrat"/>
                <a:cs typeface="Montserrat"/>
                <a:sym typeface="Montserrat"/>
              </a:rPr>
              <a:t>ISO27001:2022 </a:t>
            </a:r>
            <a:r>
              <a:rPr b="1" lang="en" sz="2400">
                <a:solidFill>
                  <a:schemeClr val="lt1"/>
                </a:solidFill>
                <a:latin typeface="Montserrat"/>
                <a:ea typeface="Montserrat"/>
                <a:cs typeface="Montserrat"/>
                <a:sym typeface="Montserrat"/>
              </a:rPr>
              <a:t>CERTIFICATION</a:t>
            </a:r>
            <a:r>
              <a:rPr b="1" lang="en" sz="2400">
                <a:solidFill>
                  <a:schemeClr val="lt1"/>
                </a:solidFill>
                <a:latin typeface="Montserrat"/>
                <a:ea typeface="Montserrat"/>
                <a:cs typeface="Montserrat"/>
                <a:sym typeface="Montserrat"/>
              </a:rPr>
              <a:t> </a:t>
            </a:r>
            <a:endParaRPr b="1" sz="2400">
              <a:solidFill>
                <a:schemeClr val="lt1"/>
              </a:solidFill>
              <a:latin typeface="Montserrat"/>
              <a:ea typeface="Montserrat"/>
              <a:cs typeface="Montserrat"/>
              <a:sym typeface="Montserrat"/>
            </a:endParaRPr>
          </a:p>
        </p:txBody>
      </p:sp>
      <p:sp>
        <p:nvSpPr>
          <p:cNvPr id="196" name="Google Shape;196;p21"/>
          <p:cNvSpPr/>
          <p:nvPr/>
        </p:nvSpPr>
        <p:spPr>
          <a:xfrm>
            <a:off x="2415779" y="2014431"/>
            <a:ext cx="846600" cy="52500"/>
          </a:xfrm>
          <a:prstGeom prst="roundRect">
            <a:avLst>
              <a:gd fmla="val 50000" name="adj"/>
            </a:avLst>
          </a:prstGeom>
          <a:solidFill>
            <a:schemeClr val="accent1"/>
          </a:solidFill>
          <a:ln>
            <a:noFill/>
          </a:ln>
        </p:spPr>
        <p:txBody>
          <a:bodyPr anchorCtr="0" anchor="ctr" bIns="130225" lIns="130225" spcFirstLastPara="1" rIns="130225" wrap="square" tIns="130225">
            <a:noAutofit/>
          </a:bodyPr>
          <a:lstStyle/>
          <a:p>
            <a:pPr indent="0" lvl="0" marL="0" rtl="0" algn="l">
              <a:spcBef>
                <a:spcPts val="0"/>
              </a:spcBef>
              <a:spcAft>
                <a:spcPts val="0"/>
              </a:spcAft>
              <a:buNone/>
            </a:pPr>
            <a:r>
              <a:t/>
            </a:r>
            <a:endParaRPr>
              <a:solidFill>
                <a:schemeClr val="accent1"/>
              </a:solidFill>
            </a:endParaRPr>
          </a:p>
        </p:txBody>
      </p:sp>
      <p:grpSp>
        <p:nvGrpSpPr>
          <p:cNvPr id="197" name="Google Shape;197;p21"/>
          <p:cNvGrpSpPr/>
          <p:nvPr/>
        </p:nvGrpSpPr>
        <p:grpSpPr>
          <a:xfrm>
            <a:off x="146425" y="1600190"/>
            <a:ext cx="2499647" cy="2851827"/>
            <a:chOff x="571541" y="1957150"/>
            <a:chExt cx="1755000" cy="2002266"/>
          </a:xfrm>
        </p:grpSpPr>
        <p:sp>
          <p:nvSpPr>
            <p:cNvPr id="198" name="Google Shape;198;p21"/>
            <p:cNvSpPr/>
            <p:nvPr/>
          </p:nvSpPr>
          <p:spPr>
            <a:xfrm>
              <a:off x="1151886" y="1957150"/>
              <a:ext cx="594300" cy="594300"/>
            </a:xfrm>
            <a:prstGeom prst="ellipse">
              <a:avLst/>
            </a:prstGeom>
            <a:noFill/>
            <a:ln cap="flat" cmpd="sng" w="54250">
              <a:solidFill>
                <a:schemeClr val="accent1"/>
              </a:solidFill>
              <a:prstDash val="solid"/>
              <a:round/>
              <a:headEnd len="sm" w="sm" type="none"/>
              <a:tailEnd len="sm" w="sm" type="none"/>
            </a:ln>
          </p:spPr>
          <p:txBody>
            <a:bodyPr anchorCtr="0" anchor="ctr" bIns="130225" lIns="130225" spcFirstLastPara="1" rIns="130225" wrap="square" tIns="130225">
              <a:noAutofit/>
            </a:bodyPr>
            <a:lstStyle/>
            <a:p>
              <a:pPr indent="0" lvl="0" marL="0" rtl="0" algn="l">
                <a:spcBef>
                  <a:spcPts val="0"/>
                </a:spcBef>
                <a:spcAft>
                  <a:spcPts val="0"/>
                </a:spcAft>
                <a:buNone/>
              </a:pPr>
              <a:r>
                <a:t/>
              </a:r>
              <a:endParaRPr/>
            </a:p>
          </p:txBody>
        </p:sp>
        <p:sp>
          <p:nvSpPr>
            <p:cNvPr id="199" name="Google Shape;199;p21"/>
            <p:cNvSpPr txBox="1"/>
            <p:nvPr/>
          </p:nvSpPr>
          <p:spPr>
            <a:xfrm>
              <a:off x="1151897" y="2035906"/>
              <a:ext cx="594300" cy="436800"/>
            </a:xfrm>
            <a:prstGeom prst="rect">
              <a:avLst/>
            </a:prstGeom>
            <a:noFill/>
            <a:ln>
              <a:noFill/>
            </a:ln>
          </p:spPr>
          <p:txBody>
            <a:bodyPr anchorCtr="0" anchor="t" bIns="130225" lIns="130225" spcFirstLastPara="1" rIns="130225" wrap="square" tIns="130225">
              <a:noAutofit/>
            </a:bodyPr>
            <a:lstStyle/>
            <a:p>
              <a:pPr indent="0" lvl="0" marL="0" rtl="0" algn="ctr">
                <a:lnSpc>
                  <a:spcPct val="115000"/>
                </a:lnSpc>
                <a:spcBef>
                  <a:spcPts val="0"/>
                </a:spcBef>
                <a:spcAft>
                  <a:spcPts val="2279"/>
                </a:spcAft>
                <a:buNone/>
              </a:pPr>
              <a:r>
                <a:rPr lang="en" sz="1000">
                  <a:solidFill>
                    <a:schemeClr val="accent1"/>
                  </a:solidFill>
                  <a:latin typeface="Montserrat"/>
                  <a:ea typeface="Montserrat"/>
                  <a:cs typeface="Montserrat"/>
                  <a:sym typeface="Montserrat"/>
                </a:rPr>
                <a:t>4 Aug 2025</a:t>
              </a:r>
              <a:endParaRPr sz="1000">
                <a:solidFill>
                  <a:schemeClr val="accent1"/>
                </a:solidFill>
                <a:latin typeface="Montserrat"/>
                <a:ea typeface="Montserrat"/>
                <a:cs typeface="Montserrat"/>
                <a:sym typeface="Montserrat"/>
              </a:endParaRPr>
            </a:p>
          </p:txBody>
        </p:sp>
        <p:sp>
          <p:nvSpPr>
            <p:cNvPr id="200" name="Google Shape;200;p21"/>
            <p:cNvSpPr txBox="1"/>
            <p:nvPr/>
          </p:nvSpPr>
          <p:spPr>
            <a:xfrm>
              <a:off x="571541" y="2801116"/>
              <a:ext cx="1755000" cy="1158300"/>
            </a:xfrm>
            <a:prstGeom prst="rect">
              <a:avLst/>
            </a:prstGeom>
            <a:noFill/>
            <a:ln>
              <a:noFill/>
            </a:ln>
          </p:spPr>
          <p:txBody>
            <a:bodyPr anchorCtr="0" anchor="t" bIns="130225" lIns="130225" spcFirstLastPara="1" rIns="130225" wrap="square" tIns="130225">
              <a:noAutofit/>
            </a:bodyPr>
            <a:lstStyle/>
            <a:p>
              <a:pPr indent="0" lvl="0" marL="0" rtl="0" algn="ctr">
                <a:lnSpc>
                  <a:spcPct val="115000"/>
                </a:lnSpc>
                <a:spcBef>
                  <a:spcPts val="0"/>
                </a:spcBef>
                <a:spcAft>
                  <a:spcPts val="2279"/>
                </a:spcAft>
                <a:buNone/>
              </a:pPr>
              <a:r>
                <a:rPr lang="en" sz="1139">
                  <a:solidFill>
                    <a:schemeClr val="dk1"/>
                  </a:solidFill>
                  <a:latin typeface="Montserrat"/>
                  <a:ea typeface="Montserrat"/>
                  <a:cs typeface="Montserrat"/>
                  <a:sym typeface="Montserrat"/>
                </a:rPr>
                <a:t>ISMS submitted to consultants at International Management Systems Marketing (IMSM).</a:t>
              </a:r>
              <a:endParaRPr sz="1139">
                <a:solidFill>
                  <a:schemeClr val="dk1"/>
                </a:solidFill>
                <a:latin typeface="Montserrat"/>
                <a:ea typeface="Montserrat"/>
                <a:cs typeface="Montserrat"/>
                <a:sym typeface="Montserrat"/>
              </a:endParaRPr>
            </a:p>
          </p:txBody>
        </p:sp>
      </p:grpSp>
      <p:grpSp>
        <p:nvGrpSpPr>
          <p:cNvPr id="201" name="Google Shape;201;p21"/>
          <p:cNvGrpSpPr/>
          <p:nvPr/>
        </p:nvGrpSpPr>
        <p:grpSpPr>
          <a:xfrm>
            <a:off x="3177175" y="1600190"/>
            <a:ext cx="2434271" cy="2703471"/>
            <a:chOff x="2699428" y="1957150"/>
            <a:chExt cx="1709100" cy="1898105"/>
          </a:xfrm>
        </p:grpSpPr>
        <p:sp>
          <p:nvSpPr>
            <p:cNvPr id="202" name="Google Shape;202;p21"/>
            <p:cNvSpPr/>
            <p:nvPr/>
          </p:nvSpPr>
          <p:spPr>
            <a:xfrm>
              <a:off x="3256823" y="1957150"/>
              <a:ext cx="594300" cy="594300"/>
            </a:xfrm>
            <a:prstGeom prst="ellipse">
              <a:avLst/>
            </a:prstGeom>
            <a:noFill/>
            <a:ln cap="flat" cmpd="sng" w="54250">
              <a:solidFill>
                <a:schemeClr val="accent1"/>
              </a:solidFill>
              <a:prstDash val="solid"/>
              <a:round/>
              <a:headEnd len="sm" w="sm" type="none"/>
              <a:tailEnd len="sm" w="sm" type="none"/>
            </a:ln>
          </p:spPr>
          <p:txBody>
            <a:bodyPr anchorCtr="0" anchor="ctr" bIns="130225" lIns="130225" spcFirstLastPara="1" rIns="130225" wrap="square" tIns="130225">
              <a:noAutofit/>
            </a:bodyPr>
            <a:lstStyle/>
            <a:p>
              <a:pPr indent="0" lvl="0" marL="0" rtl="0" algn="l">
                <a:spcBef>
                  <a:spcPts val="0"/>
                </a:spcBef>
                <a:spcAft>
                  <a:spcPts val="0"/>
                </a:spcAft>
                <a:buNone/>
              </a:pPr>
              <a:r>
                <a:t/>
              </a:r>
              <a:endParaRPr/>
            </a:p>
          </p:txBody>
        </p:sp>
        <p:sp>
          <p:nvSpPr>
            <p:cNvPr id="203" name="Google Shape;203;p21"/>
            <p:cNvSpPr txBox="1"/>
            <p:nvPr/>
          </p:nvSpPr>
          <p:spPr>
            <a:xfrm>
              <a:off x="2699428" y="2766255"/>
              <a:ext cx="1709100" cy="1089000"/>
            </a:xfrm>
            <a:prstGeom prst="rect">
              <a:avLst/>
            </a:prstGeom>
            <a:noFill/>
            <a:ln>
              <a:noFill/>
            </a:ln>
          </p:spPr>
          <p:txBody>
            <a:bodyPr anchorCtr="0" anchor="t" bIns="130225" lIns="130225" spcFirstLastPara="1" rIns="130225" wrap="square" tIns="130225">
              <a:noAutofit/>
            </a:bodyPr>
            <a:lstStyle/>
            <a:p>
              <a:pPr indent="0" lvl="0" marL="0" rtl="0" algn="ctr">
                <a:lnSpc>
                  <a:spcPct val="115000"/>
                </a:lnSpc>
                <a:spcBef>
                  <a:spcPts val="0"/>
                </a:spcBef>
                <a:spcAft>
                  <a:spcPts val="2279"/>
                </a:spcAft>
                <a:buNone/>
              </a:pPr>
              <a:r>
                <a:rPr lang="en" sz="1139">
                  <a:solidFill>
                    <a:schemeClr val="dk1"/>
                  </a:solidFill>
                  <a:latin typeface="Montserrat"/>
                  <a:ea typeface="Montserrat"/>
                  <a:cs typeface="Montserrat"/>
                  <a:sym typeface="Montserrat"/>
                </a:rPr>
                <a:t>Completed the Stage 1 audit, a comprehensive readiness review that provided a clear path to final certification.</a:t>
              </a:r>
              <a:endParaRPr sz="1139">
                <a:solidFill>
                  <a:schemeClr val="dk1"/>
                </a:solidFill>
                <a:latin typeface="Montserrat"/>
                <a:ea typeface="Montserrat"/>
                <a:cs typeface="Montserrat"/>
                <a:sym typeface="Montserrat"/>
              </a:endParaRPr>
            </a:p>
          </p:txBody>
        </p:sp>
      </p:grpSp>
      <p:grpSp>
        <p:nvGrpSpPr>
          <p:cNvPr id="204" name="Google Shape;204;p21"/>
          <p:cNvGrpSpPr/>
          <p:nvPr/>
        </p:nvGrpSpPr>
        <p:grpSpPr>
          <a:xfrm>
            <a:off x="6142550" y="1600190"/>
            <a:ext cx="2434271" cy="2703255"/>
            <a:chOff x="4781416" y="1957150"/>
            <a:chExt cx="1709100" cy="1897953"/>
          </a:xfrm>
        </p:grpSpPr>
        <p:sp>
          <p:nvSpPr>
            <p:cNvPr id="205" name="Google Shape;205;p21"/>
            <p:cNvSpPr/>
            <p:nvPr/>
          </p:nvSpPr>
          <p:spPr>
            <a:xfrm>
              <a:off x="5338808" y="1957150"/>
              <a:ext cx="594300" cy="594300"/>
            </a:xfrm>
            <a:prstGeom prst="ellipse">
              <a:avLst/>
            </a:prstGeom>
            <a:noFill/>
            <a:ln cap="flat" cmpd="sng" w="54250">
              <a:solidFill>
                <a:schemeClr val="accent1"/>
              </a:solidFill>
              <a:prstDash val="solid"/>
              <a:round/>
              <a:headEnd len="sm" w="sm" type="none"/>
              <a:tailEnd len="sm" w="sm" type="none"/>
            </a:ln>
          </p:spPr>
          <p:txBody>
            <a:bodyPr anchorCtr="0" anchor="ctr" bIns="130225" lIns="130225" spcFirstLastPara="1" rIns="130225" wrap="square" tIns="130225">
              <a:noAutofit/>
            </a:bodyPr>
            <a:lstStyle/>
            <a:p>
              <a:pPr indent="0" lvl="0" marL="0" rtl="0" algn="l">
                <a:spcBef>
                  <a:spcPts val="0"/>
                </a:spcBef>
                <a:spcAft>
                  <a:spcPts val="0"/>
                </a:spcAft>
                <a:buNone/>
              </a:pPr>
              <a:r>
                <a:t/>
              </a:r>
              <a:endParaRPr/>
            </a:p>
          </p:txBody>
        </p:sp>
        <p:sp>
          <p:nvSpPr>
            <p:cNvPr id="206" name="Google Shape;206;p21"/>
            <p:cNvSpPr txBox="1"/>
            <p:nvPr/>
          </p:nvSpPr>
          <p:spPr>
            <a:xfrm>
              <a:off x="4781416" y="2748703"/>
              <a:ext cx="1709100" cy="1106400"/>
            </a:xfrm>
            <a:prstGeom prst="rect">
              <a:avLst/>
            </a:prstGeom>
            <a:noFill/>
            <a:ln>
              <a:noFill/>
            </a:ln>
          </p:spPr>
          <p:txBody>
            <a:bodyPr anchorCtr="0" anchor="t" bIns="130225" lIns="130225" spcFirstLastPara="1" rIns="130225" wrap="square" tIns="130225">
              <a:noAutofit/>
            </a:bodyPr>
            <a:lstStyle/>
            <a:p>
              <a:pPr indent="0" lvl="0" marL="0" rtl="0" algn="ctr">
                <a:lnSpc>
                  <a:spcPct val="115000"/>
                </a:lnSpc>
                <a:spcBef>
                  <a:spcPts val="0"/>
                </a:spcBef>
                <a:spcAft>
                  <a:spcPts val="2279"/>
                </a:spcAft>
                <a:buNone/>
              </a:pPr>
              <a:r>
                <a:rPr lang="en" sz="1139">
                  <a:solidFill>
                    <a:schemeClr val="dk1"/>
                  </a:solidFill>
                  <a:latin typeface="Montserrat"/>
                  <a:ea typeface="Montserrat"/>
                  <a:cs typeface="Montserrat"/>
                  <a:sym typeface="Montserrat"/>
                </a:rPr>
                <a:t>Successfully completed the stage 2 audit, a seven-hour deep dive into our ISMS.</a:t>
              </a:r>
              <a:endParaRPr sz="1139">
                <a:solidFill>
                  <a:schemeClr val="dk1"/>
                </a:solidFill>
                <a:latin typeface="Montserrat"/>
                <a:ea typeface="Montserrat"/>
                <a:cs typeface="Montserrat"/>
                <a:sym typeface="Montserrat"/>
              </a:endParaRPr>
            </a:p>
          </p:txBody>
        </p:sp>
      </p:grpSp>
      <p:sp>
        <p:nvSpPr>
          <p:cNvPr id="207" name="Google Shape;207;p21"/>
          <p:cNvSpPr/>
          <p:nvPr/>
        </p:nvSpPr>
        <p:spPr>
          <a:xfrm>
            <a:off x="5509505" y="2014431"/>
            <a:ext cx="846600" cy="52500"/>
          </a:xfrm>
          <a:prstGeom prst="roundRect">
            <a:avLst>
              <a:gd fmla="val 50000" name="adj"/>
            </a:avLst>
          </a:prstGeom>
          <a:solidFill>
            <a:schemeClr val="accent1"/>
          </a:solidFill>
          <a:ln>
            <a:noFill/>
          </a:ln>
        </p:spPr>
        <p:txBody>
          <a:bodyPr anchorCtr="0" anchor="ctr" bIns="130225" lIns="130225" spcFirstLastPara="1" rIns="130225" wrap="square" tIns="130225">
            <a:noAutofit/>
          </a:bodyPr>
          <a:lstStyle/>
          <a:p>
            <a:pPr indent="0" lvl="0" marL="0" rtl="0" algn="l">
              <a:spcBef>
                <a:spcPts val="0"/>
              </a:spcBef>
              <a:spcAft>
                <a:spcPts val="0"/>
              </a:spcAft>
              <a:buNone/>
            </a:pPr>
            <a:r>
              <a:t/>
            </a:r>
            <a:endParaRPr/>
          </a:p>
        </p:txBody>
      </p:sp>
      <p:sp>
        <p:nvSpPr>
          <p:cNvPr id="208" name="Google Shape;208;p21"/>
          <p:cNvSpPr txBox="1"/>
          <p:nvPr/>
        </p:nvSpPr>
        <p:spPr>
          <a:xfrm>
            <a:off x="3902637" y="1729575"/>
            <a:ext cx="966600" cy="674700"/>
          </a:xfrm>
          <a:prstGeom prst="rect">
            <a:avLst/>
          </a:prstGeom>
          <a:noFill/>
          <a:ln>
            <a:noFill/>
          </a:ln>
        </p:spPr>
        <p:txBody>
          <a:bodyPr anchorCtr="0" anchor="t" bIns="130225" lIns="130225" spcFirstLastPara="1" rIns="130225" wrap="square" tIns="130225">
            <a:noAutofit/>
          </a:bodyPr>
          <a:lstStyle/>
          <a:p>
            <a:pPr indent="0" lvl="0" marL="0" rtl="0" algn="ctr">
              <a:lnSpc>
                <a:spcPct val="115000"/>
              </a:lnSpc>
              <a:spcBef>
                <a:spcPts val="0"/>
              </a:spcBef>
              <a:spcAft>
                <a:spcPts val="2279"/>
              </a:spcAft>
              <a:buNone/>
            </a:pPr>
            <a:r>
              <a:rPr lang="en" sz="1000">
                <a:solidFill>
                  <a:schemeClr val="accent1"/>
                </a:solidFill>
                <a:latin typeface="Montserrat"/>
                <a:ea typeface="Montserrat"/>
                <a:cs typeface="Montserrat"/>
                <a:sym typeface="Montserrat"/>
              </a:rPr>
              <a:t>29</a:t>
            </a:r>
            <a:r>
              <a:rPr lang="en" sz="1000">
                <a:solidFill>
                  <a:schemeClr val="accent1"/>
                </a:solidFill>
                <a:latin typeface="Montserrat"/>
                <a:ea typeface="Montserrat"/>
                <a:cs typeface="Montserrat"/>
                <a:sym typeface="Montserrat"/>
              </a:rPr>
              <a:t> Aug 2025</a:t>
            </a:r>
            <a:endParaRPr sz="1000">
              <a:solidFill>
                <a:schemeClr val="accent1"/>
              </a:solidFill>
              <a:latin typeface="Montserrat"/>
              <a:ea typeface="Montserrat"/>
              <a:cs typeface="Montserrat"/>
              <a:sym typeface="Montserrat"/>
            </a:endParaRPr>
          </a:p>
        </p:txBody>
      </p:sp>
      <p:sp>
        <p:nvSpPr>
          <p:cNvPr id="209" name="Google Shape;209;p21"/>
          <p:cNvSpPr txBox="1"/>
          <p:nvPr/>
        </p:nvSpPr>
        <p:spPr>
          <a:xfrm>
            <a:off x="6936388" y="1729587"/>
            <a:ext cx="846600" cy="622200"/>
          </a:xfrm>
          <a:prstGeom prst="rect">
            <a:avLst/>
          </a:prstGeom>
          <a:noFill/>
          <a:ln>
            <a:noFill/>
          </a:ln>
        </p:spPr>
        <p:txBody>
          <a:bodyPr anchorCtr="0" anchor="t" bIns="130225" lIns="130225" spcFirstLastPara="1" rIns="130225" wrap="square" tIns="130225">
            <a:noAutofit/>
          </a:bodyPr>
          <a:lstStyle/>
          <a:p>
            <a:pPr indent="0" lvl="0" marL="0" rtl="0" algn="ctr">
              <a:lnSpc>
                <a:spcPct val="115000"/>
              </a:lnSpc>
              <a:spcBef>
                <a:spcPts val="0"/>
              </a:spcBef>
              <a:spcAft>
                <a:spcPts val="2279"/>
              </a:spcAft>
              <a:buNone/>
            </a:pPr>
            <a:r>
              <a:rPr lang="en" sz="1000">
                <a:solidFill>
                  <a:schemeClr val="accent1"/>
                </a:solidFill>
                <a:latin typeface="Montserrat"/>
                <a:ea typeface="Montserrat"/>
                <a:cs typeface="Montserrat"/>
                <a:sym typeface="Montserrat"/>
              </a:rPr>
              <a:t>12 Sept 2025</a:t>
            </a:r>
            <a:endParaRPr sz="1000">
              <a:solidFill>
                <a:schemeClr val="accent1"/>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00BC6F"/>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31A9D8769AC64D91B9BEEFA083F657" ma:contentTypeVersion="21" ma:contentTypeDescription="Create a new document." ma:contentTypeScope="" ma:versionID="c758c68d90558db9ba10561d165978f0">
  <xsd:schema xmlns:xsd="http://www.w3.org/2001/XMLSchema" xmlns:xs="http://www.w3.org/2001/XMLSchema" xmlns:p="http://schemas.microsoft.com/office/2006/metadata/properties" xmlns:ns2="c7dd6df9-d5eb-4d36-bef9-35a10bd02389" xmlns:ns3="898fff4b-d565-43dd-992c-a8100af1db3d" targetNamespace="http://schemas.microsoft.com/office/2006/metadata/properties" ma:root="true" ma:fieldsID="f974054ebf9a066c39af54be96c5acee" ns2:_="" ns3:_="">
    <xsd:import namespace="c7dd6df9-d5eb-4d36-bef9-35a10bd02389"/>
    <xsd:import namespace="898fff4b-d565-43dd-992c-a8100af1db3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LengthInSeconds" minOccurs="0"/>
                <xsd:element ref="ns2:MediaServiceAutoKeyPoints" minOccurs="0"/>
                <xsd:element ref="ns2:MediaServiceKeyPoints" minOccurs="0"/>
                <xsd:element ref="ns3:SharedWithUsers" minOccurs="0"/>
                <xsd:element ref="ns3:SharedWithDetails" minOccurs="0"/>
                <xsd:element ref="ns2:ProjectManager"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dd6df9-d5eb-4d36-bef9-35a10bd023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38ec787-7a9b-4db7-b31a-f65a072b3c72"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ProjectManager" ma:index="24" nillable="true" ma:displayName="Project Manager" ma:format="Dropdown" ma:internalName="ProjectManager">
      <xsd:simpleType>
        <xsd:union memberTypes="dms:Text">
          <xsd:simpleType>
            <xsd:restriction base="dms:Choice">
              <xsd:enumeration value="David Clatworthy"/>
              <xsd:enumeration value="Ritchie Nield"/>
              <xsd:enumeration value="Cerys Butcher"/>
              <xsd:enumeration value="Alister Harding"/>
            </xsd:restriction>
          </xsd:simpleType>
        </xsd:un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8fff4b-d565-43dd-992c-a8100af1db3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d642039-a029-4bba-96d8-66bf512d3595}" ma:internalName="TaxCatchAll" ma:showField="CatchAllData" ma:web="898fff4b-d565-43dd-992c-a8100af1db3d">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7dd6df9-d5eb-4d36-bef9-35a10bd02389">
      <Terms xmlns="http://schemas.microsoft.com/office/infopath/2007/PartnerControls"/>
    </lcf76f155ced4ddcb4097134ff3c332f>
    <TaxCatchAll xmlns="898fff4b-d565-43dd-992c-a8100af1db3d" xsi:nil="true"/>
    <ProjectManager xmlns="c7dd6df9-d5eb-4d36-bef9-35a10bd02389" xsi:nil="true"/>
  </documentManagement>
</p:properties>
</file>

<file path=customXml/itemProps1.xml><?xml version="1.0" encoding="utf-8"?>
<ds:datastoreItem xmlns:ds="http://schemas.openxmlformats.org/officeDocument/2006/customXml" ds:itemID="{C0BCAB67-9891-4E29-9C3F-AE17292B6C5F}"/>
</file>

<file path=customXml/itemProps2.xml><?xml version="1.0" encoding="utf-8"?>
<ds:datastoreItem xmlns:ds="http://schemas.openxmlformats.org/officeDocument/2006/customXml" ds:itemID="{B7AA4E9A-F105-40B8-89E9-36EABBD5F9B3}"/>
</file>

<file path=customXml/itemProps3.xml><?xml version="1.0" encoding="utf-8"?>
<ds:datastoreItem xmlns:ds="http://schemas.openxmlformats.org/officeDocument/2006/customXml" ds:itemID="{5D87B68D-30F2-4825-BA93-0521A054A53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0x0101003931A9D8769AC64D91B9BEEFA083F657</vt:lpwstr>
  </property>
</Properties>
</file>