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0" autoAdjust="0"/>
    <p:restoredTop sz="94660"/>
  </p:normalViewPr>
  <p:slideViewPr>
    <p:cSldViewPr>
      <p:cViewPr varScale="1">
        <p:scale>
          <a:sx n="44" d="100"/>
          <a:sy n="44" d="100"/>
        </p:scale>
        <p:origin x="35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63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3EA-7B3B-4130-8B51-5AF6865B1E78}" type="datetimeFigureOut">
              <a:rPr lang="en-IE" smtClean="0"/>
              <a:t>01/10/2025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9BEC-492F-4910-BC09-EE6F0FBBD6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46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</a:t>
            </a:r>
            <a:r>
              <a:rPr lang="en-US" sz="1050" b="1" i="1" spc="-40" dirty="0">
                <a:latin typeface="Arial"/>
                <a:cs typeface="Arial"/>
              </a:rPr>
              <a:t>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spc="-10" dirty="0">
                <a:latin typeface="Arial"/>
                <a:cs typeface="Arial"/>
              </a:rPr>
              <a:t>2025-09-</a:t>
            </a:r>
            <a:r>
              <a:rPr lang="en-US" sz="1050" i="1" dirty="0">
                <a:latin typeface="Arial"/>
                <a:cs typeface="Arial"/>
              </a:rPr>
              <a:t>22</a:t>
            </a:r>
            <a:r>
              <a:rPr lang="en-US" sz="1050" i="1" spc="35" dirty="0">
                <a:latin typeface="Arial"/>
                <a:cs typeface="Arial"/>
              </a:rPr>
              <a:t> </a:t>
            </a:r>
            <a:r>
              <a:rPr lang="en-US" sz="1050" i="1" spc="-10" dirty="0">
                <a:latin typeface="Arial"/>
                <a:cs typeface="Arial"/>
              </a:rPr>
              <a:t>21:23:36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spc="-1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CPOE is Computerized Provider </a:t>
            </a:r>
            <a:r>
              <a:rPr lang="en-US" sz="1200" spc="-10" dirty="0">
                <a:latin typeface="Arial"/>
                <a:cs typeface="Arial"/>
              </a:rPr>
              <a:t>Order </a:t>
            </a:r>
            <a:r>
              <a:rPr lang="en-US" sz="1200" dirty="0">
                <a:latin typeface="Arial"/>
                <a:cs typeface="Arial"/>
              </a:rPr>
              <a:t>Entry which enables physicians, </a:t>
            </a:r>
            <a:r>
              <a:rPr lang="en-US" sz="1200" spc="-20" dirty="0">
                <a:latin typeface="Arial"/>
                <a:cs typeface="Arial"/>
              </a:rPr>
              <a:t>NPs, </a:t>
            </a:r>
            <a:r>
              <a:rPr lang="en-US" sz="1200" dirty="0">
                <a:latin typeface="Arial"/>
                <a:cs typeface="Arial"/>
              </a:rPr>
              <a:t>nurses, Allied Health to input orders </a:t>
            </a:r>
            <a:r>
              <a:rPr lang="en-US" sz="1200" spc="-20" dirty="0">
                <a:latin typeface="Arial"/>
                <a:cs typeface="Arial"/>
              </a:rPr>
              <a:t>for: </a:t>
            </a:r>
            <a:r>
              <a:rPr lang="en-US" sz="1200" dirty="0">
                <a:latin typeface="Arial"/>
                <a:cs typeface="Arial"/>
              </a:rPr>
              <a:t>medications, diagnostics, </a:t>
            </a:r>
            <a:r>
              <a:rPr lang="en-US" sz="1200" spc="-10" dirty="0">
                <a:latin typeface="Arial"/>
                <a:cs typeface="Arial"/>
              </a:rPr>
              <a:t>laboratory </a:t>
            </a:r>
            <a:r>
              <a:rPr lang="en-US" sz="1200" dirty="0">
                <a:latin typeface="Arial"/>
                <a:cs typeface="Arial"/>
              </a:rPr>
              <a:t>tests, and other </a:t>
            </a:r>
            <a:r>
              <a:rPr lang="en-US" sz="1200" spc="-10" dirty="0">
                <a:latin typeface="Arial"/>
                <a:cs typeface="Arial"/>
              </a:rPr>
              <a:t>treatments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Southlake is adopting the </a:t>
            </a:r>
            <a:r>
              <a:rPr lang="en-US" sz="1200" spc="-10" dirty="0">
                <a:latin typeface="Arial"/>
                <a:cs typeface="Arial"/>
              </a:rPr>
              <a:t>terminology </a:t>
            </a:r>
            <a:r>
              <a:rPr lang="en-US" sz="1200" dirty="0">
                <a:latin typeface="Arial"/>
                <a:cs typeface="Arial"/>
              </a:rPr>
              <a:t>CPOM (Computerized Provider </a:t>
            </a:r>
            <a:r>
              <a:rPr lang="en-US" sz="1200" spc="-10" dirty="0">
                <a:latin typeface="Arial"/>
                <a:cs typeface="Arial"/>
              </a:rPr>
              <a:t>Order </a:t>
            </a:r>
            <a:r>
              <a:rPr lang="en-US" sz="1200" dirty="0">
                <a:latin typeface="Arial"/>
                <a:cs typeface="Arial"/>
              </a:rPr>
              <a:t>Management) instead of </a:t>
            </a:r>
            <a:r>
              <a:rPr lang="en-US" sz="1200" spc="-20" dirty="0">
                <a:latin typeface="Arial"/>
                <a:cs typeface="Arial"/>
              </a:rPr>
              <a:t>CPOE </a:t>
            </a:r>
            <a:r>
              <a:rPr lang="en-US" sz="1200" dirty="0">
                <a:latin typeface="Arial"/>
                <a:cs typeface="Arial"/>
              </a:rPr>
              <a:t>(Computerized Provided Order Entry) </a:t>
            </a:r>
            <a:r>
              <a:rPr lang="en-US" sz="1200" spc="-25" dirty="0">
                <a:latin typeface="Arial"/>
                <a:cs typeface="Arial"/>
              </a:rPr>
              <a:t>as </a:t>
            </a:r>
            <a:r>
              <a:rPr lang="en-US" sz="1200" dirty="0">
                <a:latin typeface="Arial"/>
                <a:cs typeface="Arial"/>
              </a:rPr>
              <a:t>a reflection of the commitment </a:t>
            </a:r>
            <a:r>
              <a:rPr lang="en-US" sz="1200" spc="-25" dirty="0">
                <a:latin typeface="Arial"/>
                <a:cs typeface="Arial"/>
              </a:rPr>
              <a:t>to </a:t>
            </a:r>
            <a:r>
              <a:rPr lang="en-US" sz="1200" dirty="0">
                <a:latin typeface="Arial"/>
                <a:cs typeface="Arial"/>
              </a:rPr>
              <a:t>transition away from paper-</a:t>
            </a:r>
            <a:r>
              <a:rPr lang="en-US" sz="1200" spc="-10" dirty="0">
                <a:latin typeface="Arial"/>
                <a:cs typeface="Arial"/>
              </a:rPr>
              <a:t>based </a:t>
            </a:r>
            <a:r>
              <a:rPr lang="en-US" sz="1200" dirty="0">
                <a:latin typeface="Arial"/>
                <a:cs typeface="Arial"/>
              </a:rPr>
              <a:t>processes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and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ensure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that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the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end-</a:t>
            </a:r>
            <a:r>
              <a:rPr lang="en-US" sz="1200" spc="-25" dirty="0">
                <a:latin typeface="Arial"/>
                <a:cs typeface="Arial"/>
              </a:rPr>
              <a:t>to-</a:t>
            </a:r>
            <a:r>
              <a:rPr lang="en-US" sz="1200" dirty="0">
                <a:latin typeface="Arial"/>
                <a:cs typeface="Arial"/>
              </a:rPr>
              <a:t>end flow of orders is </a:t>
            </a:r>
            <a:r>
              <a:rPr lang="en-US" sz="1200" spc="-10" dirty="0">
                <a:latin typeface="Arial"/>
                <a:cs typeface="Arial"/>
              </a:rPr>
              <a:t>considered </a:t>
            </a:r>
            <a:r>
              <a:rPr lang="en-US" sz="1200" dirty="0">
                <a:latin typeface="Arial"/>
                <a:cs typeface="Arial"/>
              </a:rPr>
              <a:t>throughout the </a:t>
            </a:r>
            <a:r>
              <a:rPr lang="en-US" sz="1200" spc="-10" dirty="0">
                <a:latin typeface="Arial"/>
                <a:cs typeface="Arial"/>
              </a:rPr>
              <a:t>project.</a:t>
            </a:r>
            <a:endParaRPr lang="en-US" sz="1200" dirty="0">
              <a:latin typeface="Arial"/>
              <a:cs typeface="Arial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9BEC-492F-4910-BC09-EE6F0FBBD63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77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</a:t>
            </a:r>
            <a:r>
              <a:rPr lang="en-US" sz="1050" b="1" i="1" spc="-40" dirty="0">
                <a:latin typeface="Arial"/>
                <a:cs typeface="Arial"/>
              </a:rPr>
              <a:t>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spc="-10" dirty="0">
                <a:latin typeface="Arial"/>
                <a:cs typeface="Arial"/>
              </a:rPr>
              <a:t>2025-09-</a:t>
            </a:r>
            <a:r>
              <a:rPr lang="en-US" sz="1050" i="1" dirty="0">
                <a:latin typeface="Arial"/>
                <a:cs typeface="Arial"/>
              </a:rPr>
              <a:t>22</a:t>
            </a:r>
            <a:r>
              <a:rPr lang="en-US" sz="1050" i="1" spc="35" dirty="0">
                <a:latin typeface="Arial"/>
                <a:cs typeface="Arial"/>
              </a:rPr>
              <a:t> </a:t>
            </a:r>
            <a:r>
              <a:rPr lang="en-US" sz="1050" i="1" spc="-10" dirty="0">
                <a:latin typeface="Arial"/>
                <a:cs typeface="Arial"/>
              </a:rPr>
              <a:t>21:23:36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spc="-1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Project Goal: Transform </a:t>
            </a:r>
            <a:r>
              <a:rPr lang="en-US" sz="1200" spc="-10" dirty="0">
                <a:latin typeface="Arial"/>
                <a:cs typeface="Arial"/>
              </a:rPr>
              <a:t>clinical </a:t>
            </a:r>
            <a:r>
              <a:rPr lang="en-US" sz="1200" dirty="0">
                <a:latin typeface="Arial"/>
                <a:cs typeface="Arial"/>
              </a:rPr>
              <a:t>processes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by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replacing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paper-</a:t>
            </a:r>
            <a:r>
              <a:rPr lang="en-US" sz="1200" dirty="0">
                <a:latin typeface="Arial"/>
                <a:cs typeface="Arial"/>
              </a:rPr>
              <a:t>based and hybrid </a:t>
            </a:r>
            <a:r>
              <a:rPr lang="en-US" sz="1200" spc="-10" dirty="0">
                <a:latin typeface="Arial"/>
                <a:cs typeface="Arial"/>
              </a:rPr>
              <a:t>order </a:t>
            </a:r>
            <a:r>
              <a:rPr lang="en-US" sz="1200" dirty="0">
                <a:latin typeface="Arial"/>
                <a:cs typeface="Arial"/>
              </a:rPr>
              <a:t>management workflows </a:t>
            </a:r>
            <a:r>
              <a:rPr lang="en-US" sz="1200" spc="-20" dirty="0">
                <a:latin typeface="Arial"/>
                <a:cs typeface="Arial"/>
              </a:rPr>
              <a:t>with </a:t>
            </a:r>
            <a:r>
              <a:rPr lang="en-US" sz="1200" dirty="0">
                <a:latin typeface="Arial"/>
                <a:cs typeface="Arial"/>
              </a:rPr>
              <a:t>electronic order </a:t>
            </a:r>
            <a:r>
              <a:rPr lang="en-US" sz="1200" spc="-10" dirty="0">
                <a:latin typeface="Arial"/>
                <a:cs typeface="Arial"/>
              </a:rPr>
              <a:t>management.</a:t>
            </a:r>
            <a:r>
              <a:rPr lang="en-US" sz="1200" dirty="0">
                <a:latin typeface="Arial"/>
                <a:cs typeface="Arial"/>
              </a:rPr>
              <a:t>​</a:t>
            </a:r>
          </a:p>
          <a:p>
            <a:pPr marL="25400" marR="1897380" algn="just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​ Benefits:​ Streamline order management workflows​ Enhance clinical efficiencies for medical staff and staff​ Reduce patient safety risks​ Embed best practices into everyday clinical tasks to support safe, evidence-based care​</a:t>
            </a:r>
          </a:p>
          <a:p>
            <a:pPr marL="2540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​</a:t>
            </a:r>
          </a:p>
          <a:p>
            <a:pPr marL="25400" marR="17780">
              <a:lnSpc>
                <a:spcPts val="3200"/>
              </a:lnSpc>
            </a:pPr>
            <a:r>
              <a:rPr lang="en-US" sz="1200" dirty="0">
                <a:latin typeface="Arial"/>
                <a:cs typeface="Arial"/>
              </a:rPr>
              <a:t>Project Timeline: On-track to </a:t>
            </a:r>
            <a:r>
              <a:rPr lang="en-US" sz="1200" spc="-25" dirty="0">
                <a:latin typeface="Arial"/>
                <a:cs typeface="Arial"/>
              </a:rPr>
              <a:t>GO </a:t>
            </a:r>
            <a:r>
              <a:rPr lang="en-US" sz="1200" dirty="0">
                <a:latin typeface="Arial"/>
                <a:cs typeface="Arial"/>
              </a:rPr>
              <a:t>LIVE on October 28, </a:t>
            </a:r>
            <a:r>
              <a:rPr lang="en-US" sz="1200" spc="-20" dirty="0">
                <a:latin typeface="Arial"/>
                <a:cs typeface="Arial"/>
              </a:rPr>
              <a:t>2025</a:t>
            </a:r>
            <a:endParaRPr lang="en-US" sz="1200" dirty="0">
              <a:latin typeface="Arial"/>
              <a:cs typeface="Arial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9BEC-492F-4910-BC09-EE6F0FBBD637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063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</a:t>
            </a:r>
            <a:r>
              <a:rPr lang="en-US" sz="1050" b="1" i="1" spc="-40" dirty="0">
                <a:latin typeface="Arial"/>
                <a:cs typeface="Arial"/>
              </a:rPr>
              <a:t>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spc="-10" dirty="0">
                <a:latin typeface="Arial"/>
                <a:cs typeface="Arial"/>
              </a:rPr>
              <a:t>2025-09-</a:t>
            </a:r>
            <a:r>
              <a:rPr lang="en-US" sz="1050" i="1" dirty="0">
                <a:latin typeface="Arial"/>
                <a:cs typeface="Arial"/>
              </a:rPr>
              <a:t>22</a:t>
            </a:r>
            <a:r>
              <a:rPr lang="en-US" sz="1050" i="1" spc="35" dirty="0">
                <a:latin typeface="Arial"/>
                <a:cs typeface="Arial"/>
              </a:rPr>
              <a:t> </a:t>
            </a:r>
            <a:r>
              <a:rPr lang="en-US" sz="1050" i="1" spc="-10" dirty="0">
                <a:latin typeface="Arial"/>
                <a:cs typeface="Arial"/>
              </a:rPr>
              <a:t>21:23:37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spc="-1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In a project like this, there </a:t>
            </a:r>
            <a:r>
              <a:rPr lang="en-US" sz="1200" spc="-25" dirty="0">
                <a:latin typeface="Arial"/>
                <a:cs typeface="Arial"/>
              </a:rPr>
              <a:t>are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lots of tough decisions that </a:t>
            </a:r>
            <a:r>
              <a:rPr lang="en-US" sz="1200" spc="-20" dirty="0">
                <a:latin typeface="Arial"/>
                <a:cs typeface="Arial"/>
              </a:rPr>
              <a:t>will </a:t>
            </a:r>
            <a:r>
              <a:rPr lang="en-US" sz="1200" dirty="0">
                <a:latin typeface="Arial"/>
                <a:cs typeface="Arial"/>
              </a:rPr>
              <a:t>take significant </a:t>
            </a:r>
            <a:r>
              <a:rPr lang="en-US" sz="1200" spc="-10" dirty="0">
                <a:latin typeface="Arial"/>
                <a:cs typeface="Arial"/>
              </a:rPr>
              <a:t>change </a:t>
            </a:r>
            <a:r>
              <a:rPr lang="en-US" sz="1200" dirty="0">
                <a:latin typeface="Arial"/>
                <a:cs typeface="Arial"/>
              </a:rPr>
              <a:t>management, This reinforces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need of a change </a:t>
            </a:r>
            <a:r>
              <a:rPr lang="en-US" sz="1200" spc="-10" dirty="0">
                <a:latin typeface="Arial"/>
                <a:cs typeface="Arial"/>
              </a:rPr>
              <a:t>manager </a:t>
            </a:r>
            <a:endParaRPr lang="en-US" sz="1200" dirty="0">
              <a:latin typeface="Arial"/>
              <a:cs typeface="Arial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9BEC-492F-4910-BC09-EE6F0FBBD637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812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IE" sz="1050" b="1" i="1" dirty="0">
                <a:latin typeface="Arial"/>
                <a:cs typeface="Arial"/>
              </a:rPr>
              <a:t>Presenter</a:t>
            </a:r>
            <a:r>
              <a:rPr lang="en-IE" sz="1050" b="1" i="1" spc="-40" dirty="0">
                <a:latin typeface="Arial"/>
                <a:cs typeface="Arial"/>
              </a:rPr>
              <a:t> </a:t>
            </a:r>
            <a:r>
              <a:rPr lang="en-IE" sz="1050" b="1" i="1" spc="-10" dirty="0">
                <a:latin typeface="Arial"/>
                <a:cs typeface="Arial"/>
              </a:rPr>
              <a:t>Notes</a:t>
            </a:r>
            <a:endParaRPr lang="en-IE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IE" sz="1050" i="1" spc="-10" dirty="0">
                <a:latin typeface="Arial"/>
                <a:cs typeface="Arial"/>
              </a:rPr>
              <a:t>2025-09-</a:t>
            </a:r>
            <a:r>
              <a:rPr lang="en-IE" sz="1050" i="1" dirty="0">
                <a:latin typeface="Arial"/>
                <a:cs typeface="Arial"/>
              </a:rPr>
              <a:t>22</a:t>
            </a:r>
            <a:r>
              <a:rPr lang="en-IE" sz="1050" i="1" spc="35" dirty="0">
                <a:latin typeface="Arial"/>
                <a:cs typeface="Arial"/>
              </a:rPr>
              <a:t> </a:t>
            </a:r>
            <a:r>
              <a:rPr lang="en-IE" sz="1050" i="1" spc="-10" dirty="0">
                <a:latin typeface="Arial"/>
                <a:cs typeface="Arial"/>
              </a:rPr>
              <a:t>21:23:38</a:t>
            </a:r>
            <a:endParaRPr lang="en-IE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IE" sz="1200" spc="-10" dirty="0">
                <a:latin typeface="Arial"/>
                <a:cs typeface="Arial"/>
              </a:rPr>
              <a:t>-------------------------------------------</a:t>
            </a:r>
            <a:r>
              <a:rPr lang="en-IE" sz="1200" spc="-50" dirty="0">
                <a:latin typeface="Arial"/>
                <a:cs typeface="Arial"/>
              </a:rPr>
              <a:t>-</a:t>
            </a:r>
            <a:endParaRPr lang="en-IE" sz="12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lang="en-IE" sz="1200" dirty="0">
                <a:latin typeface="Arial"/>
                <a:cs typeface="Arial"/>
              </a:rPr>
              <a:t>Integrated </a:t>
            </a:r>
            <a:r>
              <a:rPr lang="en-IE" sz="1200" spc="-10" dirty="0">
                <a:latin typeface="Arial"/>
                <a:cs typeface="Arial"/>
              </a:rPr>
              <a:t>Methodologies:</a:t>
            </a:r>
            <a:endParaRPr lang="en-IE" sz="1200" dirty="0">
              <a:latin typeface="Arial"/>
              <a:cs typeface="Arial"/>
            </a:endParaRPr>
          </a:p>
          <a:p>
            <a:pPr marL="25400" marR="1897380" algn="just">
              <a:lnSpc>
                <a:spcPct val="100000"/>
              </a:lnSpc>
            </a:pPr>
            <a:r>
              <a:rPr lang="en-IE" sz="1200" dirty="0" err="1">
                <a:latin typeface="Arial"/>
                <a:cs typeface="Arial"/>
              </a:rPr>
              <a:t>Prosci</a:t>
            </a:r>
            <a:r>
              <a:rPr lang="en-IE" sz="1200" dirty="0">
                <a:latin typeface="Arial"/>
                <a:cs typeface="Arial"/>
              </a:rPr>
              <a:t> ‘ADKAR’ Model​ Kotter’s 8-Step Process​ Kubler-Ross Model​ Nudge Theory​ COM-B​ Theory​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9BEC-492F-4910-BC09-EE6F0FBBD63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03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</a:t>
            </a:r>
            <a:r>
              <a:rPr lang="en-US" sz="1050" b="1" i="1" spc="-40" dirty="0">
                <a:latin typeface="Arial"/>
                <a:cs typeface="Arial"/>
              </a:rPr>
              <a:t>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spc="-10" dirty="0">
                <a:latin typeface="Arial"/>
                <a:cs typeface="Arial"/>
              </a:rPr>
              <a:t>2025-09-</a:t>
            </a:r>
            <a:r>
              <a:rPr lang="en-US" sz="1050" i="1" dirty="0">
                <a:latin typeface="Arial"/>
                <a:cs typeface="Arial"/>
              </a:rPr>
              <a:t>22</a:t>
            </a:r>
            <a:r>
              <a:rPr lang="en-US" sz="1050" i="1" spc="35" dirty="0">
                <a:latin typeface="Arial"/>
                <a:cs typeface="Arial"/>
              </a:rPr>
              <a:t> </a:t>
            </a:r>
            <a:r>
              <a:rPr lang="en-US" sz="1050" i="1" spc="-10" dirty="0">
                <a:latin typeface="Arial"/>
                <a:cs typeface="Arial"/>
              </a:rPr>
              <a:t>21:23:39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spc="-1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The terminology of CPOM </a:t>
            </a:r>
            <a:r>
              <a:rPr lang="en-US" sz="1200" spc="-25" dirty="0">
                <a:latin typeface="Arial"/>
                <a:cs typeface="Arial"/>
              </a:rPr>
              <a:t>or </a:t>
            </a:r>
            <a:r>
              <a:rPr lang="en-US" sz="1200" dirty="0">
                <a:latin typeface="Arial"/>
                <a:cs typeface="Arial"/>
              </a:rPr>
              <a:t>Computerized Provider </a:t>
            </a:r>
            <a:r>
              <a:rPr lang="en-US" sz="1200" spc="-10" dirty="0">
                <a:latin typeface="Arial"/>
                <a:cs typeface="Arial"/>
              </a:rPr>
              <a:t>Order </a:t>
            </a:r>
            <a:r>
              <a:rPr lang="en-US" sz="1200" dirty="0">
                <a:latin typeface="Arial"/>
                <a:cs typeface="Arial"/>
              </a:rPr>
              <a:t>Management reinforces </a:t>
            </a:r>
            <a:r>
              <a:rPr lang="en-US" sz="1200" spc="-50" dirty="0">
                <a:latin typeface="Arial"/>
                <a:cs typeface="Arial"/>
              </a:rPr>
              <a:t>a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broader scope and inclusion </a:t>
            </a:r>
            <a:r>
              <a:rPr lang="en-US" sz="1200" spc="-25" dirty="0">
                <a:latin typeface="Arial"/>
                <a:cs typeface="Arial"/>
              </a:rPr>
              <a:t>of </a:t>
            </a:r>
            <a:r>
              <a:rPr lang="en-US" sz="1200" dirty="0">
                <a:latin typeface="Arial"/>
                <a:cs typeface="Arial"/>
              </a:rPr>
              <a:t>related projects as part of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overall </a:t>
            </a:r>
            <a:r>
              <a:rPr lang="en-US" sz="1200" spc="-10" dirty="0">
                <a:latin typeface="Arial"/>
                <a:cs typeface="Arial"/>
              </a:rPr>
              <a:t>success.</a:t>
            </a:r>
            <a:endParaRPr lang="en-US" sz="1200" dirty="0">
              <a:latin typeface="Arial"/>
              <a:cs typeface="Arial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9BEC-492F-4910-BC09-EE6F0FBBD637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3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861" y="1235675"/>
            <a:ext cx="11819255" cy="0"/>
          </a:xfrm>
          <a:custGeom>
            <a:avLst/>
            <a:gdLst/>
            <a:ahLst/>
            <a:cxnLst/>
            <a:rect l="l" t="t" r="r" b="b"/>
            <a:pathLst>
              <a:path w="11819255">
                <a:moveTo>
                  <a:pt x="0" y="0"/>
                </a:moveTo>
                <a:lnTo>
                  <a:pt x="11819140" y="0"/>
                </a:lnTo>
              </a:path>
            </a:pathLst>
          </a:custGeom>
          <a:ln w="44450">
            <a:solidFill>
              <a:srgbClr val="004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9055" y="419654"/>
            <a:ext cx="57746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4A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174" y="1113374"/>
            <a:ext cx="248958" cy="24460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2174" y="1113374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09">
                <a:moveTo>
                  <a:pt x="0" y="122300"/>
                </a:moveTo>
                <a:lnTo>
                  <a:pt x="9781" y="74698"/>
                </a:lnTo>
                <a:lnTo>
                  <a:pt x="36456" y="35823"/>
                </a:lnTo>
                <a:lnTo>
                  <a:pt x="76022" y="9611"/>
                </a:lnTo>
                <a:lnTo>
                  <a:pt x="124472" y="0"/>
                </a:lnTo>
                <a:lnTo>
                  <a:pt x="172930" y="9611"/>
                </a:lnTo>
                <a:lnTo>
                  <a:pt x="212499" y="35823"/>
                </a:lnTo>
                <a:lnTo>
                  <a:pt x="239176" y="74698"/>
                </a:lnTo>
                <a:lnTo>
                  <a:pt x="248958" y="122300"/>
                </a:lnTo>
                <a:lnTo>
                  <a:pt x="239176" y="169903"/>
                </a:lnTo>
                <a:lnTo>
                  <a:pt x="212499" y="208778"/>
                </a:lnTo>
                <a:lnTo>
                  <a:pt x="172930" y="234990"/>
                </a:lnTo>
                <a:lnTo>
                  <a:pt x="124472" y="244601"/>
                </a:lnTo>
                <a:lnTo>
                  <a:pt x="76022" y="234990"/>
                </a:lnTo>
                <a:lnTo>
                  <a:pt x="36456" y="208778"/>
                </a:lnTo>
                <a:lnTo>
                  <a:pt x="9781" y="169903"/>
                </a:lnTo>
                <a:lnTo>
                  <a:pt x="0" y="122300"/>
                </a:lnTo>
                <a:close/>
              </a:path>
            </a:pathLst>
          </a:custGeom>
          <a:ln w="12699">
            <a:solidFill>
              <a:srgbClr val="2761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1131" y="1235675"/>
            <a:ext cx="11096625" cy="0"/>
          </a:xfrm>
          <a:custGeom>
            <a:avLst/>
            <a:gdLst/>
            <a:ahLst/>
            <a:cxnLst/>
            <a:rect l="l" t="t" r="r" b="b"/>
            <a:pathLst>
              <a:path w="11096625">
                <a:moveTo>
                  <a:pt x="0" y="0"/>
                </a:moveTo>
                <a:lnTo>
                  <a:pt x="11096167" y="0"/>
                </a:lnTo>
              </a:path>
            </a:pathLst>
          </a:custGeom>
          <a:ln w="44450">
            <a:solidFill>
              <a:srgbClr val="004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797" y="6159106"/>
            <a:ext cx="1043670" cy="45225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A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861" y="1235675"/>
            <a:ext cx="11819255" cy="0"/>
          </a:xfrm>
          <a:custGeom>
            <a:avLst/>
            <a:gdLst/>
            <a:ahLst/>
            <a:cxnLst/>
            <a:rect l="l" t="t" r="r" b="b"/>
            <a:pathLst>
              <a:path w="11819255">
                <a:moveTo>
                  <a:pt x="0" y="0"/>
                </a:moveTo>
                <a:lnTo>
                  <a:pt x="11819140" y="0"/>
                </a:lnTo>
              </a:path>
            </a:pathLst>
          </a:custGeom>
          <a:ln w="44450">
            <a:solidFill>
              <a:srgbClr val="004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000" y="1515757"/>
            <a:ext cx="5819140" cy="4370705"/>
          </a:xfrm>
          <a:custGeom>
            <a:avLst/>
            <a:gdLst/>
            <a:ahLst/>
            <a:cxnLst/>
            <a:rect l="l" t="t" r="r" b="b"/>
            <a:pathLst>
              <a:path w="5819140" h="4370705">
                <a:moveTo>
                  <a:pt x="0" y="0"/>
                </a:moveTo>
                <a:lnTo>
                  <a:pt x="5818568" y="0"/>
                </a:lnTo>
                <a:lnTo>
                  <a:pt x="5818568" y="4370425"/>
                </a:lnTo>
                <a:lnTo>
                  <a:pt x="0" y="43704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D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A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901" y="1515757"/>
            <a:ext cx="5368290" cy="3509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174" y="1113374"/>
            <a:ext cx="248958" cy="24460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2174" y="1113374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09">
                <a:moveTo>
                  <a:pt x="0" y="122300"/>
                </a:moveTo>
                <a:lnTo>
                  <a:pt x="9781" y="74698"/>
                </a:lnTo>
                <a:lnTo>
                  <a:pt x="36456" y="35823"/>
                </a:lnTo>
                <a:lnTo>
                  <a:pt x="76022" y="9611"/>
                </a:lnTo>
                <a:lnTo>
                  <a:pt x="124472" y="0"/>
                </a:lnTo>
                <a:lnTo>
                  <a:pt x="172930" y="9611"/>
                </a:lnTo>
                <a:lnTo>
                  <a:pt x="212499" y="35823"/>
                </a:lnTo>
                <a:lnTo>
                  <a:pt x="239176" y="74698"/>
                </a:lnTo>
                <a:lnTo>
                  <a:pt x="248958" y="122300"/>
                </a:lnTo>
                <a:lnTo>
                  <a:pt x="239176" y="169903"/>
                </a:lnTo>
                <a:lnTo>
                  <a:pt x="212499" y="208778"/>
                </a:lnTo>
                <a:lnTo>
                  <a:pt x="172930" y="234990"/>
                </a:lnTo>
                <a:lnTo>
                  <a:pt x="124472" y="244601"/>
                </a:lnTo>
                <a:lnTo>
                  <a:pt x="76022" y="234990"/>
                </a:lnTo>
                <a:lnTo>
                  <a:pt x="36456" y="208778"/>
                </a:lnTo>
                <a:lnTo>
                  <a:pt x="9781" y="169903"/>
                </a:lnTo>
                <a:lnTo>
                  <a:pt x="0" y="122300"/>
                </a:lnTo>
                <a:close/>
              </a:path>
            </a:pathLst>
          </a:custGeom>
          <a:ln w="12699">
            <a:solidFill>
              <a:srgbClr val="2761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1131" y="1235675"/>
            <a:ext cx="11096625" cy="0"/>
          </a:xfrm>
          <a:custGeom>
            <a:avLst/>
            <a:gdLst/>
            <a:ahLst/>
            <a:cxnLst/>
            <a:rect l="l" t="t" r="r" b="b"/>
            <a:pathLst>
              <a:path w="11096625">
                <a:moveTo>
                  <a:pt x="0" y="0"/>
                </a:moveTo>
                <a:lnTo>
                  <a:pt x="11096167" y="0"/>
                </a:lnTo>
              </a:path>
            </a:pathLst>
          </a:custGeom>
          <a:ln w="44450">
            <a:solidFill>
              <a:srgbClr val="004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797" y="6159106"/>
            <a:ext cx="1043670" cy="45225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A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655" y="419654"/>
            <a:ext cx="87674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4A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740" y="1419242"/>
            <a:ext cx="11018520" cy="444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18" Type="http://schemas.openxmlformats.org/officeDocument/2006/relationships/image" Target="../media/image33.jpg"/><Relationship Id="rId26" Type="http://schemas.openxmlformats.org/officeDocument/2006/relationships/image" Target="../media/image41.jpg"/><Relationship Id="rId3" Type="http://schemas.openxmlformats.org/officeDocument/2006/relationships/image" Target="../media/image18.jpg"/><Relationship Id="rId21" Type="http://schemas.openxmlformats.org/officeDocument/2006/relationships/image" Target="../media/image36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5" Type="http://schemas.openxmlformats.org/officeDocument/2006/relationships/image" Target="../media/image40.pn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20" Type="http://schemas.openxmlformats.org/officeDocument/2006/relationships/image" Target="../media/image35.jpg"/><Relationship Id="rId29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24" Type="http://schemas.openxmlformats.org/officeDocument/2006/relationships/image" Target="../media/image39.jp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23" Type="http://schemas.openxmlformats.org/officeDocument/2006/relationships/image" Target="../media/image38.jpg"/><Relationship Id="rId28" Type="http://schemas.openxmlformats.org/officeDocument/2006/relationships/image" Target="../media/image43.pn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Relationship Id="rId22" Type="http://schemas.openxmlformats.org/officeDocument/2006/relationships/image" Target="../media/image37.jpg"/><Relationship Id="rId27" Type="http://schemas.openxmlformats.org/officeDocument/2006/relationships/image" Target="../media/image42.jpg"/><Relationship Id="rId30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oakvalleyhealth.c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nsonhospital.ca/" TargetMode="External"/><Relationship Id="rId5" Type="http://schemas.openxmlformats.org/officeDocument/2006/relationships/hyperlink" Target="https://southlake.ca/" TargetMode="External"/><Relationship Id="rId4" Type="http://schemas.openxmlformats.org/officeDocument/2006/relationships/hyperlink" Target="mailto:sfielding@southlake.c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jp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7629"/>
            <a:ext cx="11777980" cy="6053455"/>
            <a:chOff x="0" y="387629"/>
            <a:chExt cx="11777980" cy="6053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7629"/>
              <a:ext cx="11777865" cy="60529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7285" y="5709120"/>
              <a:ext cx="2628311" cy="4432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299" y="987987"/>
            <a:ext cx="9511665" cy="25857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dirty="0">
                <a:solidFill>
                  <a:srgbClr val="FFFFFF"/>
                </a:solidFill>
              </a:rPr>
              <a:t>Driving</a:t>
            </a:r>
            <a:r>
              <a:rPr sz="6000" spc="-170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Digital</a:t>
            </a:r>
            <a:r>
              <a:rPr sz="6000" spc="-175" dirty="0">
                <a:solidFill>
                  <a:srgbClr val="FFFFFF"/>
                </a:solidFill>
              </a:rPr>
              <a:t> </a:t>
            </a:r>
            <a:r>
              <a:rPr sz="6000" spc="-35" dirty="0">
                <a:solidFill>
                  <a:srgbClr val="FFFFFF"/>
                </a:solidFill>
              </a:rPr>
              <a:t>Transformation </a:t>
            </a:r>
            <a:r>
              <a:rPr sz="6000" dirty="0">
                <a:solidFill>
                  <a:srgbClr val="FFFFFF"/>
                </a:solidFill>
              </a:rPr>
              <a:t>with</a:t>
            </a:r>
            <a:r>
              <a:rPr sz="6000" spc="-160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our</a:t>
            </a:r>
            <a:r>
              <a:rPr sz="6000" spc="-130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MEDITECH</a:t>
            </a:r>
            <a:r>
              <a:rPr sz="6000" spc="-135" dirty="0">
                <a:solidFill>
                  <a:srgbClr val="FFFFFF"/>
                </a:solidFill>
              </a:rPr>
              <a:t> </a:t>
            </a:r>
            <a:r>
              <a:rPr sz="6000" spc="-10" dirty="0">
                <a:solidFill>
                  <a:srgbClr val="FFFFFF"/>
                </a:solidFill>
              </a:rPr>
              <a:t>Expanse </a:t>
            </a:r>
            <a:r>
              <a:rPr sz="6000" dirty="0">
                <a:solidFill>
                  <a:srgbClr val="FFFFFF"/>
                </a:solidFill>
              </a:rPr>
              <a:t>CPOM</a:t>
            </a:r>
            <a:r>
              <a:rPr sz="6000" spc="-125" dirty="0">
                <a:solidFill>
                  <a:srgbClr val="FFFFFF"/>
                </a:solidFill>
              </a:rPr>
              <a:t> </a:t>
            </a:r>
            <a:r>
              <a:rPr sz="6000" spc="-10" dirty="0">
                <a:solidFill>
                  <a:srgbClr val="FFFFFF"/>
                </a:solidFill>
              </a:rPr>
              <a:t>Project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3189026" y="3954365"/>
            <a:ext cx="4728210" cy="8483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MUN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2025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39" y="5522396"/>
            <a:ext cx="4735830" cy="70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SAM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FIELDING,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sz="18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OFFICER OCTOBER</a:t>
            </a:r>
            <a:r>
              <a:rPr sz="18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Picture 9" descr="A logo with colorful circles&#10;&#10;AI-generated content may be incorrect.">
            <a:extLst>
              <a:ext uri="{FF2B5EF4-FFF2-40B4-BE49-F238E27FC236}">
                <a16:creationId xmlns:a16="http://schemas.microsoft.com/office/drawing/2014/main" id="{2CCD6904-38EE-722B-1C34-A02C5287D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>
            <a:fillRect/>
          </a:stretch>
        </p:blipFill>
        <p:spPr>
          <a:xfrm>
            <a:off x="134295" y="3352800"/>
            <a:ext cx="3339249" cy="2222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45" dirty="0"/>
              <a:t> </a:t>
            </a:r>
            <a:r>
              <a:rPr dirty="0"/>
              <a:t>CPOM</a:t>
            </a:r>
            <a:r>
              <a:rPr spc="-125" dirty="0"/>
              <a:t> </a:t>
            </a:r>
            <a:r>
              <a:rPr dirty="0"/>
              <a:t>Guiding</a:t>
            </a:r>
            <a:r>
              <a:rPr spc="-110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latin typeface="Calibri"/>
                <a:cs typeface="Calibri"/>
              </a:rPr>
              <a:t>CPOM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is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clinical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transformation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project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aimed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to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enhance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patient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care,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safety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quality,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enabled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by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technology.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latin typeface="Calibri"/>
                <a:cs typeface="Calibri"/>
              </a:rPr>
              <a:t>Committed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to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transition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electronic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workflows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throughout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the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organization,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not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simply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implementation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of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CPOM.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latin typeface="Calibri"/>
                <a:cs typeface="Calibri"/>
              </a:rPr>
              <a:t>Enable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the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entire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ecosystem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(order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entry,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upstream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downstream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processes)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for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success.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i="1" dirty="0">
                <a:latin typeface="Calibri"/>
                <a:cs typeface="Calibri"/>
              </a:rPr>
              <a:t>Support</a:t>
            </a:r>
            <a:r>
              <a:rPr sz="1800" b="0" i="1" spc="-4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teams</a:t>
            </a:r>
            <a:r>
              <a:rPr sz="1800" b="0" i="1" spc="-3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through</a:t>
            </a:r>
            <a:r>
              <a:rPr sz="1800" b="0" i="1" spc="-3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difficult</a:t>
            </a:r>
            <a:r>
              <a:rPr sz="1800" b="0" i="1" spc="-2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changes</a:t>
            </a:r>
            <a:r>
              <a:rPr sz="1800" b="0" i="1" spc="-1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/</a:t>
            </a:r>
            <a:r>
              <a:rPr sz="1800" b="0" i="1" spc="-4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decisions</a:t>
            </a:r>
            <a:r>
              <a:rPr sz="1800" b="0" i="1" spc="-1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that</a:t>
            </a:r>
            <a:r>
              <a:rPr sz="1800" b="0" i="1" spc="-4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are</a:t>
            </a:r>
            <a:r>
              <a:rPr sz="1800" b="0" i="1" spc="-20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needed</a:t>
            </a:r>
            <a:r>
              <a:rPr sz="1800" b="0" i="1" spc="-4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but</a:t>
            </a:r>
            <a:r>
              <a:rPr sz="1800" b="0" i="1" spc="-2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not</a:t>
            </a:r>
            <a:r>
              <a:rPr sz="1800" b="0" i="1" spc="-4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shy</a:t>
            </a:r>
            <a:r>
              <a:rPr sz="1800" b="0" i="1" spc="-2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away</a:t>
            </a:r>
            <a:r>
              <a:rPr sz="1800" b="0" i="1" spc="-35" dirty="0">
                <a:latin typeface="Calibri"/>
                <a:cs typeface="Calibri"/>
              </a:rPr>
              <a:t> </a:t>
            </a:r>
            <a:r>
              <a:rPr sz="1800" b="0" i="1" dirty="0">
                <a:latin typeface="Calibri"/>
                <a:cs typeface="Calibri"/>
              </a:rPr>
              <a:t>from</a:t>
            </a:r>
            <a:r>
              <a:rPr sz="1800" b="0" i="1" spc="-35" dirty="0">
                <a:latin typeface="Calibri"/>
                <a:cs typeface="Calibri"/>
              </a:rPr>
              <a:t> </a:t>
            </a:r>
            <a:r>
              <a:rPr sz="1800" b="0" i="1" spc="-10" dirty="0">
                <a:latin typeface="Calibri"/>
                <a:cs typeface="Calibri"/>
              </a:rPr>
              <a:t>them.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spc="-10" dirty="0">
                <a:latin typeface="Calibri"/>
                <a:cs typeface="Calibri"/>
              </a:rPr>
              <a:t>Workflows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content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are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developed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by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using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best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practice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are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evidence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informed.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spc="-10" dirty="0">
                <a:latin typeface="Calibri"/>
                <a:cs typeface="Calibri"/>
              </a:rPr>
              <a:t>Workflows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content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are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supported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by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enablers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to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hardwire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success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sustainability.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latin typeface="Calibri"/>
                <a:cs typeface="Calibri"/>
              </a:rPr>
              <a:t>Clinicians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are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key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in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designing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future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workflows,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care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pathways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change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management;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therefore,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explicit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focus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25" dirty="0">
                <a:latin typeface="Calibri"/>
                <a:cs typeface="Calibri"/>
              </a:rPr>
              <a:t>is </a:t>
            </a:r>
            <a:r>
              <a:rPr sz="1800" b="0" dirty="0">
                <a:latin typeface="Calibri"/>
                <a:cs typeface="Calibri"/>
              </a:rPr>
              <a:t>placed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on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end-</a:t>
            </a:r>
            <a:r>
              <a:rPr sz="1800" b="0" dirty="0">
                <a:latin typeface="Calibri"/>
                <a:cs typeface="Calibri"/>
              </a:rPr>
              <a:t>user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participation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in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process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design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workflow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engineering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to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foster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clinician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satisfaction.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latin typeface="Calibri"/>
                <a:cs typeface="Calibri"/>
              </a:rPr>
              <a:t>Change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management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focus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from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the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beginning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to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build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maintain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consensus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on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need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for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change.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spc="-10" dirty="0">
                <a:latin typeface="Calibri"/>
                <a:cs typeface="Calibri"/>
              </a:rPr>
              <a:t>Patient</a:t>
            </a:r>
            <a:r>
              <a:rPr sz="1800" b="0" spc="-8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experience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informs</a:t>
            </a:r>
            <a:r>
              <a:rPr sz="1800" b="0" spc="-7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workflows.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spc="-10" dirty="0">
                <a:latin typeface="Calibri"/>
                <a:cs typeface="Calibri"/>
              </a:rPr>
              <a:t>Foster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clinician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satisfaction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efficiency.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6518" y="3552426"/>
            <a:ext cx="1382736" cy="11613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1191" y="1495794"/>
            <a:ext cx="1452243" cy="1040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3695" y="3572637"/>
            <a:ext cx="1385786" cy="11263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0842" y="3504945"/>
            <a:ext cx="1440459" cy="12057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50" dirty="0"/>
              <a:t> </a:t>
            </a:r>
            <a:r>
              <a:rPr dirty="0"/>
              <a:t>Impacted</a:t>
            </a:r>
            <a:r>
              <a:rPr spc="-125" dirty="0"/>
              <a:t> </a:t>
            </a:r>
            <a:r>
              <a:rPr dirty="0"/>
              <a:t>by</a:t>
            </a:r>
            <a:r>
              <a:rPr spc="-125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spc="-10" dirty="0"/>
              <a:t>Project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68676" y="1495794"/>
            <a:ext cx="1395018" cy="10398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1071" y="4734031"/>
            <a:ext cx="1561780" cy="105716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40932" y="3581400"/>
            <a:ext cx="1634260" cy="113147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64665" y="3572637"/>
            <a:ext cx="1517421" cy="117206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98852" y="4715439"/>
            <a:ext cx="1434349" cy="10757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7976" y="3572637"/>
            <a:ext cx="1493405" cy="113807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1875" y="1495794"/>
            <a:ext cx="1432882" cy="104739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86229" y="1495794"/>
            <a:ext cx="1435217" cy="104739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64746" y="4721472"/>
            <a:ext cx="1487721" cy="106972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69956" y="4710709"/>
            <a:ext cx="1403081" cy="10804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99402" y="4710709"/>
            <a:ext cx="1378353" cy="10804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80249" y="1495794"/>
            <a:ext cx="1388427" cy="104131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97084" y="3599320"/>
            <a:ext cx="1430849" cy="109749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57104" y="1495794"/>
            <a:ext cx="1399782" cy="10660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295853" y="4716538"/>
            <a:ext cx="1432882" cy="107466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43510" y="4721472"/>
            <a:ext cx="1379664" cy="106972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4979" y="1495794"/>
            <a:ext cx="1474423" cy="10660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08530" y="4710709"/>
            <a:ext cx="1490872" cy="10804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73626" y="2544524"/>
            <a:ext cx="1439808" cy="10547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23241" y="1495794"/>
            <a:ext cx="1452243" cy="208560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640374" y="2544524"/>
            <a:ext cx="1456736" cy="10486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419741" y="2544524"/>
            <a:ext cx="1456612" cy="104104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06081" y="2544524"/>
            <a:ext cx="1480147" cy="218950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321446" y="2544524"/>
            <a:ext cx="1430849" cy="10590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860843" y="2544524"/>
            <a:ext cx="1458168" cy="10621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95092" y="2544524"/>
            <a:ext cx="1386509" cy="103988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89239EC-2B8A-7420-705D-C1C5CD4FB2E8}"/>
              </a:ext>
            </a:extLst>
          </p:cNvPr>
          <p:cNvSpPr/>
          <p:nvPr/>
        </p:nvSpPr>
        <p:spPr>
          <a:xfrm>
            <a:off x="406081" y="1495794"/>
            <a:ext cx="11466956" cy="4295406"/>
          </a:xfrm>
          <a:prstGeom prst="rect">
            <a:avLst/>
          </a:prstGeom>
          <a:noFill/>
          <a:ln w="123825">
            <a:solidFill>
              <a:srgbClr val="00E4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95E902-87C2-7347-886F-79608BA794C2}"/>
              </a:ext>
            </a:extLst>
          </p:cNvPr>
          <p:cNvCxnSpPr/>
          <p:nvPr/>
        </p:nvCxnSpPr>
        <p:spPr>
          <a:xfrm>
            <a:off x="1905000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24AEAD-8E26-E0CE-E557-A54DD6C97A1D}"/>
              </a:ext>
            </a:extLst>
          </p:cNvPr>
          <p:cNvCxnSpPr/>
          <p:nvPr/>
        </p:nvCxnSpPr>
        <p:spPr>
          <a:xfrm>
            <a:off x="3274442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9ABD54-050D-D71B-5290-A2C99D1B1F9A}"/>
              </a:ext>
            </a:extLst>
          </p:cNvPr>
          <p:cNvCxnSpPr/>
          <p:nvPr/>
        </p:nvCxnSpPr>
        <p:spPr>
          <a:xfrm>
            <a:off x="4742444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5032CB-7698-6943-EA71-D733F2DB019B}"/>
              </a:ext>
            </a:extLst>
          </p:cNvPr>
          <p:cNvCxnSpPr/>
          <p:nvPr/>
        </p:nvCxnSpPr>
        <p:spPr>
          <a:xfrm>
            <a:off x="6229999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F3A82E4-2121-1E53-B54D-1A2A12AE9462}"/>
              </a:ext>
            </a:extLst>
          </p:cNvPr>
          <p:cNvCxnSpPr/>
          <p:nvPr/>
        </p:nvCxnSpPr>
        <p:spPr>
          <a:xfrm>
            <a:off x="7620000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6A8A5F-5CAD-419B-350A-B4AFDA6CCA31}"/>
              </a:ext>
            </a:extLst>
          </p:cNvPr>
          <p:cNvCxnSpPr/>
          <p:nvPr/>
        </p:nvCxnSpPr>
        <p:spPr>
          <a:xfrm>
            <a:off x="9067443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BED182-31A9-D156-1775-3B664E1993EF}"/>
              </a:ext>
            </a:extLst>
          </p:cNvPr>
          <p:cNvCxnSpPr/>
          <p:nvPr/>
        </p:nvCxnSpPr>
        <p:spPr>
          <a:xfrm>
            <a:off x="10457104" y="1495794"/>
            <a:ext cx="0" cy="4295406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BE868D-368A-E492-6AD8-ADD12E1E429E}"/>
              </a:ext>
            </a:extLst>
          </p:cNvPr>
          <p:cNvCxnSpPr>
            <a:cxnSpLocks/>
          </p:cNvCxnSpPr>
          <p:nvPr/>
        </p:nvCxnSpPr>
        <p:spPr>
          <a:xfrm flipV="1">
            <a:off x="424979" y="2514600"/>
            <a:ext cx="11424502" cy="47270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5A8349-B51B-627A-4DE0-59345114E35B}"/>
              </a:ext>
            </a:extLst>
          </p:cNvPr>
          <p:cNvCxnSpPr>
            <a:cxnSpLocks/>
          </p:cNvCxnSpPr>
          <p:nvPr/>
        </p:nvCxnSpPr>
        <p:spPr>
          <a:xfrm flipV="1">
            <a:off x="424979" y="3528155"/>
            <a:ext cx="11424502" cy="47270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ABE469-48DF-EB11-DD82-DDBD7B4EABEE}"/>
              </a:ext>
            </a:extLst>
          </p:cNvPr>
          <p:cNvCxnSpPr>
            <a:cxnSpLocks/>
          </p:cNvCxnSpPr>
          <p:nvPr/>
        </p:nvCxnSpPr>
        <p:spPr>
          <a:xfrm flipV="1">
            <a:off x="424979" y="4711343"/>
            <a:ext cx="11424502" cy="47270"/>
          </a:xfrm>
          <a:prstGeom prst="line">
            <a:avLst/>
          </a:prstGeom>
          <a:ln w="123825">
            <a:solidFill>
              <a:srgbClr val="00E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571" y="5001882"/>
            <a:ext cx="11355070" cy="1707514"/>
            <a:chOff x="485571" y="5001882"/>
            <a:chExt cx="11355070" cy="1707514"/>
          </a:xfrm>
        </p:grpSpPr>
        <p:sp>
          <p:nvSpPr>
            <p:cNvPr id="3" name="object 3"/>
            <p:cNvSpPr/>
            <p:nvPr/>
          </p:nvSpPr>
          <p:spPr>
            <a:xfrm>
              <a:off x="485571" y="5001882"/>
              <a:ext cx="11355070" cy="1707514"/>
            </a:xfrm>
            <a:custGeom>
              <a:avLst/>
              <a:gdLst/>
              <a:ahLst/>
              <a:cxnLst/>
              <a:rect l="l" t="t" r="r" b="b"/>
              <a:pathLst>
                <a:path w="11355070" h="1707515">
                  <a:moveTo>
                    <a:pt x="11354650" y="0"/>
                  </a:moveTo>
                  <a:lnTo>
                    <a:pt x="0" y="0"/>
                  </a:lnTo>
                  <a:lnTo>
                    <a:pt x="0" y="1707464"/>
                  </a:lnTo>
                  <a:lnTo>
                    <a:pt x="11354650" y="1707464"/>
                  </a:lnTo>
                  <a:lnTo>
                    <a:pt x="11354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706" y="5609517"/>
              <a:ext cx="2638425" cy="466090"/>
            </a:xfrm>
            <a:custGeom>
              <a:avLst/>
              <a:gdLst/>
              <a:ahLst/>
              <a:cxnLst/>
              <a:rect l="l" t="t" r="r" b="b"/>
              <a:pathLst>
                <a:path w="2638425" h="466089">
                  <a:moveTo>
                    <a:pt x="2560675" y="0"/>
                  </a:moveTo>
                  <a:lnTo>
                    <a:pt x="77635" y="0"/>
                  </a:lnTo>
                  <a:lnTo>
                    <a:pt x="47416" y="6101"/>
                  </a:lnTo>
                  <a:lnTo>
                    <a:pt x="22739" y="22739"/>
                  </a:lnTo>
                  <a:lnTo>
                    <a:pt x="6101" y="47416"/>
                  </a:lnTo>
                  <a:lnTo>
                    <a:pt x="0" y="77635"/>
                  </a:lnTo>
                  <a:lnTo>
                    <a:pt x="0" y="388188"/>
                  </a:lnTo>
                  <a:lnTo>
                    <a:pt x="6101" y="418406"/>
                  </a:lnTo>
                  <a:lnTo>
                    <a:pt x="22739" y="443083"/>
                  </a:lnTo>
                  <a:lnTo>
                    <a:pt x="47416" y="459722"/>
                  </a:lnTo>
                  <a:lnTo>
                    <a:pt x="77635" y="465823"/>
                  </a:lnTo>
                  <a:lnTo>
                    <a:pt x="2560675" y="465823"/>
                  </a:lnTo>
                  <a:lnTo>
                    <a:pt x="2590894" y="459722"/>
                  </a:lnTo>
                  <a:lnTo>
                    <a:pt x="2615571" y="443083"/>
                  </a:lnTo>
                  <a:lnTo>
                    <a:pt x="2632209" y="418406"/>
                  </a:lnTo>
                  <a:lnTo>
                    <a:pt x="2638310" y="388188"/>
                  </a:lnTo>
                  <a:lnTo>
                    <a:pt x="2638310" y="77635"/>
                  </a:lnTo>
                  <a:lnTo>
                    <a:pt x="2632209" y="47416"/>
                  </a:lnTo>
                  <a:lnTo>
                    <a:pt x="2615571" y="22739"/>
                  </a:lnTo>
                  <a:lnTo>
                    <a:pt x="2590894" y="6101"/>
                  </a:lnTo>
                  <a:lnTo>
                    <a:pt x="2560675" y="0"/>
                  </a:lnTo>
                  <a:close/>
                </a:path>
              </a:pathLst>
            </a:custGeom>
            <a:solidFill>
              <a:srgbClr val="51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706" y="5609517"/>
              <a:ext cx="2638425" cy="466090"/>
            </a:xfrm>
            <a:custGeom>
              <a:avLst/>
              <a:gdLst/>
              <a:ahLst/>
              <a:cxnLst/>
              <a:rect l="l" t="t" r="r" b="b"/>
              <a:pathLst>
                <a:path w="2638425" h="466089">
                  <a:moveTo>
                    <a:pt x="0" y="77635"/>
                  </a:moveTo>
                  <a:lnTo>
                    <a:pt x="6101" y="47416"/>
                  </a:lnTo>
                  <a:lnTo>
                    <a:pt x="22739" y="22739"/>
                  </a:lnTo>
                  <a:lnTo>
                    <a:pt x="47416" y="6101"/>
                  </a:lnTo>
                  <a:lnTo>
                    <a:pt x="77635" y="0"/>
                  </a:lnTo>
                  <a:lnTo>
                    <a:pt x="2560675" y="0"/>
                  </a:lnTo>
                  <a:lnTo>
                    <a:pt x="2590894" y="6101"/>
                  </a:lnTo>
                  <a:lnTo>
                    <a:pt x="2615571" y="22739"/>
                  </a:lnTo>
                  <a:lnTo>
                    <a:pt x="2632209" y="47416"/>
                  </a:lnTo>
                  <a:lnTo>
                    <a:pt x="2638310" y="77635"/>
                  </a:lnTo>
                  <a:lnTo>
                    <a:pt x="2638310" y="388188"/>
                  </a:lnTo>
                  <a:lnTo>
                    <a:pt x="2632209" y="418406"/>
                  </a:lnTo>
                  <a:lnTo>
                    <a:pt x="2615571" y="443083"/>
                  </a:lnTo>
                  <a:lnTo>
                    <a:pt x="2590894" y="459722"/>
                  </a:lnTo>
                  <a:lnTo>
                    <a:pt x="2560675" y="465823"/>
                  </a:lnTo>
                  <a:lnTo>
                    <a:pt x="77635" y="465823"/>
                  </a:lnTo>
                  <a:lnTo>
                    <a:pt x="47416" y="459722"/>
                  </a:lnTo>
                  <a:lnTo>
                    <a:pt x="22739" y="443083"/>
                  </a:lnTo>
                  <a:lnTo>
                    <a:pt x="6101" y="418406"/>
                  </a:lnTo>
                  <a:lnTo>
                    <a:pt x="0" y="388188"/>
                  </a:lnTo>
                  <a:lnTo>
                    <a:pt x="0" y="77635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3224" y="5621108"/>
              <a:ext cx="2802890" cy="465455"/>
            </a:xfrm>
            <a:custGeom>
              <a:avLst/>
              <a:gdLst/>
              <a:ahLst/>
              <a:cxnLst/>
              <a:rect l="l" t="t" r="r" b="b"/>
              <a:pathLst>
                <a:path w="2802890" h="465454">
                  <a:moveTo>
                    <a:pt x="2725267" y="0"/>
                  </a:moveTo>
                  <a:lnTo>
                    <a:pt x="77495" y="0"/>
                  </a:lnTo>
                  <a:lnTo>
                    <a:pt x="47330" y="6090"/>
                  </a:lnTo>
                  <a:lnTo>
                    <a:pt x="22698" y="22698"/>
                  </a:lnTo>
                  <a:lnTo>
                    <a:pt x="6090" y="47330"/>
                  </a:lnTo>
                  <a:lnTo>
                    <a:pt x="0" y="77495"/>
                  </a:lnTo>
                  <a:lnTo>
                    <a:pt x="0" y="387438"/>
                  </a:lnTo>
                  <a:lnTo>
                    <a:pt x="6090" y="417603"/>
                  </a:lnTo>
                  <a:lnTo>
                    <a:pt x="22698" y="442236"/>
                  </a:lnTo>
                  <a:lnTo>
                    <a:pt x="47330" y="458844"/>
                  </a:lnTo>
                  <a:lnTo>
                    <a:pt x="77495" y="464934"/>
                  </a:lnTo>
                  <a:lnTo>
                    <a:pt x="2725267" y="464934"/>
                  </a:lnTo>
                  <a:lnTo>
                    <a:pt x="2755432" y="458844"/>
                  </a:lnTo>
                  <a:lnTo>
                    <a:pt x="2780064" y="442236"/>
                  </a:lnTo>
                  <a:lnTo>
                    <a:pt x="2796672" y="417603"/>
                  </a:lnTo>
                  <a:lnTo>
                    <a:pt x="2802763" y="387438"/>
                  </a:lnTo>
                  <a:lnTo>
                    <a:pt x="2802763" y="77495"/>
                  </a:lnTo>
                  <a:lnTo>
                    <a:pt x="2796672" y="47330"/>
                  </a:lnTo>
                  <a:lnTo>
                    <a:pt x="2780064" y="22698"/>
                  </a:lnTo>
                  <a:lnTo>
                    <a:pt x="2755432" y="6090"/>
                  </a:lnTo>
                  <a:lnTo>
                    <a:pt x="2725267" y="0"/>
                  </a:lnTo>
                  <a:close/>
                </a:path>
              </a:pathLst>
            </a:custGeom>
            <a:solidFill>
              <a:srgbClr val="51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3224" y="5621108"/>
              <a:ext cx="2802890" cy="465455"/>
            </a:xfrm>
            <a:custGeom>
              <a:avLst/>
              <a:gdLst/>
              <a:ahLst/>
              <a:cxnLst/>
              <a:rect l="l" t="t" r="r" b="b"/>
              <a:pathLst>
                <a:path w="2802890" h="465454">
                  <a:moveTo>
                    <a:pt x="0" y="77495"/>
                  </a:moveTo>
                  <a:lnTo>
                    <a:pt x="6090" y="47330"/>
                  </a:lnTo>
                  <a:lnTo>
                    <a:pt x="22698" y="22698"/>
                  </a:lnTo>
                  <a:lnTo>
                    <a:pt x="47330" y="6090"/>
                  </a:lnTo>
                  <a:lnTo>
                    <a:pt x="77495" y="0"/>
                  </a:lnTo>
                  <a:lnTo>
                    <a:pt x="2725267" y="0"/>
                  </a:lnTo>
                  <a:lnTo>
                    <a:pt x="2755432" y="6090"/>
                  </a:lnTo>
                  <a:lnTo>
                    <a:pt x="2780064" y="22698"/>
                  </a:lnTo>
                  <a:lnTo>
                    <a:pt x="2796672" y="47330"/>
                  </a:lnTo>
                  <a:lnTo>
                    <a:pt x="2802763" y="77495"/>
                  </a:lnTo>
                  <a:lnTo>
                    <a:pt x="2802763" y="387438"/>
                  </a:lnTo>
                  <a:lnTo>
                    <a:pt x="2796672" y="417603"/>
                  </a:lnTo>
                  <a:lnTo>
                    <a:pt x="2780064" y="442236"/>
                  </a:lnTo>
                  <a:lnTo>
                    <a:pt x="2755432" y="458844"/>
                  </a:lnTo>
                  <a:lnTo>
                    <a:pt x="2725267" y="464934"/>
                  </a:lnTo>
                  <a:lnTo>
                    <a:pt x="77495" y="464934"/>
                  </a:lnTo>
                  <a:lnTo>
                    <a:pt x="47330" y="458844"/>
                  </a:lnTo>
                  <a:lnTo>
                    <a:pt x="22698" y="442236"/>
                  </a:lnTo>
                  <a:lnTo>
                    <a:pt x="6090" y="417603"/>
                  </a:lnTo>
                  <a:lnTo>
                    <a:pt x="0" y="387438"/>
                  </a:lnTo>
                  <a:lnTo>
                    <a:pt x="0" y="77495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6347" y="5616920"/>
              <a:ext cx="2616835" cy="465455"/>
            </a:xfrm>
            <a:custGeom>
              <a:avLst/>
              <a:gdLst/>
              <a:ahLst/>
              <a:cxnLst/>
              <a:rect l="l" t="t" r="r" b="b"/>
              <a:pathLst>
                <a:path w="2616834" h="465454">
                  <a:moveTo>
                    <a:pt x="2538742" y="0"/>
                  </a:moveTo>
                  <a:lnTo>
                    <a:pt x="77482" y="0"/>
                  </a:lnTo>
                  <a:lnTo>
                    <a:pt x="47325" y="6088"/>
                  </a:lnTo>
                  <a:lnTo>
                    <a:pt x="22696" y="22691"/>
                  </a:lnTo>
                  <a:lnTo>
                    <a:pt x="6089" y="47320"/>
                  </a:lnTo>
                  <a:lnTo>
                    <a:pt x="0" y="77482"/>
                  </a:lnTo>
                  <a:lnTo>
                    <a:pt x="0" y="387438"/>
                  </a:lnTo>
                  <a:lnTo>
                    <a:pt x="6089" y="417596"/>
                  </a:lnTo>
                  <a:lnTo>
                    <a:pt x="22696" y="442225"/>
                  </a:lnTo>
                  <a:lnTo>
                    <a:pt x="47325" y="458831"/>
                  </a:lnTo>
                  <a:lnTo>
                    <a:pt x="77482" y="464921"/>
                  </a:lnTo>
                  <a:lnTo>
                    <a:pt x="2538742" y="464921"/>
                  </a:lnTo>
                  <a:lnTo>
                    <a:pt x="2568905" y="458831"/>
                  </a:lnTo>
                  <a:lnTo>
                    <a:pt x="2593533" y="442225"/>
                  </a:lnTo>
                  <a:lnTo>
                    <a:pt x="2610137" y="417596"/>
                  </a:lnTo>
                  <a:lnTo>
                    <a:pt x="2616225" y="387438"/>
                  </a:lnTo>
                  <a:lnTo>
                    <a:pt x="2616225" y="77482"/>
                  </a:lnTo>
                  <a:lnTo>
                    <a:pt x="2610137" y="47320"/>
                  </a:lnTo>
                  <a:lnTo>
                    <a:pt x="2593533" y="22691"/>
                  </a:lnTo>
                  <a:lnTo>
                    <a:pt x="2568905" y="6088"/>
                  </a:lnTo>
                  <a:lnTo>
                    <a:pt x="2538742" y="0"/>
                  </a:lnTo>
                  <a:close/>
                </a:path>
              </a:pathLst>
            </a:custGeom>
            <a:solidFill>
              <a:srgbClr val="51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6347" y="5616920"/>
              <a:ext cx="2616835" cy="465455"/>
            </a:xfrm>
            <a:custGeom>
              <a:avLst/>
              <a:gdLst/>
              <a:ahLst/>
              <a:cxnLst/>
              <a:rect l="l" t="t" r="r" b="b"/>
              <a:pathLst>
                <a:path w="2616834" h="465454">
                  <a:moveTo>
                    <a:pt x="0" y="77482"/>
                  </a:moveTo>
                  <a:lnTo>
                    <a:pt x="6089" y="47320"/>
                  </a:lnTo>
                  <a:lnTo>
                    <a:pt x="22696" y="22691"/>
                  </a:lnTo>
                  <a:lnTo>
                    <a:pt x="47325" y="6088"/>
                  </a:lnTo>
                  <a:lnTo>
                    <a:pt x="77482" y="0"/>
                  </a:lnTo>
                  <a:lnTo>
                    <a:pt x="2538742" y="0"/>
                  </a:lnTo>
                  <a:lnTo>
                    <a:pt x="2568905" y="6088"/>
                  </a:lnTo>
                  <a:lnTo>
                    <a:pt x="2593533" y="22691"/>
                  </a:lnTo>
                  <a:lnTo>
                    <a:pt x="2610137" y="47320"/>
                  </a:lnTo>
                  <a:lnTo>
                    <a:pt x="2616225" y="77482"/>
                  </a:lnTo>
                  <a:lnTo>
                    <a:pt x="2616225" y="387438"/>
                  </a:lnTo>
                  <a:lnTo>
                    <a:pt x="2610137" y="417596"/>
                  </a:lnTo>
                  <a:lnTo>
                    <a:pt x="2593533" y="442225"/>
                  </a:lnTo>
                  <a:lnTo>
                    <a:pt x="2568905" y="458831"/>
                  </a:lnTo>
                  <a:lnTo>
                    <a:pt x="2538742" y="464921"/>
                  </a:lnTo>
                  <a:lnTo>
                    <a:pt x="77482" y="464921"/>
                  </a:lnTo>
                  <a:lnTo>
                    <a:pt x="47325" y="458831"/>
                  </a:lnTo>
                  <a:lnTo>
                    <a:pt x="22696" y="442225"/>
                  </a:lnTo>
                  <a:lnTo>
                    <a:pt x="6089" y="417596"/>
                  </a:lnTo>
                  <a:lnTo>
                    <a:pt x="0" y="387438"/>
                  </a:lnTo>
                  <a:lnTo>
                    <a:pt x="0" y="77482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31782" y="5616920"/>
              <a:ext cx="2537460" cy="474980"/>
            </a:xfrm>
            <a:custGeom>
              <a:avLst/>
              <a:gdLst/>
              <a:ahLst/>
              <a:cxnLst/>
              <a:rect l="l" t="t" r="r" b="b"/>
              <a:pathLst>
                <a:path w="2537459" h="474979">
                  <a:moveTo>
                    <a:pt x="2458237" y="0"/>
                  </a:moveTo>
                  <a:lnTo>
                    <a:pt x="79057" y="0"/>
                  </a:lnTo>
                  <a:lnTo>
                    <a:pt x="48284" y="6212"/>
                  </a:lnTo>
                  <a:lnTo>
                    <a:pt x="23155" y="23155"/>
                  </a:lnTo>
                  <a:lnTo>
                    <a:pt x="6212" y="48284"/>
                  </a:lnTo>
                  <a:lnTo>
                    <a:pt x="0" y="79057"/>
                  </a:lnTo>
                  <a:lnTo>
                    <a:pt x="0" y="395300"/>
                  </a:lnTo>
                  <a:lnTo>
                    <a:pt x="6212" y="426073"/>
                  </a:lnTo>
                  <a:lnTo>
                    <a:pt x="23155" y="451202"/>
                  </a:lnTo>
                  <a:lnTo>
                    <a:pt x="48284" y="468145"/>
                  </a:lnTo>
                  <a:lnTo>
                    <a:pt x="79057" y="474357"/>
                  </a:lnTo>
                  <a:lnTo>
                    <a:pt x="2458237" y="474357"/>
                  </a:lnTo>
                  <a:lnTo>
                    <a:pt x="2489010" y="468145"/>
                  </a:lnTo>
                  <a:lnTo>
                    <a:pt x="2514139" y="451202"/>
                  </a:lnTo>
                  <a:lnTo>
                    <a:pt x="2531082" y="426073"/>
                  </a:lnTo>
                  <a:lnTo>
                    <a:pt x="2537294" y="395300"/>
                  </a:lnTo>
                  <a:lnTo>
                    <a:pt x="2537294" y="79057"/>
                  </a:lnTo>
                  <a:lnTo>
                    <a:pt x="2531082" y="48284"/>
                  </a:lnTo>
                  <a:lnTo>
                    <a:pt x="2514139" y="23155"/>
                  </a:lnTo>
                  <a:lnTo>
                    <a:pt x="2489010" y="6212"/>
                  </a:lnTo>
                  <a:lnTo>
                    <a:pt x="2458237" y="0"/>
                  </a:lnTo>
                  <a:close/>
                </a:path>
              </a:pathLst>
            </a:custGeom>
            <a:solidFill>
              <a:srgbClr val="51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31782" y="5616920"/>
              <a:ext cx="2537460" cy="474980"/>
            </a:xfrm>
            <a:custGeom>
              <a:avLst/>
              <a:gdLst/>
              <a:ahLst/>
              <a:cxnLst/>
              <a:rect l="l" t="t" r="r" b="b"/>
              <a:pathLst>
                <a:path w="2537459" h="474979">
                  <a:moveTo>
                    <a:pt x="0" y="79057"/>
                  </a:moveTo>
                  <a:lnTo>
                    <a:pt x="6212" y="48284"/>
                  </a:lnTo>
                  <a:lnTo>
                    <a:pt x="23155" y="23155"/>
                  </a:lnTo>
                  <a:lnTo>
                    <a:pt x="48284" y="6212"/>
                  </a:lnTo>
                  <a:lnTo>
                    <a:pt x="79057" y="0"/>
                  </a:lnTo>
                  <a:lnTo>
                    <a:pt x="2458237" y="0"/>
                  </a:lnTo>
                  <a:lnTo>
                    <a:pt x="2489010" y="6212"/>
                  </a:lnTo>
                  <a:lnTo>
                    <a:pt x="2514139" y="23155"/>
                  </a:lnTo>
                  <a:lnTo>
                    <a:pt x="2531082" y="48284"/>
                  </a:lnTo>
                  <a:lnTo>
                    <a:pt x="2537294" y="79057"/>
                  </a:lnTo>
                  <a:lnTo>
                    <a:pt x="2537294" y="395300"/>
                  </a:lnTo>
                  <a:lnTo>
                    <a:pt x="2531082" y="426073"/>
                  </a:lnTo>
                  <a:lnTo>
                    <a:pt x="2514139" y="451202"/>
                  </a:lnTo>
                  <a:lnTo>
                    <a:pt x="2489010" y="468145"/>
                  </a:lnTo>
                  <a:lnTo>
                    <a:pt x="2458237" y="474357"/>
                  </a:lnTo>
                  <a:lnTo>
                    <a:pt x="79057" y="474357"/>
                  </a:lnTo>
                  <a:lnTo>
                    <a:pt x="48284" y="468145"/>
                  </a:lnTo>
                  <a:lnTo>
                    <a:pt x="23155" y="451202"/>
                  </a:lnTo>
                  <a:lnTo>
                    <a:pt x="6212" y="426073"/>
                  </a:lnTo>
                  <a:lnTo>
                    <a:pt x="0" y="395300"/>
                  </a:lnTo>
                  <a:lnTo>
                    <a:pt x="0" y="79057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706" y="6169823"/>
              <a:ext cx="10873740" cy="474980"/>
            </a:xfrm>
            <a:custGeom>
              <a:avLst/>
              <a:gdLst/>
              <a:ahLst/>
              <a:cxnLst/>
              <a:rect l="l" t="t" r="r" b="b"/>
              <a:pathLst>
                <a:path w="10873740" h="474979">
                  <a:moveTo>
                    <a:pt x="10794314" y="0"/>
                  </a:moveTo>
                  <a:lnTo>
                    <a:pt x="79070" y="0"/>
                  </a:lnTo>
                  <a:lnTo>
                    <a:pt x="48289" y="6214"/>
                  </a:lnTo>
                  <a:lnTo>
                    <a:pt x="23156" y="23161"/>
                  </a:lnTo>
                  <a:lnTo>
                    <a:pt x="6212" y="48295"/>
                  </a:lnTo>
                  <a:lnTo>
                    <a:pt x="0" y="79070"/>
                  </a:lnTo>
                  <a:lnTo>
                    <a:pt x="0" y="395312"/>
                  </a:lnTo>
                  <a:lnTo>
                    <a:pt x="6212" y="426085"/>
                  </a:lnTo>
                  <a:lnTo>
                    <a:pt x="23156" y="451215"/>
                  </a:lnTo>
                  <a:lnTo>
                    <a:pt x="48289" y="468157"/>
                  </a:lnTo>
                  <a:lnTo>
                    <a:pt x="79070" y="474370"/>
                  </a:lnTo>
                  <a:lnTo>
                    <a:pt x="10794314" y="474370"/>
                  </a:lnTo>
                  <a:lnTo>
                    <a:pt x="10825087" y="468157"/>
                  </a:lnTo>
                  <a:lnTo>
                    <a:pt x="10850216" y="451215"/>
                  </a:lnTo>
                  <a:lnTo>
                    <a:pt x="10867159" y="426085"/>
                  </a:lnTo>
                  <a:lnTo>
                    <a:pt x="10873371" y="395312"/>
                  </a:lnTo>
                  <a:lnTo>
                    <a:pt x="10873371" y="79070"/>
                  </a:lnTo>
                  <a:lnTo>
                    <a:pt x="10867159" y="48295"/>
                  </a:lnTo>
                  <a:lnTo>
                    <a:pt x="10850216" y="23161"/>
                  </a:lnTo>
                  <a:lnTo>
                    <a:pt x="10825087" y="6214"/>
                  </a:lnTo>
                  <a:lnTo>
                    <a:pt x="10794314" y="0"/>
                  </a:lnTo>
                  <a:close/>
                </a:path>
              </a:pathLst>
            </a:custGeom>
            <a:solidFill>
              <a:srgbClr val="51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5706" y="6169823"/>
              <a:ext cx="10873740" cy="474980"/>
            </a:xfrm>
            <a:custGeom>
              <a:avLst/>
              <a:gdLst/>
              <a:ahLst/>
              <a:cxnLst/>
              <a:rect l="l" t="t" r="r" b="b"/>
              <a:pathLst>
                <a:path w="10873740" h="474979">
                  <a:moveTo>
                    <a:pt x="0" y="79070"/>
                  </a:moveTo>
                  <a:lnTo>
                    <a:pt x="6212" y="48295"/>
                  </a:lnTo>
                  <a:lnTo>
                    <a:pt x="23156" y="23161"/>
                  </a:lnTo>
                  <a:lnTo>
                    <a:pt x="48289" y="6214"/>
                  </a:lnTo>
                  <a:lnTo>
                    <a:pt x="79070" y="0"/>
                  </a:lnTo>
                  <a:lnTo>
                    <a:pt x="10794314" y="0"/>
                  </a:lnTo>
                  <a:lnTo>
                    <a:pt x="10825087" y="6214"/>
                  </a:lnTo>
                  <a:lnTo>
                    <a:pt x="10850216" y="23161"/>
                  </a:lnTo>
                  <a:lnTo>
                    <a:pt x="10867159" y="48295"/>
                  </a:lnTo>
                  <a:lnTo>
                    <a:pt x="10873371" y="79070"/>
                  </a:lnTo>
                  <a:lnTo>
                    <a:pt x="10873371" y="395312"/>
                  </a:lnTo>
                  <a:lnTo>
                    <a:pt x="10867159" y="426085"/>
                  </a:lnTo>
                  <a:lnTo>
                    <a:pt x="10850216" y="451215"/>
                  </a:lnTo>
                  <a:lnTo>
                    <a:pt x="10825087" y="468157"/>
                  </a:lnTo>
                  <a:lnTo>
                    <a:pt x="10794314" y="474370"/>
                  </a:lnTo>
                  <a:lnTo>
                    <a:pt x="79070" y="474370"/>
                  </a:lnTo>
                  <a:lnTo>
                    <a:pt x="48289" y="468157"/>
                  </a:lnTo>
                  <a:lnTo>
                    <a:pt x="23156" y="451215"/>
                  </a:lnTo>
                  <a:lnTo>
                    <a:pt x="6212" y="426085"/>
                  </a:lnTo>
                  <a:lnTo>
                    <a:pt x="0" y="395312"/>
                  </a:lnTo>
                  <a:lnTo>
                    <a:pt x="0" y="79070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8655" y="419654"/>
            <a:ext cx="10696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80" dirty="0"/>
              <a:t> </a:t>
            </a:r>
            <a:r>
              <a:rPr dirty="0"/>
              <a:t>Change</a:t>
            </a:r>
            <a:r>
              <a:rPr spc="-145" dirty="0"/>
              <a:t> </a:t>
            </a:r>
            <a:r>
              <a:rPr spc="-10" dirty="0"/>
              <a:t>Management</a:t>
            </a:r>
            <a:r>
              <a:rPr spc="-150" dirty="0"/>
              <a:t> </a:t>
            </a:r>
            <a:r>
              <a:rPr spc="-10" dirty="0"/>
              <a:t>Strategy</a:t>
            </a:r>
            <a:r>
              <a:rPr spc="-135" dirty="0"/>
              <a:t> </a:t>
            </a:r>
            <a:r>
              <a:rPr dirty="0"/>
              <a:t>3</a:t>
            </a:r>
            <a:r>
              <a:rPr spc="-165" dirty="0"/>
              <a:t> </a:t>
            </a:r>
            <a:r>
              <a:rPr spc="-10" dirty="0"/>
              <a:t>Pillars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9867" y="5672232"/>
            <a:ext cx="10476230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280" algn="l"/>
                <a:tab pos="5869940" algn="l"/>
                <a:tab pos="8276590" algn="l"/>
              </a:tabLst>
            </a:pPr>
            <a:r>
              <a:rPr sz="3000" b="1" baseline="2777" dirty="0">
                <a:solidFill>
                  <a:srgbClr val="004A8A"/>
                </a:solidFill>
                <a:latin typeface="Calibri"/>
                <a:cs typeface="Calibri"/>
              </a:rPr>
              <a:t>People</a:t>
            </a:r>
            <a:r>
              <a:rPr sz="3000" b="1" spc="-89" baseline="2777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3000" b="1" baseline="2777" dirty="0">
                <a:solidFill>
                  <a:srgbClr val="004A8A"/>
                </a:solidFill>
                <a:latin typeface="Calibri"/>
                <a:cs typeface="Calibri"/>
              </a:rPr>
              <a:t>Support</a:t>
            </a:r>
            <a:r>
              <a:rPr sz="3000" b="1" spc="-104" baseline="2777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3000" b="1" spc="-30" baseline="2777" dirty="0">
                <a:solidFill>
                  <a:srgbClr val="004A8A"/>
                </a:solidFill>
                <a:latin typeface="Calibri"/>
                <a:cs typeface="Calibri"/>
              </a:rPr>
              <a:t>Plan</a:t>
            </a:r>
            <a:r>
              <a:rPr sz="3000" b="1" baseline="2777" dirty="0">
                <a:solidFill>
                  <a:srgbClr val="004A8A"/>
                </a:solidFill>
                <a:latin typeface="Calibri"/>
                <a:cs typeface="Calibri"/>
              </a:rPr>
              <a:t>	</a:t>
            </a: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Provider</a:t>
            </a:r>
            <a:r>
              <a:rPr sz="2000" b="1" spc="-7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Champion</a:t>
            </a:r>
            <a:r>
              <a:rPr sz="2000" b="1" spc="-7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4A8A"/>
                </a:solidFill>
                <a:latin typeface="Calibri"/>
                <a:cs typeface="Calibri"/>
              </a:rPr>
              <a:t>Plan</a:t>
            </a: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	</a:t>
            </a:r>
            <a:r>
              <a:rPr sz="3000" b="1" baseline="1388" dirty="0">
                <a:solidFill>
                  <a:srgbClr val="004A8A"/>
                </a:solidFill>
                <a:latin typeface="Calibri"/>
                <a:cs typeface="Calibri"/>
              </a:rPr>
              <a:t>Leadership</a:t>
            </a:r>
            <a:r>
              <a:rPr sz="3000" b="1" spc="-165" baseline="1388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3000" b="1" spc="-30" baseline="1388" dirty="0">
                <a:solidFill>
                  <a:srgbClr val="004A8A"/>
                </a:solidFill>
                <a:latin typeface="Calibri"/>
                <a:cs typeface="Calibri"/>
              </a:rPr>
              <a:t>Plan</a:t>
            </a:r>
            <a:r>
              <a:rPr sz="3000" b="1" baseline="1388" dirty="0">
                <a:solidFill>
                  <a:srgbClr val="004A8A"/>
                </a:solidFill>
                <a:latin typeface="Calibri"/>
                <a:cs typeface="Calibri"/>
              </a:rPr>
              <a:t>	</a:t>
            </a: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Communication</a:t>
            </a:r>
            <a:r>
              <a:rPr sz="2000" b="1" spc="-10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4A8A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R="65405" algn="ctr">
              <a:lnSpc>
                <a:spcPct val="100000"/>
              </a:lnSpc>
              <a:spcBef>
                <a:spcPts val="1955"/>
              </a:spcBef>
            </a:pP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Super</a:t>
            </a:r>
            <a:r>
              <a:rPr sz="2000" b="1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User/Change</a:t>
            </a:r>
            <a:r>
              <a:rPr sz="2000" b="1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A8A"/>
                </a:solidFill>
                <a:latin typeface="Calibri"/>
                <a:cs typeface="Calibri"/>
              </a:rPr>
              <a:t>Coalition</a:t>
            </a:r>
            <a:r>
              <a:rPr sz="2000" b="1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4A8A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705" y="1410042"/>
            <a:ext cx="3547745" cy="872490"/>
          </a:xfrm>
          <a:prstGeom prst="rect">
            <a:avLst/>
          </a:prstGeom>
          <a:solidFill>
            <a:srgbClr val="004A8A"/>
          </a:solidFill>
          <a:ln w="12700">
            <a:solidFill>
              <a:srgbClr val="2761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6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Preparing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275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8576" y="1410042"/>
            <a:ext cx="3547745" cy="872490"/>
          </a:xfrm>
          <a:prstGeom prst="rect">
            <a:avLst/>
          </a:prstGeom>
          <a:solidFill>
            <a:srgbClr val="004A8A"/>
          </a:solidFill>
          <a:ln w="12700">
            <a:solidFill>
              <a:srgbClr val="2761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6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Preparing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27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1446" y="1412836"/>
            <a:ext cx="3547745" cy="869315"/>
          </a:xfrm>
          <a:prstGeom prst="rect">
            <a:avLst/>
          </a:prstGeom>
          <a:solidFill>
            <a:srgbClr val="004A8A"/>
          </a:solidFill>
          <a:ln w="12700">
            <a:solidFill>
              <a:srgbClr val="27615E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047115" marR="1042035" indent="12065">
              <a:lnSpc>
                <a:spcPts val="3190"/>
              </a:lnSpc>
              <a:spcBef>
                <a:spcPts val="12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Preparing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705" y="2282113"/>
            <a:ext cx="3547745" cy="3211830"/>
          </a:xfrm>
          <a:prstGeom prst="rect">
            <a:avLst/>
          </a:prstGeom>
          <a:solidFill>
            <a:srgbClr val="DFFAF8"/>
          </a:solidFill>
          <a:ln w="12700">
            <a:solidFill>
              <a:srgbClr val="2761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700">
              <a:latin typeface="Times New Roman"/>
              <a:cs typeface="Times New Roman"/>
            </a:endParaRPr>
          </a:p>
          <a:p>
            <a:pPr marL="269240" indent="-1784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timely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accurate</a:t>
            </a:r>
            <a:endParaRPr sz="1700">
              <a:latin typeface="Calibri"/>
              <a:cs typeface="Calibri"/>
            </a:endParaRPr>
          </a:p>
          <a:p>
            <a:pPr marL="26924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information</a:t>
            </a:r>
            <a:endParaRPr sz="1700">
              <a:latin typeface="Calibri"/>
              <a:cs typeface="Calibri"/>
            </a:endParaRPr>
          </a:p>
          <a:p>
            <a:pPr marL="269875" indent="-17843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meaningful</a:t>
            </a:r>
            <a:endParaRPr sz="1700">
              <a:latin typeface="Calibri"/>
              <a:cs typeface="Calibri"/>
            </a:endParaRPr>
          </a:p>
          <a:p>
            <a:pPr marL="26924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emotional/psychological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support</a:t>
            </a:r>
            <a:endParaRPr sz="1700">
              <a:latin typeface="Calibri"/>
              <a:cs typeface="Calibri"/>
            </a:endParaRPr>
          </a:p>
          <a:p>
            <a:pPr marL="269240" marR="111125" indent="-178435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Prepare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project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team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provide </a:t>
            </a:r>
            <a:r>
              <a:rPr sz="1700" dirty="0">
                <a:latin typeface="Calibri"/>
                <a:cs typeface="Calibri"/>
              </a:rPr>
              <a:t>information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support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accountable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leaders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users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58576" y="2282113"/>
            <a:ext cx="3547745" cy="3193415"/>
          </a:xfrm>
          <a:prstGeom prst="rect">
            <a:avLst/>
          </a:prstGeom>
          <a:solidFill>
            <a:srgbClr val="DFFAF8"/>
          </a:solidFill>
          <a:ln w="12700">
            <a:solidFill>
              <a:srgbClr val="27615E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69240" marR="546735" indent="-178435" algn="just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timely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appropriate information</a:t>
            </a:r>
            <a:endParaRPr sz="1700">
              <a:latin typeface="Calibri"/>
              <a:cs typeface="Calibri"/>
            </a:endParaRPr>
          </a:p>
          <a:p>
            <a:pPr marL="269240" marR="487680" indent="-178435" algn="just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meaningful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emotional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/ </a:t>
            </a:r>
            <a:r>
              <a:rPr sz="1700" spc="-10" dirty="0">
                <a:latin typeface="Calibri"/>
                <a:cs typeface="Calibri"/>
              </a:rPr>
              <a:t>psychological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support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ensure buy-</a:t>
            </a:r>
            <a:r>
              <a:rPr sz="1700" spc="-25" dirty="0">
                <a:latin typeface="Calibri"/>
                <a:cs typeface="Calibri"/>
              </a:rPr>
              <a:t>in</a:t>
            </a:r>
            <a:endParaRPr sz="1700">
              <a:latin typeface="Calibri"/>
              <a:cs typeface="Calibri"/>
            </a:endParaRPr>
          </a:p>
          <a:p>
            <a:pPr marL="269240" marR="382270" indent="-178435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Prepare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leaders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provide information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support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end </a:t>
            </a:r>
            <a:r>
              <a:rPr sz="1700" dirty="0">
                <a:latin typeface="Calibri"/>
                <a:cs typeface="Calibri"/>
              </a:rPr>
              <a:t>users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through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recognized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change </a:t>
            </a:r>
            <a:r>
              <a:rPr sz="1700" dirty="0">
                <a:latin typeface="Calibri"/>
                <a:cs typeface="Calibri"/>
              </a:rPr>
              <a:t>leadership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approaches</a:t>
            </a:r>
            <a:endParaRPr sz="1700">
              <a:latin typeface="Calibri"/>
              <a:cs typeface="Calibri"/>
            </a:endParaRPr>
          </a:p>
          <a:p>
            <a:pPr marL="269240" marR="233679" indent="-178435">
              <a:lnSpc>
                <a:spcPts val="2039"/>
              </a:lnSpc>
              <a:spcBef>
                <a:spcPts val="65"/>
              </a:spcBef>
              <a:buFont typeface="Arial"/>
              <a:buChar char="•"/>
              <a:tabLst>
                <a:tab pos="269240" algn="l"/>
              </a:tabLst>
            </a:pPr>
            <a:r>
              <a:rPr sz="1700" spc="-10" dirty="0">
                <a:latin typeface="Calibri"/>
                <a:cs typeface="Calibri"/>
              </a:rPr>
              <a:t>Emphasize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soft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skills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regarding </a:t>
            </a:r>
            <a:r>
              <a:rPr sz="1700" dirty="0">
                <a:latin typeface="Calibri"/>
                <a:cs typeface="Calibri"/>
              </a:rPr>
              <a:t>change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leadership,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increase </a:t>
            </a:r>
            <a:r>
              <a:rPr sz="1700" dirty="0">
                <a:latin typeface="Calibri"/>
                <a:cs typeface="Calibri"/>
              </a:rPr>
              <a:t>change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resilience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leaders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staff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1446" y="2282113"/>
            <a:ext cx="3547745" cy="3211830"/>
          </a:xfrm>
          <a:prstGeom prst="rect">
            <a:avLst/>
          </a:prstGeom>
          <a:solidFill>
            <a:srgbClr val="DFFAF8"/>
          </a:solidFill>
          <a:ln w="12700">
            <a:solidFill>
              <a:srgbClr val="2761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700">
              <a:latin typeface="Times New Roman"/>
              <a:cs typeface="Times New Roman"/>
            </a:endParaRPr>
          </a:p>
          <a:p>
            <a:pPr marL="269240" marR="546735" indent="-1784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timely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appropriate information</a:t>
            </a:r>
            <a:endParaRPr sz="1700">
              <a:latin typeface="Calibri"/>
              <a:cs typeface="Calibri"/>
            </a:endParaRPr>
          </a:p>
          <a:p>
            <a:pPr marL="269240" marR="158115" indent="-178435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meaningful emotional/psychological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support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ensure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buy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in</a:t>
            </a:r>
            <a:endParaRPr sz="1700">
              <a:latin typeface="Calibri"/>
              <a:cs typeface="Calibri"/>
            </a:endParaRPr>
          </a:p>
          <a:p>
            <a:pPr marL="269240" marR="409575" indent="-178435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sz="1700" dirty="0">
                <a:latin typeface="Calibri"/>
                <a:cs typeface="Calibri"/>
              </a:rPr>
              <a:t>Deliver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events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activities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that </a:t>
            </a:r>
            <a:r>
              <a:rPr sz="1700" dirty="0">
                <a:latin typeface="Calibri"/>
                <a:cs typeface="Calibri"/>
              </a:rPr>
              <a:t>model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influence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desired behaviours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25" dirty="0"/>
              <a:t> </a:t>
            </a:r>
            <a:r>
              <a:rPr dirty="0"/>
              <a:t>Scope</a:t>
            </a:r>
            <a:r>
              <a:rPr spc="-85" dirty="0"/>
              <a:t> </a:t>
            </a:r>
            <a:r>
              <a:rPr dirty="0"/>
              <a:t>&amp;</a:t>
            </a:r>
            <a:r>
              <a:rPr spc="-120" dirty="0"/>
              <a:t> </a:t>
            </a:r>
            <a:r>
              <a:rPr spc="-1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6305" y="2328532"/>
            <a:ext cx="3392170" cy="3743325"/>
          </a:xfrm>
          <a:prstGeom prst="rect">
            <a:avLst/>
          </a:prstGeom>
          <a:ln w="12700">
            <a:solidFill>
              <a:srgbClr val="27615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71145" indent="-17970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71145" algn="l"/>
              </a:tabLst>
            </a:pP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Comprehensive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Workflow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Mapping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Order</a:t>
            </a:r>
            <a:r>
              <a:rPr sz="15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set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review</a:t>
            </a:r>
            <a:r>
              <a:rPr sz="1500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/</a:t>
            </a:r>
            <a:r>
              <a:rPr sz="15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development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MEDITECH</a:t>
            </a:r>
            <a:r>
              <a:rPr sz="15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Labour</a:t>
            </a:r>
            <a:r>
              <a:rPr sz="15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&amp;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Delivery</a:t>
            </a:r>
            <a:endParaRPr sz="1500">
              <a:latin typeface="Calibri"/>
              <a:cs typeface="Calibri"/>
            </a:endParaRPr>
          </a:p>
          <a:p>
            <a:pPr marL="270510" marR="181610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241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Inpatient</a:t>
            </a:r>
            <a:r>
              <a:rPr sz="1500" spc="-7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Electronic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Documentation</a:t>
            </a:r>
            <a:r>
              <a:rPr sz="1500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004A8A"/>
                </a:solidFill>
                <a:latin typeface="Calibri"/>
                <a:cs typeface="Calibri"/>
              </a:rPr>
              <a:t>&amp; 	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Provider</a:t>
            </a:r>
            <a:r>
              <a:rPr sz="1500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Order</a:t>
            </a:r>
            <a:r>
              <a:rPr sz="1500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Entry</a:t>
            </a:r>
            <a:endParaRPr sz="1500">
              <a:latin typeface="Calibri"/>
              <a:cs typeface="Calibri"/>
            </a:endParaRPr>
          </a:p>
          <a:p>
            <a:pPr marL="270510" marR="777240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2415" algn="l"/>
              </a:tabLst>
            </a:pP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Ambulatory</a:t>
            </a:r>
            <a:r>
              <a:rPr sz="15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Care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Electronic 	Documentation</a:t>
            </a:r>
            <a:r>
              <a:rPr sz="15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&amp;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Provider</a:t>
            </a: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OE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1145" algn="l"/>
              </a:tabLst>
            </a:pP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Workstation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Assessment</a:t>
            </a:r>
            <a:r>
              <a:rPr sz="1500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&amp;</a:t>
            </a: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Expansions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Handheld</a:t>
            </a:r>
            <a:r>
              <a:rPr sz="15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Devices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&amp;</a:t>
            </a:r>
            <a:r>
              <a:rPr sz="15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Tablets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Mobile</a:t>
            </a:r>
            <a:r>
              <a:rPr sz="1500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Device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Management</a:t>
            </a:r>
            <a:endParaRPr sz="1500">
              <a:latin typeface="Calibri"/>
              <a:cs typeface="Calibri"/>
            </a:endParaRPr>
          </a:p>
          <a:p>
            <a:pPr marL="270510" marR="31369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2415" algn="l"/>
              </a:tabLst>
            </a:pP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Documentation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Solution,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Process 	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Review,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 and</a:t>
            </a:r>
            <a:r>
              <a:rPr sz="15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Best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Practice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Alignment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1145" algn="l"/>
              </a:tabLst>
            </a:pP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Comprehensive</a:t>
            </a:r>
            <a:r>
              <a:rPr sz="1500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Change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Management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Clinical</a:t>
            </a:r>
            <a:r>
              <a:rPr sz="15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Printing</a:t>
            </a:r>
            <a:r>
              <a:rPr sz="1500" spc="-8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Strategy</a:t>
            </a:r>
            <a:endParaRPr sz="1500">
              <a:latin typeface="Calibri"/>
              <a:cs typeface="Calibri"/>
            </a:endParaRPr>
          </a:p>
          <a:p>
            <a:pPr marL="271145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Metric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KPI</a:t>
            </a:r>
            <a:r>
              <a:rPr sz="15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Development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2328532"/>
            <a:ext cx="3139440" cy="3743325"/>
          </a:xfrm>
          <a:prstGeom prst="rect">
            <a:avLst/>
          </a:prstGeom>
          <a:ln w="12700">
            <a:solidFill>
              <a:srgbClr val="2761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500">
              <a:latin typeface="Times New Roman"/>
              <a:cs typeface="Times New Roman"/>
            </a:endParaRPr>
          </a:p>
          <a:p>
            <a:pPr marL="270510" indent="-1797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VDI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 Replacement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VDI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 Optimization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SAN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Replacement</a:t>
            </a:r>
            <a:endParaRPr sz="1500">
              <a:latin typeface="Calibri"/>
              <a:cs typeface="Calibri"/>
            </a:endParaRPr>
          </a:p>
          <a:p>
            <a:pPr marL="270510" marR="156210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241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Central</a:t>
            </a:r>
            <a:r>
              <a:rPr sz="1500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Fetal</a:t>
            </a:r>
            <a:r>
              <a:rPr sz="15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Monitoring</a:t>
            </a:r>
            <a:r>
              <a:rPr sz="1500" spc="-7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(with</a:t>
            </a:r>
            <a:r>
              <a:rPr sz="15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L&amp;D 	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Integration)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Policy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&amp;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Procedure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Platform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0510" algn="l"/>
              </a:tabLst>
            </a:pP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Intranet</a:t>
            </a:r>
            <a:r>
              <a:rPr sz="1500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Replacement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Replace</a:t>
            </a:r>
            <a:r>
              <a:rPr sz="15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Dictation</a:t>
            </a:r>
            <a:r>
              <a:rPr sz="15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Platform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Single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Patient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Encounter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Downtime</a:t>
            </a:r>
            <a:r>
              <a:rPr sz="1500" spc="-8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System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5540" y="2328532"/>
            <a:ext cx="3103245" cy="3743325"/>
          </a:xfrm>
          <a:prstGeom prst="rect">
            <a:avLst/>
          </a:prstGeom>
          <a:ln w="12700">
            <a:solidFill>
              <a:srgbClr val="27615E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10"/>
              </a:spcBef>
            </a:pPr>
            <a:endParaRPr sz="1500">
              <a:latin typeface="Times New Roman"/>
              <a:cs typeface="Times New Roman"/>
            </a:endParaRPr>
          </a:p>
          <a:p>
            <a:pPr marL="270510" indent="-1797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Vital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Sign</a:t>
            </a:r>
            <a:r>
              <a:rPr sz="15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Integration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IV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Pump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Integration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MEDITECH</a:t>
            </a:r>
            <a:r>
              <a:rPr sz="1500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Expanse</a:t>
            </a:r>
            <a:r>
              <a:rPr sz="15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2.2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Expanse</a:t>
            </a:r>
            <a:r>
              <a:rPr sz="15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Pathology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0510" algn="l"/>
              </a:tabLst>
            </a:pP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Transfusion</a:t>
            </a:r>
            <a:r>
              <a:rPr sz="1500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Administration Record</a:t>
            </a:r>
            <a:endParaRPr sz="1500">
              <a:latin typeface="Calibri"/>
              <a:cs typeface="Calibri"/>
            </a:endParaRPr>
          </a:p>
          <a:p>
            <a:pPr marL="27051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0510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MEDITECH</a:t>
            </a:r>
            <a:r>
              <a:rPr sz="1500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Expanse</a:t>
            </a:r>
            <a:r>
              <a:rPr sz="15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Now</a:t>
            </a:r>
            <a:endParaRPr sz="1500">
              <a:latin typeface="Calibri"/>
              <a:cs typeface="Calibri"/>
            </a:endParaRPr>
          </a:p>
          <a:p>
            <a:pPr marL="270510" marR="1014094" indent="-17970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7241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Anesthesia</a:t>
            </a:r>
            <a:r>
              <a:rPr sz="1500" spc="-8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Information 	Management</a:t>
            </a:r>
            <a:r>
              <a:rPr sz="1500" spc="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System</a:t>
            </a:r>
            <a:endParaRPr sz="1500">
              <a:latin typeface="Calibri"/>
              <a:cs typeface="Calibri"/>
            </a:endParaRPr>
          </a:p>
          <a:p>
            <a:pPr marL="270510" marR="683895" indent="-1797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72415" algn="l"/>
              </a:tabLst>
            </a:pP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Oncology</a:t>
            </a:r>
            <a:r>
              <a:rPr sz="1500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EMR</a:t>
            </a: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(Radiation</a:t>
            </a:r>
            <a:r>
              <a:rPr sz="1500" spc="-50" dirty="0">
                <a:solidFill>
                  <a:srgbClr val="004A8A"/>
                </a:solidFill>
                <a:latin typeface="Calibri"/>
                <a:cs typeface="Calibri"/>
              </a:rPr>
              <a:t> &amp; 	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Medical</a:t>
            </a:r>
            <a:r>
              <a:rPr sz="15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Oncology)</a:t>
            </a:r>
            <a:r>
              <a:rPr sz="1500" spc="-7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Refresh</a:t>
            </a:r>
            <a:endParaRPr sz="1500">
              <a:latin typeface="Calibri"/>
              <a:cs typeface="Calibri"/>
            </a:endParaRPr>
          </a:p>
          <a:p>
            <a:pPr marL="270510" marR="750570" indent="-17970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72415" algn="l"/>
              </a:tabLst>
            </a:pP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Patient</a:t>
            </a:r>
            <a:r>
              <a:rPr sz="1500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4A8A"/>
                </a:solidFill>
                <a:latin typeface="Calibri"/>
                <a:cs typeface="Calibri"/>
              </a:rPr>
              <a:t>Summary</a:t>
            </a:r>
            <a:r>
              <a:rPr sz="15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004A8A"/>
                </a:solidFill>
                <a:latin typeface="Calibri"/>
                <a:cs typeface="Calibri"/>
              </a:rPr>
              <a:t>(Traverse 	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Exchange</a:t>
            </a:r>
            <a:r>
              <a:rPr sz="15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4A8A"/>
                </a:solidFill>
                <a:latin typeface="Calibri"/>
                <a:cs typeface="Calibri"/>
              </a:rPr>
              <a:t>Canada)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6305" y="1515757"/>
            <a:ext cx="3392170" cy="727710"/>
          </a:xfrm>
          <a:prstGeom prst="rect">
            <a:avLst/>
          </a:prstGeom>
          <a:solidFill>
            <a:srgbClr val="004A8A"/>
          </a:solidFill>
          <a:ln w="12700">
            <a:solidFill>
              <a:srgbClr val="27615E"/>
            </a:solidFill>
          </a:ln>
        </p:spPr>
        <p:txBody>
          <a:bodyPr vert="horz" wrap="square" lIns="0" tIns="208915" rIns="0" bIns="0" rtlCol="0">
            <a:spAutoFit/>
          </a:bodyPr>
          <a:lstStyle/>
          <a:p>
            <a:pPr marL="911225">
              <a:lnSpc>
                <a:spcPct val="100000"/>
              </a:lnSpc>
              <a:spcBef>
                <a:spcPts val="1645"/>
              </a:spcBef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Core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CPOM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5540" y="1515757"/>
            <a:ext cx="3103245" cy="727710"/>
          </a:xfrm>
          <a:prstGeom prst="rect">
            <a:avLst/>
          </a:prstGeom>
          <a:solidFill>
            <a:srgbClr val="004A8A"/>
          </a:solidFill>
          <a:ln w="12700">
            <a:solidFill>
              <a:srgbClr val="27615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80744" marR="873125" indent="92710">
              <a:lnSpc>
                <a:spcPct val="100000"/>
              </a:lnSpc>
              <a:spcBef>
                <a:spcPts val="445"/>
              </a:spcBef>
            </a:pP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Planned Roadmap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4" y="1515757"/>
            <a:ext cx="3139440" cy="727710"/>
          </a:xfrm>
          <a:prstGeom prst="rect">
            <a:avLst/>
          </a:prstGeom>
          <a:solidFill>
            <a:srgbClr val="004A8A"/>
          </a:solidFill>
          <a:ln w="12700">
            <a:solidFill>
              <a:srgbClr val="27615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50594" marR="942340" indent="75565">
              <a:lnSpc>
                <a:spcPct val="100000"/>
              </a:lnSpc>
              <a:spcBef>
                <a:spcPts val="445"/>
              </a:spcBef>
            </a:pP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Parallel Enablers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64645" y="3893787"/>
            <a:ext cx="645795" cy="572135"/>
            <a:chOff x="3764645" y="3893787"/>
            <a:chExt cx="645795" cy="572135"/>
          </a:xfrm>
        </p:grpSpPr>
        <p:sp>
          <p:nvSpPr>
            <p:cNvPr id="10" name="object 10"/>
            <p:cNvSpPr/>
            <p:nvPr/>
          </p:nvSpPr>
          <p:spPr>
            <a:xfrm>
              <a:off x="3811499" y="3900137"/>
              <a:ext cx="592455" cy="275590"/>
            </a:xfrm>
            <a:custGeom>
              <a:avLst/>
              <a:gdLst/>
              <a:ahLst/>
              <a:cxnLst/>
              <a:rect l="l" t="t" r="r" b="b"/>
              <a:pathLst>
                <a:path w="592454" h="275589">
                  <a:moveTo>
                    <a:pt x="266090" y="0"/>
                  </a:moveTo>
                  <a:lnTo>
                    <a:pt x="218258" y="4296"/>
                  </a:lnTo>
                  <a:lnTo>
                    <a:pt x="173240" y="16685"/>
                  </a:lnTo>
                  <a:lnTo>
                    <a:pt x="131786" y="36412"/>
                  </a:lnTo>
                  <a:lnTo>
                    <a:pt x="94648" y="62724"/>
                  </a:lnTo>
                  <a:lnTo>
                    <a:pt x="62578" y="94868"/>
                  </a:lnTo>
                  <a:lnTo>
                    <a:pt x="36327" y="132091"/>
                  </a:lnTo>
                  <a:lnTo>
                    <a:pt x="16646" y="173639"/>
                  </a:lnTo>
                  <a:lnTo>
                    <a:pt x="4286" y="218760"/>
                  </a:lnTo>
                  <a:lnTo>
                    <a:pt x="0" y="266700"/>
                  </a:lnTo>
                  <a:lnTo>
                    <a:pt x="93967" y="266700"/>
                  </a:lnTo>
                  <a:lnTo>
                    <a:pt x="101581" y="215871"/>
                  </a:lnTo>
                  <a:lnTo>
                    <a:pt x="123183" y="170432"/>
                  </a:lnTo>
                  <a:lnTo>
                    <a:pt x="156910" y="133163"/>
                  </a:lnTo>
                  <a:lnTo>
                    <a:pt x="200901" y="106845"/>
                  </a:lnTo>
                  <a:lnTo>
                    <a:pt x="245580" y="95164"/>
                  </a:lnTo>
                  <a:lnTo>
                    <a:pt x="290204" y="95653"/>
                  </a:lnTo>
                  <a:lnTo>
                    <a:pt x="332636" y="107411"/>
                  </a:lnTo>
                  <a:lnTo>
                    <a:pt x="370736" y="129538"/>
                  </a:lnTo>
                  <a:lnTo>
                    <a:pt x="402366" y="161133"/>
                  </a:lnTo>
                  <a:lnTo>
                    <a:pt x="425386" y="201295"/>
                  </a:lnTo>
                  <a:lnTo>
                    <a:pt x="359549" y="198755"/>
                  </a:lnTo>
                  <a:lnTo>
                    <a:pt x="485025" y="275132"/>
                  </a:lnTo>
                  <a:lnTo>
                    <a:pt x="592150" y="207708"/>
                  </a:lnTo>
                  <a:lnTo>
                    <a:pt x="524979" y="205117"/>
                  </a:lnTo>
                  <a:lnTo>
                    <a:pt x="510741" y="161784"/>
                  </a:lnTo>
                  <a:lnTo>
                    <a:pt x="489859" y="122345"/>
                  </a:lnTo>
                  <a:lnTo>
                    <a:pt x="463067" y="87381"/>
                  </a:lnTo>
                  <a:lnTo>
                    <a:pt x="431096" y="57472"/>
                  </a:lnTo>
                  <a:lnTo>
                    <a:pt x="394681" y="33199"/>
                  </a:lnTo>
                  <a:lnTo>
                    <a:pt x="354553" y="15142"/>
                  </a:lnTo>
                  <a:lnTo>
                    <a:pt x="311445" y="3882"/>
                  </a:lnTo>
                  <a:lnTo>
                    <a:pt x="266090" y="0"/>
                  </a:lnTo>
                  <a:close/>
                </a:path>
              </a:pathLst>
            </a:custGeom>
            <a:solidFill>
              <a:srgbClr val="004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1499" y="3900137"/>
              <a:ext cx="592455" cy="275590"/>
            </a:xfrm>
            <a:custGeom>
              <a:avLst/>
              <a:gdLst/>
              <a:ahLst/>
              <a:cxnLst/>
              <a:rect l="l" t="t" r="r" b="b"/>
              <a:pathLst>
                <a:path w="592454" h="275589">
                  <a:moveTo>
                    <a:pt x="0" y="266700"/>
                  </a:moveTo>
                  <a:lnTo>
                    <a:pt x="4286" y="218760"/>
                  </a:lnTo>
                  <a:lnTo>
                    <a:pt x="16646" y="173639"/>
                  </a:lnTo>
                  <a:lnTo>
                    <a:pt x="36327" y="132091"/>
                  </a:lnTo>
                  <a:lnTo>
                    <a:pt x="62578" y="94868"/>
                  </a:lnTo>
                  <a:lnTo>
                    <a:pt x="94648" y="62724"/>
                  </a:lnTo>
                  <a:lnTo>
                    <a:pt x="131786" y="36412"/>
                  </a:lnTo>
                  <a:lnTo>
                    <a:pt x="173240" y="16685"/>
                  </a:lnTo>
                  <a:lnTo>
                    <a:pt x="218258" y="4296"/>
                  </a:lnTo>
                  <a:lnTo>
                    <a:pt x="266090" y="0"/>
                  </a:lnTo>
                  <a:lnTo>
                    <a:pt x="311445" y="3882"/>
                  </a:lnTo>
                  <a:lnTo>
                    <a:pt x="354553" y="15142"/>
                  </a:lnTo>
                  <a:lnTo>
                    <a:pt x="394681" y="33199"/>
                  </a:lnTo>
                  <a:lnTo>
                    <a:pt x="431096" y="57472"/>
                  </a:lnTo>
                  <a:lnTo>
                    <a:pt x="463067" y="87381"/>
                  </a:lnTo>
                  <a:lnTo>
                    <a:pt x="489859" y="122345"/>
                  </a:lnTo>
                  <a:lnTo>
                    <a:pt x="510741" y="161784"/>
                  </a:lnTo>
                  <a:lnTo>
                    <a:pt x="524979" y="205117"/>
                  </a:lnTo>
                  <a:lnTo>
                    <a:pt x="592150" y="207708"/>
                  </a:lnTo>
                  <a:lnTo>
                    <a:pt x="485025" y="275132"/>
                  </a:lnTo>
                  <a:lnTo>
                    <a:pt x="359549" y="198755"/>
                  </a:lnTo>
                  <a:lnTo>
                    <a:pt x="425386" y="201295"/>
                  </a:lnTo>
                  <a:lnTo>
                    <a:pt x="402366" y="161133"/>
                  </a:lnTo>
                  <a:lnTo>
                    <a:pt x="370736" y="129538"/>
                  </a:lnTo>
                  <a:lnTo>
                    <a:pt x="332636" y="107411"/>
                  </a:lnTo>
                  <a:lnTo>
                    <a:pt x="290204" y="95653"/>
                  </a:lnTo>
                  <a:lnTo>
                    <a:pt x="245580" y="95164"/>
                  </a:lnTo>
                  <a:lnTo>
                    <a:pt x="200901" y="106845"/>
                  </a:lnTo>
                  <a:lnTo>
                    <a:pt x="156910" y="133163"/>
                  </a:lnTo>
                  <a:lnTo>
                    <a:pt x="123183" y="170432"/>
                  </a:lnTo>
                  <a:lnTo>
                    <a:pt x="101581" y="215871"/>
                  </a:lnTo>
                  <a:lnTo>
                    <a:pt x="93967" y="266700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0995" y="4201241"/>
              <a:ext cx="566420" cy="258445"/>
            </a:xfrm>
            <a:custGeom>
              <a:avLst/>
              <a:gdLst/>
              <a:ahLst/>
              <a:cxnLst/>
              <a:rect l="l" t="t" r="r" b="b"/>
              <a:pathLst>
                <a:path w="566420" h="258445">
                  <a:moveTo>
                    <a:pt x="99783" y="0"/>
                  </a:moveTo>
                  <a:lnTo>
                    <a:pt x="0" y="64985"/>
                  </a:lnTo>
                  <a:lnTo>
                    <a:pt x="62814" y="67398"/>
                  </a:lnTo>
                  <a:lnTo>
                    <a:pt x="79178" y="113145"/>
                  </a:lnTo>
                  <a:lnTo>
                    <a:pt x="103630" y="154038"/>
                  </a:lnTo>
                  <a:lnTo>
                    <a:pt x="135134" y="189282"/>
                  </a:lnTo>
                  <a:lnTo>
                    <a:pt x="172652" y="218079"/>
                  </a:lnTo>
                  <a:lnTo>
                    <a:pt x="215147" y="239635"/>
                  </a:lnTo>
                  <a:lnTo>
                    <a:pt x="261582" y="253152"/>
                  </a:lnTo>
                  <a:lnTo>
                    <a:pt x="310921" y="257835"/>
                  </a:lnTo>
                  <a:lnTo>
                    <a:pt x="356827" y="253812"/>
                  </a:lnTo>
                  <a:lnTo>
                    <a:pt x="400035" y="242213"/>
                  </a:lnTo>
                  <a:lnTo>
                    <a:pt x="439822" y="223742"/>
                  </a:lnTo>
                  <a:lnTo>
                    <a:pt x="475468" y="199107"/>
                  </a:lnTo>
                  <a:lnTo>
                    <a:pt x="506250" y="169011"/>
                  </a:lnTo>
                  <a:lnTo>
                    <a:pt x="531447" y="134159"/>
                  </a:lnTo>
                  <a:lnTo>
                    <a:pt x="550339" y="95258"/>
                  </a:lnTo>
                  <a:lnTo>
                    <a:pt x="562203" y="53013"/>
                  </a:lnTo>
                  <a:lnTo>
                    <a:pt x="566318" y="8127"/>
                  </a:lnTo>
                  <a:lnTo>
                    <a:pt x="478129" y="8127"/>
                  </a:lnTo>
                  <a:lnTo>
                    <a:pt x="470879" y="55199"/>
                  </a:lnTo>
                  <a:lnTo>
                    <a:pt x="450288" y="97375"/>
                  </a:lnTo>
                  <a:lnTo>
                    <a:pt x="418089" y="132120"/>
                  </a:lnTo>
                  <a:lnTo>
                    <a:pt x="376021" y="156895"/>
                  </a:lnTo>
                  <a:lnTo>
                    <a:pt x="332755" y="168301"/>
                  </a:lnTo>
                  <a:lnTo>
                    <a:pt x="289403" y="168328"/>
                  </a:lnTo>
                  <a:lnTo>
                    <a:pt x="248053" y="157795"/>
                  </a:lnTo>
                  <a:lnTo>
                    <a:pt x="210794" y="137521"/>
                  </a:lnTo>
                  <a:lnTo>
                    <a:pt x="179716" y="108322"/>
                  </a:lnTo>
                  <a:lnTo>
                    <a:pt x="156908" y="71018"/>
                  </a:lnTo>
                  <a:lnTo>
                    <a:pt x="218287" y="73380"/>
                  </a:lnTo>
                  <a:lnTo>
                    <a:pt x="99783" y="0"/>
                  </a:lnTo>
                  <a:close/>
                </a:path>
              </a:pathLst>
            </a:custGeom>
            <a:solidFill>
              <a:srgbClr val="004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0995" y="4201241"/>
              <a:ext cx="566420" cy="258445"/>
            </a:xfrm>
            <a:custGeom>
              <a:avLst/>
              <a:gdLst/>
              <a:ahLst/>
              <a:cxnLst/>
              <a:rect l="l" t="t" r="r" b="b"/>
              <a:pathLst>
                <a:path w="566420" h="258445">
                  <a:moveTo>
                    <a:pt x="566318" y="8127"/>
                  </a:moveTo>
                  <a:lnTo>
                    <a:pt x="562203" y="53013"/>
                  </a:lnTo>
                  <a:lnTo>
                    <a:pt x="550339" y="95258"/>
                  </a:lnTo>
                  <a:lnTo>
                    <a:pt x="531447" y="134159"/>
                  </a:lnTo>
                  <a:lnTo>
                    <a:pt x="506250" y="169011"/>
                  </a:lnTo>
                  <a:lnTo>
                    <a:pt x="475468" y="199107"/>
                  </a:lnTo>
                  <a:lnTo>
                    <a:pt x="439822" y="223742"/>
                  </a:lnTo>
                  <a:lnTo>
                    <a:pt x="400035" y="242213"/>
                  </a:lnTo>
                  <a:lnTo>
                    <a:pt x="356827" y="253812"/>
                  </a:lnTo>
                  <a:lnTo>
                    <a:pt x="310921" y="257835"/>
                  </a:lnTo>
                  <a:lnTo>
                    <a:pt x="261582" y="253152"/>
                  </a:lnTo>
                  <a:lnTo>
                    <a:pt x="215147" y="239635"/>
                  </a:lnTo>
                  <a:lnTo>
                    <a:pt x="172652" y="218079"/>
                  </a:lnTo>
                  <a:lnTo>
                    <a:pt x="135134" y="189282"/>
                  </a:lnTo>
                  <a:lnTo>
                    <a:pt x="103630" y="154038"/>
                  </a:lnTo>
                  <a:lnTo>
                    <a:pt x="79178" y="113145"/>
                  </a:lnTo>
                  <a:lnTo>
                    <a:pt x="62814" y="67398"/>
                  </a:lnTo>
                  <a:lnTo>
                    <a:pt x="0" y="64985"/>
                  </a:lnTo>
                  <a:lnTo>
                    <a:pt x="99783" y="0"/>
                  </a:lnTo>
                  <a:lnTo>
                    <a:pt x="218287" y="73380"/>
                  </a:lnTo>
                  <a:lnTo>
                    <a:pt x="156908" y="71018"/>
                  </a:lnTo>
                  <a:lnTo>
                    <a:pt x="179716" y="108322"/>
                  </a:lnTo>
                  <a:lnTo>
                    <a:pt x="210794" y="137521"/>
                  </a:lnTo>
                  <a:lnTo>
                    <a:pt x="248053" y="157795"/>
                  </a:lnTo>
                  <a:lnTo>
                    <a:pt x="289403" y="168328"/>
                  </a:lnTo>
                  <a:lnTo>
                    <a:pt x="332755" y="168301"/>
                  </a:lnTo>
                  <a:lnTo>
                    <a:pt x="376021" y="156895"/>
                  </a:lnTo>
                  <a:lnTo>
                    <a:pt x="418089" y="132120"/>
                  </a:lnTo>
                  <a:lnTo>
                    <a:pt x="450288" y="97375"/>
                  </a:lnTo>
                  <a:lnTo>
                    <a:pt x="470879" y="55199"/>
                  </a:lnTo>
                  <a:lnTo>
                    <a:pt x="478129" y="8127"/>
                  </a:lnTo>
                  <a:lnTo>
                    <a:pt x="566318" y="8127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955635" y="3470877"/>
            <a:ext cx="646430" cy="1425575"/>
            <a:chOff x="7955635" y="3470877"/>
            <a:chExt cx="646430" cy="14255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3582" y="3470877"/>
              <a:ext cx="607780" cy="4376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635" y="3941254"/>
              <a:ext cx="646019" cy="4845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4649" y="4422914"/>
              <a:ext cx="595145" cy="47299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60" dirty="0"/>
              <a:t> </a:t>
            </a:r>
            <a:r>
              <a:rPr dirty="0"/>
              <a:t>Measuring</a:t>
            </a:r>
            <a:r>
              <a:rPr spc="-114" dirty="0"/>
              <a:t> </a:t>
            </a:r>
            <a:r>
              <a:rPr dirty="0"/>
              <a:t>Success</a:t>
            </a:r>
            <a:r>
              <a:rPr spc="-120" dirty="0"/>
              <a:t> </a:t>
            </a:r>
            <a:r>
              <a:rPr dirty="0"/>
              <a:t>with</a:t>
            </a:r>
            <a:r>
              <a:rPr spc="-135" dirty="0"/>
              <a:t> </a:t>
            </a:r>
            <a:r>
              <a:rPr spc="-20" dirty="0"/>
              <a:t>LEAP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83143" y="1506537"/>
            <a:ext cx="8542020" cy="4573905"/>
            <a:chOff x="1883143" y="1506537"/>
            <a:chExt cx="8542020" cy="4573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671" y="1516062"/>
              <a:ext cx="8522534" cy="45545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87905" y="1511300"/>
              <a:ext cx="8532495" cy="4564380"/>
            </a:xfrm>
            <a:custGeom>
              <a:avLst/>
              <a:gdLst/>
              <a:ahLst/>
              <a:cxnLst/>
              <a:rect l="l" t="t" r="r" b="b"/>
              <a:pathLst>
                <a:path w="8532495" h="4564380">
                  <a:moveTo>
                    <a:pt x="0" y="0"/>
                  </a:moveTo>
                  <a:lnTo>
                    <a:pt x="8532063" y="0"/>
                  </a:lnTo>
                  <a:lnTo>
                    <a:pt x="8532063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8589" y="6184101"/>
            <a:ext cx="473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Southlake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Health: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1800" u="none" dirty="0">
                <a:latin typeface="Calibri"/>
                <a:cs typeface="Calibri"/>
              </a:rPr>
              <a:t>eading</a:t>
            </a:r>
            <a:r>
              <a:rPr sz="1800" u="none" spc="-25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none" dirty="0">
                <a:latin typeface="Calibri"/>
                <a:cs typeface="Calibri"/>
              </a:rPr>
              <a:t>dge</a:t>
            </a:r>
            <a:r>
              <a:rPr sz="1800" u="none" spc="-4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u="none" dirty="0">
                <a:latin typeface="Calibri"/>
                <a:cs typeface="Calibri"/>
              </a:rPr>
              <a:t>nalytics</a:t>
            </a:r>
            <a:r>
              <a:rPr sz="1800" u="none" spc="-45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1800" u="none" spc="-10" dirty="0">
                <a:latin typeface="Calibri"/>
                <a:cs typeface="Calibri"/>
              </a:rPr>
              <a:t>latform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65" dirty="0"/>
              <a:t> </a:t>
            </a:r>
            <a:r>
              <a:rPr dirty="0"/>
              <a:t>CPOM</a:t>
            </a:r>
            <a:r>
              <a:rPr spc="-140" dirty="0"/>
              <a:t> </a:t>
            </a:r>
            <a:r>
              <a:rPr dirty="0"/>
              <a:t>Focused</a:t>
            </a:r>
            <a:r>
              <a:rPr spc="-140" dirty="0"/>
              <a:t> </a:t>
            </a:r>
            <a:r>
              <a:rPr spc="-10" dirty="0"/>
              <a:t>Dashboards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0479" y="1506232"/>
            <a:ext cx="11247755" cy="5010150"/>
            <a:chOff x="530479" y="1506232"/>
            <a:chExt cx="11247755" cy="5010150"/>
          </a:xfrm>
        </p:grpSpPr>
        <p:sp>
          <p:nvSpPr>
            <p:cNvPr id="4" name="object 4"/>
            <p:cNvSpPr/>
            <p:nvPr/>
          </p:nvSpPr>
          <p:spPr>
            <a:xfrm>
              <a:off x="540004" y="1515757"/>
              <a:ext cx="11228705" cy="4556125"/>
            </a:xfrm>
            <a:custGeom>
              <a:avLst/>
              <a:gdLst/>
              <a:ahLst/>
              <a:cxnLst/>
              <a:rect l="l" t="t" r="r" b="b"/>
              <a:pathLst>
                <a:path w="11228705" h="4556125">
                  <a:moveTo>
                    <a:pt x="0" y="0"/>
                  </a:moveTo>
                  <a:lnTo>
                    <a:pt x="11228565" y="0"/>
                  </a:lnTo>
                  <a:lnTo>
                    <a:pt x="11228565" y="4555528"/>
                  </a:lnTo>
                  <a:lnTo>
                    <a:pt x="0" y="45555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5919" y="1515761"/>
              <a:ext cx="4302624" cy="24094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61161" y="1510995"/>
              <a:ext cx="4312285" cy="2419350"/>
            </a:xfrm>
            <a:custGeom>
              <a:avLst/>
              <a:gdLst/>
              <a:ahLst/>
              <a:cxnLst/>
              <a:rect l="l" t="t" r="r" b="b"/>
              <a:pathLst>
                <a:path w="4312284" h="2419350">
                  <a:moveTo>
                    <a:pt x="0" y="0"/>
                  </a:moveTo>
                  <a:lnTo>
                    <a:pt x="4312170" y="0"/>
                  </a:lnTo>
                  <a:lnTo>
                    <a:pt x="4312170" y="2419007"/>
                  </a:lnTo>
                  <a:lnTo>
                    <a:pt x="0" y="24190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004" y="1551937"/>
              <a:ext cx="6451301" cy="23598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5241" y="1510995"/>
              <a:ext cx="6461125" cy="2406650"/>
            </a:xfrm>
            <a:custGeom>
              <a:avLst/>
              <a:gdLst/>
              <a:ahLst/>
              <a:cxnLst/>
              <a:rect l="l" t="t" r="r" b="b"/>
              <a:pathLst>
                <a:path w="6461125" h="2406650">
                  <a:moveTo>
                    <a:pt x="0" y="0"/>
                  </a:moveTo>
                  <a:lnTo>
                    <a:pt x="6460832" y="0"/>
                  </a:lnTo>
                  <a:lnTo>
                    <a:pt x="6460832" y="2406548"/>
                  </a:lnTo>
                  <a:lnTo>
                    <a:pt x="0" y="24065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004" y="4036669"/>
              <a:ext cx="4840069" cy="18256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5241" y="4031906"/>
              <a:ext cx="4850130" cy="1835785"/>
            </a:xfrm>
            <a:custGeom>
              <a:avLst/>
              <a:gdLst/>
              <a:ahLst/>
              <a:cxnLst/>
              <a:rect l="l" t="t" r="r" b="b"/>
              <a:pathLst>
                <a:path w="4850130" h="1835785">
                  <a:moveTo>
                    <a:pt x="0" y="0"/>
                  </a:moveTo>
                  <a:lnTo>
                    <a:pt x="4849596" y="0"/>
                  </a:lnTo>
                  <a:lnTo>
                    <a:pt x="4849596" y="1835200"/>
                  </a:lnTo>
                  <a:lnTo>
                    <a:pt x="0" y="1835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2693" y="4680585"/>
              <a:ext cx="4628085" cy="18256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57930" y="4675822"/>
              <a:ext cx="4638040" cy="1835785"/>
            </a:xfrm>
            <a:custGeom>
              <a:avLst/>
              <a:gdLst/>
              <a:ahLst/>
              <a:cxnLst/>
              <a:rect l="l" t="t" r="r" b="b"/>
              <a:pathLst>
                <a:path w="4638040" h="1835784">
                  <a:moveTo>
                    <a:pt x="0" y="0"/>
                  </a:moveTo>
                  <a:lnTo>
                    <a:pt x="4637620" y="0"/>
                  </a:lnTo>
                  <a:lnTo>
                    <a:pt x="4637620" y="1835200"/>
                  </a:lnTo>
                  <a:lnTo>
                    <a:pt x="0" y="1835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4506" y="2381443"/>
            <a:ext cx="2377440" cy="26924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Overview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Implement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b="1" spc="-10" dirty="0">
                <a:latin typeface="Verdana"/>
                <a:cs typeface="Verdana"/>
              </a:rPr>
              <a:t>Innovate.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Optimise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Key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Insights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13" y="1515770"/>
            <a:ext cx="4435348" cy="45545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20" dirty="0"/>
              <a:t> </a:t>
            </a:r>
            <a:r>
              <a:rPr dirty="0"/>
              <a:t>A</a:t>
            </a:r>
            <a:r>
              <a:rPr spc="-114" dirty="0"/>
              <a:t> </a:t>
            </a:r>
            <a:r>
              <a:rPr spc="-10" dirty="0"/>
              <a:t>Matter</a:t>
            </a:r>
            <a:r>
              <a:rPr spc="-90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spc="-10" dirty="0"/>
              <a:t>Perspective</a:t>
            </a:r>
          </a:p>
        </p:txBody>
      </p:sp>
      <p:sp>
        <p:nvSpPr>
          <p:cNvPr id="3" name="object 3"/>
          <p:cNvSpPr/>
          <p:nvPr/>
        </p:nvSpPr>
        <p:spPr>
          <a:xfrm>
            <a:off x="5631206" y="1518305"/>
            <a:ext cx="2141220" cy="2461260"/>
          </a:xfrm>
          <a:custGeom>
            <a:avLst/>
            <a:gdLst/>
            <a:ahLst/>
            <a:cxnLst/>
            <a:rect l="l" t="t" r="r" b="b"/>
            <a:pathLst>
              <a:path w="2141220" h="2461260">
                <a:moveTo>
                  <a:pt x="1070571" y="0"/>
                </a:moveTo>
                <a:lnTo>
                  <a:pt x="0" y="535279"/>
                </a:lnTo>
                <a:lnTo>
                  <a:pt x="0" y="1925802"/>
                </a:lnTo>
                <a:lnTo>
                  <a:pt x="1070571" y="2461082"/>
                </a:lnTo>
                <a:lnTo>
                  <a:pt x="2141143" y="1925802"/>
                </a:lnTo>
                <a:lnTo>
                  <a:pt x="2141143" y="535279"/>
                </a:lnTo>
                <a:lnTo>
                  <a:pt x="1070571" y="0"/>
                </a:lnTo>
                <a:close/>
              </a:path>
            </a:pathLst>
          </a:custGeom>
          <a:solidFill>
            <a:srgbClr val="00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0762" y="2353211"/>
            <a:ext cx="10369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2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18773" y="1518305"/>
            <a:ext cx="3299460" cy="4556760"/>
            <a:chOff x="3318773" y="1518305"/>
            <a:chExt cx="3299460" cy="4556760"/>
          </a:xfrm>
        </p:grpSpPr>
        <p:sp>
          <p:nvSpPr>
            <p:cNvPr id="6" name="object 6"/>
            <p:cNvSpPr/>
            <p:nvPr/>
          </p:nvSpPr>
          <p:spPr>
            <a:xfrm>
              <a:off x="3318773" y="1518305"/>
              <a:ext cx="2141220" cy="2461260"/>
            </a:xfrm>
            <a:custGeom>
              <a:avLst/>
              <a:gdLst/>
              <a:ahLst/>
              <a:cxnLst/>
              <a:rect l="l" t="t" r="r" b="b"/>
              <a:pathLst>
                <a:path w="2141220" h="2461260">
                  <a:moveTo>
                    <a:pt x="1070571" y="0"/>
                  </a:moveTo>
                  <a:lnTo>
                    <a:pt x="0" y="535279"/>
                  </a:lnTo>
                  <a:lnTo>
                    <a:pt x="0" y="1925802"/>
                  </a:lnTo>
                  <a:lnTo>
                    <a:pt x="1070571" y="2461082"/>
                  </a:lnTo>
                  <a:lnTo>
                    <a:pt x="2141143" y="1925802"/>
                  </a:lnTo>
                  <a:lnTo>
                    <a:pt x="2141143" y="535279"/>
                  </a:lnTo>
                  <a:lnTo>
                    <a:pt x="1070571" y="0"/>
                  </a:lnTo>
                  <a:close/>
                </a:path>
              </a:pathLst>
            </a:custGeom>
            <a:solidFill>
              <a:srgbClr val="388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0560" y="3607273"/>
              <a:ext cx="2141220" cy="2461260"/>
            </a:xfrm>
            <a:custGeom>
              <a:avLst/>
              <a:gdLst/>
              <a:ahLst/>
              <a:cxnLst/>
              <a:rect l="l" t="t" r="r" b="b"/>
              <a:pathLst>
                <a:path w="2141220" h="2461260">
                  <a:moveTo>
                    <a:pt x="1070571" y="0"/>
                  </a:moveTo>
                  <a:lnTo>
                    <a:pt x="0" y="535279"/>
                  </a:lnTo>
                  <a:lnTo>
                    <a:pt x="0" y="1925802"/>
                  </a:lnTo>
                  <a:lnTo>
                    <a:pt x="1070571" y="2461082"/>
                  </a:lnTo>
                  <a:lnTo>
                    <a:pt x="2141143" y="1925802"/>
                  </a:lnTo>
                  <a:lnTo>
                    <a:pt x="2141143" y="535279"/>
                  </a:lnTo>
                  <a:lnTo>
                    <a:pt x="1070571" y="0"/>
                  </a:lnTo>
                  <a:close/>
                </a:path>
              </a:pathLst>
            </a:custGeom>
            <a:solidFill>
              <a:srgbClr val="C4C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0560" y="3607273"/>
              <a:ext cx="2141220" cy="2461260"/>
            </a:xfrm>
            <a:custGeom>
              <a:avLst/>
              <a:gdLst/>
              <a:ahLst/>
              <a:cxnLst/>
              <a:rect l="l" t="t" r="r" b="b"/>
              <a:pathLst>
                <a:path w="2141220" h="2461260">
                  <a:moveTo>
                    <a:pt x="1070571" y="0"/>
                  </a:moveTo>
                  <a:lnTo>
                    <a:pt x="2141143" y="535279"/>
                  </a:lnTo>
                  <a:lnTo>
                    <a:pt x="2141143" y="1925802"/>
                  </a:lnTo>
                  <a:lnTo>
                    <a:pt x="1070571" y="2461082"/>
                  </a:lnTo>
                  <a:lnTo>
                    <a:pt x="0" y="1925802"/>
                  </a:lnTo>
                  <a:lnTo>
                    <a:pt x="0" y="535279"/>
                  </a:lnTo>
                  <a:lnTo>
                    <a:pt x="107057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54506" y="4149158"/>
            <a:ext cx="1172845" cy="12509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65405">
              <a:lnSpc>
                <a:spcPts val="4610"/>
              </a:lnSpc>
              <a:spcBef>
                <a:spcPts val="610"/>
              </a:spcBef>
            </a:pPr>
            <a:r>
              <a:rPr sz="4200" b="1" spc="-25" dirty="0">
                <a:solidFill>
                  <a:srgbClr val="004571"/>
                </a:solidFill>
                <a:latin typeface="Calibri"/>
                <a:cs typeface="Calibri"/>
              </a:rPr>
              <a:t>New </a:t>
            </a:r>
            <a:r>
              <a:rPr sz="4200" b="1" dirty="0">
                <a:solidFill>
                  <a:srgbClr val="004571"/>
                </a:solidFill>
                <a:latin typeface="Calibri"/>
                <a:cs typeface="Calibri"/>
              </a:rPr>
              <a:t>to</a:t>
            </a:r>
            <a:r>
              <a:rPr sz="4200" b="1" spc="-75" dirty="0">
                <a:solidFill>
                  <a:srgbClr val="004571"/>
                </a:solidFill>
                <a:latin typeface="Calibri"/>
                <a:cs typeface="Calibri"/>
              </a:rPr>
              <a:t> </a:t>
            </a:r>
            <a:r>
              <a:rPr sz="4200" b="1" spc="-25" dirty="0">
                <a:solidFill>
                  <a:srgbClr val="004571"/>
                </a:solidFill>
                <a:latin typeface="Calibri"/>
                <a:cs typeface="Calibri"/>
              </a:rPr>
              <a:t>Us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76643" y="3600923"/>
            <a:ext cx="2153920" cy="2473960"/>
            <a:chOff x="6776643" y="3600923"/>
            <a:chExt cx="2153920" cy="2473960"/>
          </a:xfrm>
        </p:grpSpPr>
        <p:sp>
          <p:nvSpPr>
            <p:cNvPr id="11" name="object 11"/>
            <p:cNvSpPr/>
            <p:nvPr/>
          </p:nvSpPr>
          <p:spPr>
            <a:xfrm>
              <a:off x="6782993" y="3607273"/>
              <a:ext cx="2141220" cy="2461260"/>
            </a:xfrm>
            <a:custGeom>
              <a:avLst/>
              <a:gdLst/>
              <a:ahLst/>
              <a:cxnLst/>
              <a:rect l="l" t="t" r="r" b="b"/>
              <a:pathLst>
                <a:path w="2141220" h="2461260">
                  <a:moveTo>
                    <a:pt x="1070571" y="0"/>
                  </a:moveTo>
                  <a:lnTo>
                    <a:pt x="0" y="535279"/>
                  </a:lnTo>
                  <a:lnTo>
                    <a:pt x="0" y="1925802"/>
                  </a:lnTo>
                  <a:lnTo>
                    <a:pt x="1070571" y="2461082"/>
                  </a:lnTo>
                  <a:lnTo>
                    <a:pt x="2141143" y="1925802"/>
                  </a:lnTo>
                  <a:lnTo>
                    <a:pt x="2141143" y="535279"/>
                  </a:lnTo>
                  <a:lnTo>
                    <a:pt x="1070571" y="0"/>
                  </a:lnTo>
                  <a:close/>
                </a:path>
              </a:pathLst>
            </a:custGeom>
            <a:solidFill>
              <a:srgbClr val="388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2993" y="3607273"/>
              <a:ext cx="2141220" cy="2461260"/>
            </a:xfrm>
            <a:custGeom>
              <a:avLst/>
              <a:gdLst/>
              <a:ahLst/>
              <a:cxnLst/>
              <a:rect l="l" t="t" r="r" b="b"/>
              <a:pathLst>
                <a:path w="2141220" h="2461260">
                  <a:moveTo>
                    <a:pt x="1070571" y="0"/>
                  </a:moveTo>
                  <a:lnTo>
                    <a:pt x="2141143" y="535279"/>
                  </a:lnTo>
                  <a:lnTo>
                    <a:pt x="2141143" y="1925802"/>
                  </a:lnTo>
                  <a:lnTo>
                    <a:pt x="1070571" y="2461082"/>
                  </a:lnTo>
                  <a:lnTo>
                    <a:pt x="0" y="1925802"/>
                  </a:lnTo>
                  <a:lnTo>
                    <a:pt x="0" y="535279"/>
                  </a:lnTo>
                  <a:lnTo>
                    <a:pt x="107057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40" dirty="0"/>
              <a:t> </a:t>
            </a:r>
            <a:r>
              <a:rPr dirty="0"/>
              <a:t>Types</a:t>
            </a:r>
            <a:r>
              <a:rPr spc="-135" dirty="0"/>
              <a:t> </a:t>
            </a:r>
            <a:r>
              <a:rPr dirty="0"/>
              <a:t>of</a:t>
            </a:r>
            <a:r>
              <a:rPr spc="-145" dirty="0"/>
              <a:t> </a:t>
            </a:r>
            <a:r>
              <a:rPr spc="-10" dirty="0"/>
              <a:t>Innovation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5618" y="1572477"/>
            <a:ext cx="7198995" cy="511809"/>
            <a:chOff x="4575618" y="1572477"/>
            <a:chExt cx="7198995" cy="511809"/>
          </a:xfrm>
        </p:grpSpPr>
        <p:sp>
          <p:nvSpPr>
            <p:cNvPr id="4" name="object 4"/>
            <p:cNvSpPr/>
            <p:nvPr/>
          </p:nvSpPr>
          <p:spPr>
            <a:xfrm>
              <a:off x="4581968" y="1578827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1968" y="1578827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88318" y="1614929"/>
            <a:ext cx="7129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05435" algn="l"/>
              </a:tabLst>
            </a:pP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Downtime</a:t>
            </a:r>
            <a:r>
              <a:rPr sz="22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(Platform</a:t>
            </a:r>
            <a:r>
              <a:rPr sz="22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Registration</a:t>
            </a:r>
            <a:r>
              <a:rPr sz="22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&amp;</a:t>
            </a:r>
            <a:r>
              <a:rPr sz="2200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Bed</a:t>
            </a:r>
            <a:r>
              <a:rPr sz="2200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Management)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400" y="1510096"/>
            <a:ext cx="11241405" cy="1229360"/>
            <a:chOff x="533400" y="1510096"/>
            <a:chExt cx="11241405" cy="1229360"/>
          </a:xfrm>
        </p:grpSpPr>
        <p:sp>
          <p:nvSpPr>
            <p:cNvPr id="8" name="object 8"/>
            <p:cNvSpPr/>
            <p:nvPr/>
          </p:nvSpPr>
          <p:spPr>
            <a:xfrm>
              <a:off x="539750" y="1516446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5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750" y="1516446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5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1968" y="2233819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1968" y="2233819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88318" y="2269921"/>
            <a:ext cx="7129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05435" algn="l"/>
              </a:tabLst>
            </a:pP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Workflow</a:t>
            </a:r>
            <a:r>
              <a:rPr sz="2200" spc="-10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Redesign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3400" y="2165088"/>
            <a:ext cx="11241405" cy="1229360"/>
            <a:chOff x="533400" y="2165088"/>
            <a:chExt cx="11241405" cy="1229360"/>
          </a:xfrm>
        </p:grpSpPr>
        <p:sp>
          <p:nvSpPr>
            <p:cNvPr id="14" name="object 14"/>
            <p:cNvSpPr/>
            <p:nvPr/>
          </p:nvSpPr>
          <p:spPr>
            <a:xfrm>
              <a:off x="539750" y="2171438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5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750" y="2171438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5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1968" y="2888811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81968" y="2888811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62918" y="2924913"/>
            <a:ext cx="7179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30835" algn="l"/>
              </a:tabLst>
            </a:pP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Handheld</a:t>
            </a:r>
            <a:r>
              <a:rPr sz="22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Nursing</a:t>
            </a:r>
            <a:r>
              <a:rPr sz="2200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175" baseline="24904" dirty="0">
                <a:solidFill>
                  <a:srgbClr val="004A8A"/>
                </a:solidFill>
                <a:latin typeface="Calibri"/>
                <a:cs typeface="Calibri"/>
              </a:rPr>
              <a:t>Case</a:t>
            </a:r>
            <a:r>
              <a:rPr sz="2175" spc="-44" baseline="24904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175" baseline="24904" dirty="0">
                <a:solidFill>
                  <a:srgbClr val="004A8A"/>
                </a:solidFill>
                <a:latin typeface="Calibri"/>
                <a:cs typeface="Calibri"/>
              </a:rPr>
              <a:t>Study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;</a:t>
            </a:r>
            <a:r>
              <a:rPr sz="2200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Provider</a:t>
            </a:r>
            <a:r>
              <a:rPr sz="22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Order</a:t>
            </a:r>
            <a:r>
              <a:rPr sz="22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Entry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3400" y="2820080"/>
            <a:ext cx="11241405" cy="1229360"/>
            <a:chOff x="533400" y="2820080"/>
            <a:chExt cx="11241405" cy="1229360"/>
          </a:xfrm>
        </p:grpSpPr>
        <p:sp>
          <p:nvSpPr>
            <p:cNvPr id="20" name="object 20"/>
            <p:cNvSpPr/>
            <p:nvPr/>
          </p:nvSpPr>
          <p:spPr>
            <a:xfrm>
              <a:off x="539750" y="2826430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750" y="2826430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81968" y="3543804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81968" y="3543804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62918" y="3579907"/>
            <a:ext cx="7179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30835" algn="l"/>
              </a:tabLst>
            </a:pP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Process</a:t>
            </a:r>
            <a:r>
              <a:rPr sz="2200" spc="-8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Refinement;</a:t>
            </a:r>
            <a:r>
              <a:rPr sz="22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Provider</a:t>
            </a:r>
            <a:r>
              <a:rPr sz="2200" spc="-8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Engagement</a:t>
            </a:r>
            <a:r>
              <a:rPr sz="22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175" baseline="24904" dirty="0">
                <a:solidFill>
                  <a:srgbClr val="004A8A"/>
                </a:solidFill>
                <a:latin typeface="Calibri"/>
                <a:cs typeface="Calibri"/>
              </a:rPr>
              <a:t>Case</a:t>
            </a:r>
            <a:r>
              <a:rPr sz="2175" spc="-52" baseline="24904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175" spc="-15" baseline="24904" dirty="0">
                <a:solidFill>
                  <a:srgbClr val="004A8A"/>
                </a:solidFill>
                <a:latin typeface="Calibri"/>
                <a:cs typeface="Calibri"/>
              </a:rPr>
              <a:t>Study</a:t>
            </a:r>
            <a:endParaRPr sz="2175" baseline="24904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3400" y="3475074"/>
            <a:ext cx="11241405" cy="1229360"/>
            <a:chOff x="533400" y="3475074"/>
            <a:chExt cx="11241405" cy="1229360"/>
          </a:xfrm>
        </p:grpSpPr>
        <p:sp>
          <p:nvSpPr>
            <p:cNvPr id="26" name="object 26"/>
            <p:cNvSpPr/>
            <p:nvPr/>
          </p:nvSpPr>
          <p:spPr>
            <a:xfrm>
              <a:off x="539750" y="3481424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9750" y="3481424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81968" y="4198797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81968" y="4198797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88318" y="4234900"/>
            <a:ext cx="7129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05435" algn="l"/>
              </a:tabLst>
            </a:pP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Preparation, </a:t>
            </a:r>
            <a:r>
              <a:rPr sz="2200" spc="-20" dirty="0">
                <a:solidFill>
                  <a:srgbClr val="004A8A"/>
                </a:solidFill>
                <a:latin typeface="Calibri"/>
                <a:cs typeface="Calibri"/>
              </a:rPr>
              <a:t>Transition,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Reinforcement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3400" y="4130066"/>
            <a:ext cx="11241405" cy="1229360"/>
            <a:chOff x="533400" y="4130066"/>
            <a:chExt cx="11241405" cy="1229360"/>
          </a:xfrm>
        </p:grpSpPr>
        <p:sp>
          <p:nvSpPr>
            <p:cNvPr id="32" name="object 32"/>
            <p:cNvSpPr/>
            <p:nvPr/>
          </p:nvSpPr>
          <p:spPr>
            <a:xfrm>
              <a:off x="539750" y="4136416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750" y="4136416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81968" y="4853789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81968" y="4853789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62918" y="4889893"/>
            <a:ext cx="7179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30835" algn="l"/>
              </a:tabLst>
            </a:pP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Finances</a:t>
            </a:r>
            <a:r>
              <a:rPr sz="22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/</a:t>
            </a:r>
            <a:r>
              <a:rPr sz="2200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Funding;</a:t>
            </a:r>
            <a:r>
              <a:rPr sz="22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Single</a:t>
            </a:r>
            <a:r>
              <a:rPr sz="22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Patient</a:t>
            </a:r>
            <a:r>
              <a:rPr sz="22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Encounter</a:t>
            </a:r>
            <a:r>
              <a:rPr sz="2200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175" baseline="24904" dirty="0">
                <a:solidFill>
                  <a:srgbClr val="004A8A"/>
                </a:solidFill>
                <a:latin typeface="Calibri"/>
                <a:cs typeface="Calibri"/>
              </a:rPr>
              <a:t>Case</a:t>
            </a:r>
            <a:r>
              <a:rPr sz="2175" spc="-30" baseline="24904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175" spc="-15" baseline="24904" dirty="0">
                <a:solidFill>
                  <a:srgbClr val="004A8A"/>
                </a:solidFill>
                <a:latin typeface="Calibri"/>
                <a:cs typeface="Calibri"/>
              </a:rPr>
              <a:t>Study</a:t>
            </a:r>
            <a:endParaRPr sz="2175" baseline="24904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3400" y="4785059"/>
            <a:ext cx="11241405" cy="1229360"/>
            <a:chOff x="533400" y="4785059"/>
            <a:chExt cx="11241405" cy="1229360"/>
          </a:xfrm>
        </p:grpSpPr>
        <p:sp>
          <p:nvSpPr>
            <p:cNvPr id="38" name="object 38"/>
            <p:cNvSpPr/>
            <p:nvPr/>
          </p:nvSpPr>
          <p:spPr>
            <a:xfrm>
              <a:off x="539750" y="4791409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9750" y="4791409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81968" y="5508781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02995" y="0"/>
                  </a:moveTo>
                  <a:lnTo>
                    <a:pt x="0" y="0"/>
                  </a:lnTo>
                  <a:lnTo>
                    <a:pt x="0" y="499046"/>
                  </a:lnTo>
                  <a:lnTo>
                    <a:pt x="7102995" y="499046"/>
                  </a:lnTo>
                  <a:lnTo>
                    <a:pt x="7135370" y="492510"/>
                  </a:lnTo>
                  <a:lnTo>
                    <a:pt x="7161807" y="474686"/>
                  </a:lnTo>
                  <a:lnTo>
                    <a:pt x="7179632" y="448249"/>
                  </a:lnTo>
                  <a:lnTo>
                    <a:pt x="7186168" y="415874"/>
                  </a:lnTo>
                  <a:lnTo>
                    <a:pt x="7186168" y="83185"/>
                  </a:lnTo>
                  <a:lnTo>
                    <a:pt x="7179632" y="50808"/>
                  </a:lnTo>
                  <a:lnTo>
                    <a:pt x="7161807" y="24366"/>
                  </a:lnTo>
                  <a:lnTo>
                    <a:pt x="7135370" y="6537"/>
                  </a:lnTo>
                  <a:lnTo>
                    <a:pt x="7102995" y="0"/>
                  </a:lnTo>
                  <a:close/>
                </a:path>
              </a:pathLst>
            </a:custGeom>
            <a:solidFill>
              <a:srgbClr val="D2F7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81968" y="5508781"/>
              <a:ext cx="7186295" cy="499109"/>
            </a:xfrm>
            <a:custGeom>
              <a:avLst/>
              <a:gdLst/>
              <a:ahLst/>
              <a:cxnLst/>
              <a:rect l="l" t="t" r="r" b="b"/>
              <a:pathLst>
                <a:path w="7186295" h="499110">
                  <a:moveTo>
                    <a:pt x="7186168" y="83185"/>
                  </a:moveTo>
                  <a:lnTo>
                    <a:pt x="7186168" y="415874"/>
                  </a:lnTo>
                  <a:lnTo>
                    <a:pt x="7179632" y="448249"/>
                  </a:lnTo>
                  <a:lnTo>
                    <a:pt x="7161807" y="474686"/>
                  </a:lnTo>
                  <a:lnTo>
                    <a:pt x="7135370" y="492510"/>
                  </a:lnTo>
                  <a:lnTo>
                    <a:pt x="7102995" y="499046"/>
                  </a:lnTo>
                  <a:lnTo>
                    <a:pt x="0" y="499046"/>
                  </a:lnTo>
                  <a:lnTo>
                    <a:pt x="0" y="0"/>
                  </a:lnTo>
                  <a:lnTo>
                    <a:pt x="7102995" y="0"/>
                  </a:lnTo>
                  <a:lnTo>
                    <a:pt x="7135370" y="6537"/>
                  </a:lnTo>
                  <a:lnTo>
                    <a:pt x="7161807" y="24366"/>
                  </a:lnTo>
                  <a:lnTo>
                    <a:pt x="7179632" y="50808"/>
                  </a:lnTo>
                  <a:lnTo>
                    <a:pt x="7186168" y="83185"/>
                  </a:lnTo>
                  <a:close/>
                </a:path>
              </a:pathLst>
            </a:custGeom>
            <a:ln w="12699">
              <a:solidFill>
                <a:srgbClr val="D2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88318" y="5544885"/>
            <a:ext cx="7129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305435" algn="l"/>
              </a:tabLst>
            </a:pP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New</a:t>
            </a:r>
            <a:r>
              <a:rPr sz="2200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Approaches</a:t>
            </a:r>
            <a:r>
              <a:rPr sz="2200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A8A"/>
                </a:solidFill>
                <a:latin typeface="Calibri"/>
                <a:cs typeface="Calibri"/>
              </a:rPr>
              <a:t>/</a:t>
            </a:r>
            <a:r>
              <a:rPr sz="2200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A8A"/>
                </a:solidFill>
                <a:latin typeface="Calibri"/>
                <a:cs typeface="Calibri"/>
              </a:rPr>
              <a:t>Concepts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3400" y="5440052"/>
            <a:ext cx="4055110" cy="636905"/>
            <a:chOff x="533400" y="5440052"/>
            <a:chExt cx="4055110" cy="636905"/>
          </a:xfrm>
        </p:grpSpPr>
        <p:sp>
          <p:nvSpPr>
            <p:cNvPr id="44" name="object 44"/>
            <p:cNvSpPr/>
            <p:nvPr/>
          </p:nvSpPr>
          <p:spPr>
            <a:xfrm>
              <a:off x="539750" y="5446402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3938244" y="0"/>
                  </a:moveTo>
                  <a:lnTo>
                    <a:pt x="103974" y="0"/>
                  </a:lnTo>
                  <a:lnTo>
                    <a:pt x="63500" y="8171"/>
                  </a:lnTo>
                  <a:lnTo>
                    <a:pt x="30451" y="30456"/>
                  </a:lnTo>
                  <a:lnTo>
                    <a:pt x="8170" y="63506"/>
                  </a:lnTo>
                  <a:lnTo>
                    <a:pt x="0" y="103974"/>
                  </a:lnTo>
                  <a:lnTo>
                    <a:pt x="0" y="519836"/>
                  </a:lnTo>
                  <a:lnTo>
                    <a:pt x="8170" y="560305"/>
                  </a:lnTo>
                  <a:lnTo>
                    <a:pt x="30451" y="593355"/>
                  </a:lnTo>
                  <a:lnTo>
                    <a:pt x="63500" y="615639"/>
                  </a:lnTo>
                  <a:lnTo>
                    <a:pt x="103974" y="623811"/>
                  </a:lnTo>
                  <a:lnTo>
                    <a:pt x="3938244" y="623811"/>
                  </a:lnTo>
                  <a:lnTo>
                    <a:pt x="3978718" y="615639"/>
                  </a:lnTo>
                  <a:lnTo>
                    <a:pt x="4011768" y="593355"/>
                  </a:lnTo>
                  <a:lnTo>
                    <a:pt x="4034049" y="560305"/>
                  </a:lnTo>
                  <a:lnTo>
                    <a:pt x="4042219" y="519836"/>
                  </a:lnTo>
                  <a:lnTo>
                    <a:pt x="4042219" y="103974"/>
                  </a:lnTo>
                  <a:lnTo>
                    <a:pt x="4034049" y="63506"/>
                  </a:lnTo>
                  <a:lnTo>
                    <a:pt x="4011768" y="30456"/>
                  </a:lnTo>
                  <a:lnTo>
                    <a:pt x="3978718" y="8171"/>
                  </a:lnTo>
                  <a:lnTo>
                    <a:pt x="39382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9750" y="5446402"/>
              <a:ext cx="4042410" cy="624205"/>
            </a:xfrm>
            <a:custGeom>
              <a:avLst/>
              <a:gdLst/>
              <a:ahLst/>
              <a:cxnLst/>
              <a:rect l="l" t="t" r="r" b="b"/>
              <a:pathLst>
                <a:path w="4042410" h="624204">
                  <a:moveTo>
                    <a:pt x="0" y="103974"/>
                  </a:moveTo>
                  <a:lnTo>
                    <a:pt x="8170" y="63506"/>
                  </a:lnTo>
                  <a:lnTo>
                    <a:pt x="30451" y="30456"/>
                  </a:lnTo>
                  <a:lnTo>
                    <a:pt x="63500" y="8171"/>
                  </a:lnTo>
                  <a:lnTo>
                    <a:pt x="103974" y="0"/>
                  </a:lnTo>
                  <a:lnTo>
                    <a:pt x="3938244" y="0"/>
                  </a:lnTo>
                  <a:lnTo>
                    <a:pt x="3978718" y="8171"/>
                  </a:lnTo>
                  <a:lnTo>
                    <a:pt x="4011768" y="30456"/>
                  </a:lnTo>
                  <a:lnTo>
                    <a:pt x="4034049" y="63506"/>
                  </a:lnTo>
                  <a:lnTo>
                    <a:pt x="4042219" y="103974"/>
                  </a:lnTo>
                  <a:lnTo>
                    <a:pt x="4042219" y="519836"/>
                  </a:lnTo>
                  <a:lnTo>
                    <a:pt x="4034049" y="560305"/>
                  </a:lnTo>
                  <a:lnTo>
                    <a:pt x="4011768" y="593355"/>
                  </a:lnTo>
                  <a:lnTo>
                    <a:pt x="3978718" y="615639"/>
                  </a:lnTo>
                  <a:lnTo>
                    <a:pt x="3938244" y="623811"/>
                  </a:lnTo>
                  <a:lnTo>
                    <a:pt x="103974" y="623811"/>
                  </a:lnTo>
                  <a:lnTo>
                    <a:pt x="63500" y="615639"/>
                  </a:lnTo>
                  <a:lnTo>
                    <a:pt x="30451" y="593355"/>
                  </a:lnTo>
                  <a:lnTo>
                    <a:pt x="8170" y="560305"/>
                  </a:lnTo>
                  <a:lnTo>
                    <a:pt x="0" y="519836"/>
                  </a:lnTo>
                  <a:lnTo>
                    <a:pt x="0" y="10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34235" y="1349186"/>
            <a:ext cx="1852295" cy="461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38600"/>
              </a:lnSpc>
              <a:spcBef>
                <a:spcPts val="100"/>
              </a:spcBef>
            </a:pPr>
            <a:r>
              <a:rPr sz="3100" spc="-10" dirty="0">
                <a:solidFill>
                  <a:srgbClr val="004A8A"/>
                </a:solidFill>
                <a:latin typeface="Calibri"/>
                <a:cs typeface="Calibri"/>
              </a:rPr>
              <a:t>Product Process Disruptive Continuous Sustaining Business Radical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90" dirty="0"/>
              <a:t> </a:t>
            </a:r>
            <a:r>
              <a:rPr dirty="0"/>
              <a:t>Provider</a:t>
            </a:r>
            <a:r>
              <a:rPr spc="-185" dirty="0"/>
              <a:t> </a:t>
            </a:r>
            <a:r>
              <a:rPr spc="-10" dirty="0"/>
              <a:t>Engagement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pc="-10" dirty="0"/>
              <a:t>Situation:</a:t>
            </a: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b="0" spc="-20" dirty="0">
                <a:latin typeface="Calibri"/>
                <a:cs typeface="Calibri"/>
              </a:rPr>
              <a:t>Effective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engagement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providers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critical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success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project.</a:t>
            </a: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b="0" dirty="0">
                <a:latin typeface="Calibri"/>
                <a:cs typeface="Calibri"/>
              </a:rPr>
              <a:t>Many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providers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self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employed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(fee-</a:t>
            </a:r>
            <a:r>
              <a:rPr b="0" spc="-35" dirty="0">
                <a:latin typeface="Calibri"/>
                <a:cs typeface="Calibri"/>
              </a:rPr>
              <a:t>for-</a:t>
            </a:r>
            <a:r>
              <a:rPr b="0" spc="-10" dirty="0">
                <a:latin typeface="Calibri"/>
                <a:cs typeface="Calibri"/>
              </a:rPr>
              <a:t>service).</a:t>
            </a: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pc="-10" dirty="0"/>
              <a:t>Approach:</a:t>
            </a: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b="0" spc="-10" dirty="0">
                <a:latin typeface="Calibri"/>
                <a:cs typeface="Calibri"/>
              </a:rPr>
              <a:t>Establish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provider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champions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with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general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target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1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program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(up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25).</a:t>
            </a:r>
          </a:p>
          <a:p>
            <a:pPr marL="240029" marR="5080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b="0" spc="-10" dirty="0">
                <a:latin typeface="Calibri"/>
                <a:cs typeface="Calibri"/>
              </a:rPr>
              <a:t>Providers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funded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stipend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model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that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is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based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expected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time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administrative 	compensation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rate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(required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due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size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complexity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project).</a:t>
            </a: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b="0" dirty="0">
                <a:latin typeface="Calibri"/>
                <a:cs typeface="Calibri"/>
              </a:rPr>
              <a:t>Defined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duties,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responsibilities,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expectations.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Abstract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1505198"/>
            <a:ext cx="10948035" cy="375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5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Verdana"/>
                <a:cs typeface="Verdana"/>
              </a:rPr>
              <a:t>Southlake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Health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originally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went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live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Expanse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2.1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without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computerized </a:t>
            </a:r>
            <a:r>
              <a:rPr sz="2000" dirty="0">
                <a:latin typeface="Verdana"/>
                <a:cs typeface="Verdana"/>
              </a:rPr>
              <a:t>provider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order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entry.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larger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initiative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drive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digital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transformation,</a:t>
            </a:r>
            <a:r>
              <a:rPr sz="2000" spc="-75" dirty="0">
                <a:latin typeface="Verdana"/>
                <a:cs typeface="Verdana"/>
              </a:rPr>
              <a:t> </a:t>
            </a:r>
            <a:br>
              <a:rPr lang="en-US" sz="2000" spc="-75" dirty="0">
                <a:latin typeface="Verdana"/>
                <a:cs typeface="Verdana"/>
              </a:rPr>
            </a:br>
            <a:r>
              <a:rPr sz="2000" spc="-25" dirty="0">
                <a:latin typeface="Verdana"/>
                <a:cs typeface="Verdana"/>
              </a:rPr>
              <a:t>we </a:t>
            </a:r>
            <a:r>
              <a:rPr sz="2000" dirty="0">
                <a:latin typeface="Verdana"/>
                <a:cs typeface="Verdana"/>
              </a:rPr>
              <a:t>adopted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terminology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CPOM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(Computerized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Provider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Order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Management)</a:t>
            </a:r>
            <a:r>
              <a:rPr sz="2000" spc="5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instead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CPOE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(Computerized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Provided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Order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Entry).</a:t>
            </a:r>
            <a:endParaRPr sz="2000" dirty="0">
              <a:latin typeface="Verdana"/>
              <a:cs typeface="Verdana"/>
            </a:endParaRPr>
          </a:p>
          <a:p>
            <a:pPr marL="241300" marR="35560" indent="-228600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Verdana"/>
                <a:cs typeface="Verdana"/>
              </a:rPr>
              <a:t>This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reflects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our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commitment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transition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away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from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paper-</a:t>
            </a:r>
            <a:r>
              <a:rPr sz="2000" dirty="0">
                <a:latin typeface="Verdana"/>
                <a:cs typeface="Verdana"/>
              </a:rPr>
              <a:t>based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processes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and </a:t>
            </a:r>
            <a:r>
              <a:rPr sz="2000" dirty="0">
                <a:latin typeface="Verdana"/>
                <a:cs typeface="Verdana"/>
              </a:rPr>
              <a:t>prioritizing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complete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end-to-</a:t>
            </a:r>
            <a:r>
              <a:rPr sz="2000" dirty="0">
                <a:latin typeface="Verdana"/>
                <a:cs typeface="Verdana"/>
              </a:rPr>
              <a:t>end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flow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orders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throughout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project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through:</a:t>
            </a:r>
            <a:endParaRPr sz="20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20" dirty="0">
                <a:latin typeface="Verdana"/>
                <a:cs typeface="Verdana"/>
              </a:rPr>
              <a:t>‒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Implementation</a:t>
            </a:r>
            <a:r>
              <a:rPr sz="2000" i="1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projects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diligence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accountability</a:t>
            </a:r>
            <a:endParaRPr sz="20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20" dirty="0">
                <a:latin typeface="Verdana"/>
                <a:cs typeface="Verdana"/>
              </a:rPr>
              <a:t>‒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Innovation</a:t>
            </a:r>
            <a:r>
              <a:rPr sz="2000" i="1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deliberate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activities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actions</a:t>
            </a:r>
            <a:endParaRPr sz="20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20" dirty="0">
                <a:latin typeface="Verdana"/>
                <a:cs typeface="Verdana"/>
              </a:rPr>
              <a:t>‒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Optimisation</a:t>
            </a:r>
            <a:r>
              <a:rPr sz="2000" i="1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existing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processes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technologies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90" dirty="0"/>
              <a:t> </a:t>
            </a:r>
            <a:r>
              <a:rPr dirty="0"/>
              <a:t>Provider</a:t>
            </a:r>
            <a:r>
              <a:rPr spc="-185" dirty="0"/>
              <a:t> </a:t>
            </a:r>
            <a:r>
              <a:rPr spc="-10" dirty="0"/>
              <a:t>Engagement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32348"/>
            <a:ext cx="10810240" cy="45123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200" b="1" dirty="0">
                <a:latin typeface="Calibri"/>
                <a:cs typeface="Calibri"/>
              </a:rPr>
              <a:t>Principle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Expectations: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14999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Provider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Champions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progress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CPOM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forward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committees/working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groups.</a:t>
            </a:r>
            <a:endParaRPr sz="2200">
              <a:latin typeface="Calibri"/>
              <a:cs typeface="Calibri"/>
            </a:endParaRPr>
          </a:p>
          <a:p>
            <a:pPr marL="241300" marR="24130" indent="-228600">
              <a:lnSpc>
                <a:spcPct val="114999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team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relies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Champions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sharing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teams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build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awareness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create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desire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CPOM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future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state.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Champion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paid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CPOM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team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(8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hours/month).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Core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Activities: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Design,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Build,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Testing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Sets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Championing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Sponsorship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project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related activities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adoption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training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sessions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85" dirty="0"/>
              <a:t> </a:t>
            </a:r>
            <a:r>
              <a:rPr dirty="0"/>
              <a:t>Nursing</a:t>
            </a:r>
            <a:r>
              <a:rPr spc="-160" dirty="0"/>
              <a:t> </a:t>
            </a:r>
            <a:r>
              <a:rPr spc="-10" dirty="0"/>
              <a:t>Handhelds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37529"/>
            <a:ext cx="10638155" cy="44754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b="1" spc="-10" dirty="0">
                <a:latin typeface="Calibri"/>
                <a:cs typeface="Calibri"/>
              </a:rPr>
              <a:t>Situation: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Barcode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scanning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compliance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across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organization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92%.</a:t>
            </a:r>
            <a:endParaRPr sz="2400">
              <a:latin typeface="Calibri"/>
              <a:cs typeface="Calibri"/>
            </a:endParaRPr>
          </a:p>
          <a:p>
            <a:pPr marL="240029" marR="934719" indent="-227329">
              <a:lnSpc>
                <a:spcPct val="10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Clinical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staff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variety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barriers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scanning,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	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equipment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challenge.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10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Mobile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scanning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capability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recommended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Barcoding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Group 	</a:t>
            </a:r>
            <a:r>
              <a:rPr sz="2400" dirty="0">
                <a:latin typeface="Calibri"/>
                <a:cs typeface="Calibri"/>
              </a:rPr>
              <a:t>(BWG)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enable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administration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specimen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collection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bedside.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400" b="1" spc="-10" dirty="0">
                <a:latin typeface="Calibri"/>
                <a:cs typeface="Calibri"/>
              </a:rPr>
              <a:t>Options: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Implement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nursing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mobile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CPOM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go-</a:t>
            </a:r>
            <a:r>
              <a:rPr sz="2400" spc="-10" dirty="0">
                <a:latin typeface="Calibri"/>
                <a:cs typeface="Calibri"/>
              </a:rPr>
              <a:t>live.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Implement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nursing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mobile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alongside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CPOM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go-</a:t>
            </a:r>
            <a:r>
              <a:rPr sz="2400" dirty="0">
                <a:latin typeface="Calibri"/>
                <a:cs typeface="Calibri"/>
              </a:rPr>
              <a:t>live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Selected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Mobile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Southlake.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85" dirty="0"/>
              <a:t> </a:t>
            </a:r>
            <a:r>
              <a:rPr dirty="0"/>
              <a:t>Nursing</a:t>
            </a:r>
            <a:r>
              <a:rPr spc="-160" dirty="0"/>
              <a:t> </a:t>
            </a:r>
            <a:r>
              <a:rPr spc="-10" dirty="0"/>
              <a:t>Handhelds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19242"/>
            <a:ext cx="11017885" cy="45059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b="1" spc="-10" dirty="0">
                <a:latin typeface="Calibri"/>
                <a:cs typeface="Calibri"/>
              </a:rPr>
              <a:t>Outcome:</a:t>
            </a:r>
            <a:endParaRPr sz="2400">
              <a:latin typeface="Calibri"/>
              <a:cs typeface="Calibri"/>
            </a:endParaRPr>
          </a:p>
          <a:p>
            <a:pPr marL="240029" marR="123825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Goal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safety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administration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specimen 	</a:t>
            </a:r>
            <a:r>
              <a:rPr sz="2400" dirty="0">
                <a:latin typeface="Calibri"/>
                <a:cs typeface="Calibri"/>
              </a:rPr>
              <a:t>collection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errors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enhanced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identification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bedside.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Vital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documentation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bedside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enabled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handheld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devices.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b="1" spc="-10" dirty="0">
                <a:latin typeface="Calibri"/>
                <a:cs typeface="Calibri"/>
              </a:rPr>
              <a:t>Solution: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Procured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deployed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HC50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nursing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(Handhelds).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Incorporated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Imprivata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mobile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(“Toasters”).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Leveraged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existing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Imprivata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Tag-</a:t>
            </a:r>
            <a:r>
              <a:rPr sz="2400" spc="-15" dirty="0">
                <a:latin typeface="Calibri"/>
                <a:cs typeface="Calibri"/>
              </a:rPr>
              <a:t>n-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out.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Incorporated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clinical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messaging.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8149" y="4006924"/>
            <a:ext cx="358280" cy="875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2123" y="4360559"/>
            <a:ext cx="850417" cy="10564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55" dirty="0"/>
              <a:t> </a:t>
            </a:r>
            <a:r>
              <a:rPr dirty="0"/>
              <a:t>Single</a:t>
            </a:r>
            <a:r>
              <a:rPr spc="-150" dirty="0"/>
              <a:t> </a:t>
            </a:r>
            <a:r>
              <a:rPr spc="-10" dirty="0"/>
              <a:t>Patient</a:t>
            </a:r>
            <a:r>
              <a:rPr spc="-150" dirty="0"/>
              <a:t> </a:t>
            </a:r>
            <a:r>
              <a:rPr spc="-10" dirty="0"/>
              <a:t>Encounter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pc="-10" dirty="0"/>
              <a:t>Situation:</a:t>
            </a:r>
          </a:p>
          <a:p>
            <a:pPr marL="240029" marR="5080" indent="-227329" algn="just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b="0" spc="-10" dirty="0">
                <a:latin typeface="Calibri"/>
                <a:cs typeface="Calibri"/>
              </a:rPr>
              <a:t>Patients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can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admitted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under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four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different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services;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Acute,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Rehab,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Complex, 	</a:t>
            </a:r>
            <a:r>
              <a:rPr b="0" dirty="0">
                <a:latin typeface="Calibri"/>
                <a:cs typeface="Calibri"/>
              </a:rPr>
              <a:t>or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Mental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Health.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Each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type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has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different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funding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type.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Depending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clinical 	</a:t>
            </a:r>
            <a:r>
              <a:rPr b="0" dirty="0">
                <a:latin typeface="Calibri"/>
                <a:cs typeface="Calibri"/>
              </a:rPr>
              <a:t>need,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patient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may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require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transfer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from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type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another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during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their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stay.</a:t>
            </a:r>
          </a:p>
          <a:p>
            <a:pPr marL="239395" marR="37465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4125595" algn="l"/>
              </a:tabLst>
            </a:pPr>
            <a:r>
              <a:rPr b="0" dirty="0">
                <a:latin typeface="Calibri"/>
                <a:cs typeface="Calibri"/>
              </a:rPr>
              <a:t>When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inpatient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changes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(i.e.,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Acute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Rehab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or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Mental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Health)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they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receive 	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new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encounter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visit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number.</a:t>
            </a:r>
            <a:r>
              <a:rPr b="0" dirty="0">
                <a:latin typeface="Calibri"/>
                <a:cs typeface="Calibri"/>
              </a:rPr>
              <a:t>	The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change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services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creates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discharge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the 	</a:t>
            </a:r>
            <a:r>
              <a:rPr b="0" dirty="0">
                <a:latin typeface="Calibri"/>
                <a:cs typeface="Calibri"/>
              </a:rPr>
              <a:t>account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readmission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under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new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with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new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encounter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number.</a:t>
            </a:r>
          </a:p>
          <a:p>
            <a:pPr marL="240029" marR="455295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b="0" dirty="0">
                <a:latin typeface="Calibri"/>
                <a:cs typeface="Calibri"/>
              </a:rPr>
              <a:t>This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process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was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historic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standard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practice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Ontario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hospitals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was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intended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to 	</a:t>
            </a:r>
            <a:r>
              <a:rPr b="0" dirty="0">
                <a:latin typeface="Calibri"/>
                <a:cs typeface="Calibri"/>
              </a:rPr>
              <a:t>assist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with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financial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reconciliation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upon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discharge.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Innovate.</a:t>
            </a:r>
            <a:r>
              <a:rPr spc="-155" dirty="0"/>
              <a:t> </a:t>
            </a:r>
            <a:r>
              <a:rPr dirty="0"/>
              <a:t>Single</a:t>
            </a:r>
            <a:r>
              <a:rPr spc="-150" dirty="0"/>
              <a:t> </a:t>
            </a:r>
            <a:r>
              <a:rPr spc="-10" dirty="0"/>
              <a:t>Patient</a:t>
            </a:r>
            <a:r>
              <a:rPr spc="-150" dirty="0"/>
              <a:t> </a:t>
            </a:r>
            <a:r>
              <a:rPr spc="-10" dirty="0"/>
              <a:t>Encounter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pc="-10" dirty="0"/>
              <a:t>Outcome:</a:t>
            </a:r>
          </a:p>
          <a:p>
            <a:pPr marL="240029" marR="247015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b="0" dirty="0">
                <a:latin typeface="Calibri"/>
                <a:cs typeface="Calibri"/>
              </a:rPr>
              <a:t>Single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Patient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Encounter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(SPE)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visit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number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entire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stay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inpatient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visit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in 	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hospital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regardless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(Mental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Health;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Acute;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Rehab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or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Complex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Care).</a:t>
            </a: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b="0" dirty="0">
                <a:latin typeface="Calibri"/>
                <a:cs typeface="Calibri"/>
              </a:rPr>
              <a:t>Implement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prior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CPOM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Go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Live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(as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this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affects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processes).</a:t>
            </a: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pc="-10" dirty="0"/>
              <a:t>Implications:</a:t>
            </a: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b="0" dirty="0">
                <a:latin typeface="Calibri"/>
                <a:cs typeface="Calibri"/>
              </a:rPr>
              <a:t>Improve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clinical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experience,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enablers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transfers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not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discharge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/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readmit.</a:t>
            </a:r>
          </a:p>
          <a:p>
            <a:pPr marL="240029" marR="5080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b="0" dirty="0">
                <a:latin typeface="Calibri"/>
                <a:cs typeface="Calibri"/>
              </a:rPr>
              <a:t>Extensive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changes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needed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administrative,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technical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reporting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focused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functions 	</a:t>
            </a:r>
            <a:r>
              <a:rPr b="0" dirty="0">
                <a:latin typeface="Calibri"/>
                <a:cs typeface="Calibri"/>
              </a:rPr>
              <a:t>(Health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Records,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Integration,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Decision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Support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/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Reporting,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Finance).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4506" y="2381443"/>
            <a:ext cx="2377440" cy="26924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Overview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Implement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Innovate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b="1" spc="-10" dirty="0">
                <a:latin typeface="Verdana"/>
                <a:cs typeface="Verdana"/>
              </a:rPr>
              <a:t>Optimise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Key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Insights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13" y="1515770"/>
            <a:ext cx="4435348" cy="45545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Optimise.</a:t>
            </a:r>
            <a:r>
              <a:rPr spc="-110" dirty="0"/>
              <a:t> </a:t>
            </a:r>
            <a:r>
              <a:rPr dirty="0"/>
              <a:t>Post</a:t>
            </a:r>
            <a:r>
              <a:rPr spc="-110" dirty="0"/>
              <a:t> </a:t>
            </a:r>
            <a:r>
              <a:rPr spc="-30" dirty="0"/>
              <a:t>Go-</a:t>
            </a:r>
            <a:r>
              <a:rPr dirty="0"/>
              <a:t>Live</a:t>
            </a:r>
            <a:r>
              <a:rPr spc="-125" dirty="0"/>
              <a:t> </a:t>
            </a:r>
            <a:r>
              <a:rPr spc="-10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508412"/>
            <a:ext cx="11001375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During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transformation,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understood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everything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could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completed.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some </a:t>
            </a:r>
            <a:r>
              <a:rPr sz="2200" dirty="0">
                <a:latin typeface="Calibri"/>
                <a:cs typeface="Calibri"/>
              </a:rPr>
              <a:t>cases,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functionality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enhanced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Expanse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2.2.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examples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planned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activities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months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go-</a:t>
            </a:r>
            <a:r>
              <a:rPr sz="2200" spc="-10" dirty="0">
                <a:latin typeface="Calibri"/>
                <a:cs typeface="Calibri"/>
              </a:rPr>
              <a:t>live: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Transition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Bili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MEDITECH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Scheduling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(CWS)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Extensivist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Fracture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board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Allied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optimization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Automate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Hemodialysis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reporting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Pregnancy,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Lactation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Gestational </a:t>
            </a:r>
            <a:r>
              <a:rPr sz="2000" dirty="0">
                <a:latin typeface="Calibri"/>
                <a:cs typeface="Calibri"/>
              </a:rPr>
              <a:t>Age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alerts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Pharmacy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(PCS)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Interventions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orderable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interventions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“priority”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go-</a:t>
            </a:r>
            <a:r>
              <a:rPr sz="2000" spc="-20" dirty="0">
                <a:latin typeface="Calibri"/>
                <a:cs typeface="Calibri"/>
              </a:rPr>
              <a:t>live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Optimise.</a:t>
            </a:r>
            <a:r>
              <a:rPr spc="-155" dirty="0"/>
              <a:t> </a:t>
            </a:r>
            <a:r>
              <a:rPr dirty="0"/>
              <a:t>Core</a:t>
            </a:r>
            <a:r>
              <a:rPr spc="-165" dirty="0"/>
              <a:t> </a:t>
            </a:r>
            <a:r>
              <a:rPr dirty="0"/>
              <a:t>Roadmap</a:t>
            </a:r>
            <a:r>
              <a:rPr spc="-130" dirty="0"/>
              <a:t> </a:t>
            </a:r>
            <a:r>
              <a:rPr spc="-10" dirty="0"/>
              <a:t>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87265"/>
            <a:ext cx="10889615" cy="3919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">
              <a:lnSpc>
                <a:spcPct val="125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Digital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Health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significant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planned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activities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enable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expansion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capabilities: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Upgrade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MEDITECH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Expanse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2.2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(Web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Interface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improvements)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Implement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Expanse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Pathology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(replace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legacy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platform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Implement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Electronic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Transfusion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Administration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(TAR)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Upgrade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Delivery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(transition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Interface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improvements)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latin typeface="Calibri"/>
                <a:cs typeface="Calibri"/>
              </a:rPr>
              <a:t>Integrate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Fetal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Monitoring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MEDITECH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Delivery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Patient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Activities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(Upgrade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functionality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Optimise.</a:t>
            </a:r>
            <a:r>
              <a:rPr spc="-155" dirty="0"/>
              <a:t> </a:t>
            </a:r>
            <a:r>
              <a:rPr dirty="0"/>
              <a:t>Core</a:t>
            </a:r>
            <a:r>
              <a:rPr spc="-165" dirty="0"/>
              <a:t> </a:t>
            </a:r>
            <a:r>
              <a:rPr dirty="0"/>
              <a:t>Roadmap</a:t>
            </a:r>
            <a:r>
              <a:rPr spc="-130" dirty="0"/>
              <a:t> </a:t>
            </a:r>
            <a:r>
              <a:rPr spc="-10" dirty="0"/>
              <a:t>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78388"/>
            <a:ext cx="11064240" cy="423354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list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continues…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Measurable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Insights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Benchmarking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(across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organizations)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Ambulatory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Expansion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Refinement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Existing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Clinics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Device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Integration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Environmental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Transport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Patient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Summary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Viewer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(Part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Traverse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Exchange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Canada)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125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Ontario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Health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Mandatory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Activities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(largely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provincial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integration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10" dirty="0">
                <a:latin typeface="Calibri"/>
                <a:cs typeface="Calibri"/>
              </a:rPr>
              <a:t>interoperability)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integration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provincial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newborn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registration,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drug 	</a:t>
            </a:r>
            <a:r>
              <a:rPr sz="2400" spc="-25" dirty="0">
                <a:latin typeface="Calibri"/>
                <a:cs typeface="Calibri"/>
              </a:rPr>
              <a:t>repository,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eReferral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Optimise.</a:t>
            </a:r>
            <a:r>
              <a:rPr spc="-135" dirty="0"/>
              <a:t> </a:t>
            </a:r>
            <a:r>
              <a:rPr dirty="0"/>
              <a:t>Balancing</a:t>
            </a:r>
            <a:r>
              <a:rPr spc="-120" dirty="0"/>
              <a:t> </a:t>
            </a:r>
            <a:r>
              <a:rPr spc="-10" dirty="0"/>
              <a:t>Priorities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11013"/>
            <a:ext cx="10884535" cy="29972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CPOM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deferred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delayed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activities.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Effective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validation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requirements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prioritization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important.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future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capital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budget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affect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activities.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Need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resist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electronic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order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 	</a:t>
            </a:r>
            <a:r>
              <a:rPr sz="2800" dirty="0">
                <a:latin typeface="Calibri"/>
                <a:cs typeface="Calibri"/>
              </a:rPr>
              <a:t>unless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represent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clinical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(vs.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adapting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4506" y="2381443"/>
            <a:ext cx="2377440" cy="26924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</a:tabLst>
            </a:pPr>
            <a:r>
              <a:rPr sz="2400" b="1" spc="-10" dirty="0">
                <a:latin typeface="Verdana"/>
                <a:cs typeface="Verdana"/>
              </a:rPr>
              <a:t>Overview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Implement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Innovate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Optimise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Key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Insights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13" y="1515770"/>
            <a:ext cx="4435348" cy="45545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4506" y="2381443"/>
            <a:ext cx="2639695" cy="26924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Overview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Implement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Innovate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Optimise.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b="1" dirty="0">
                <a:latin typeface="Verdana"/>
                <a:cs typeface="Verdana"/>
              </a:rPr>
              <a:t>Key</a:t>
            </a:r>
            <a:r>
              <a:rPr sz="2400" b="1" spc="-5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Insights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13" y="1515770"/>
            <a:ext cx="4435348" cy="45545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spc="-180" dirty="0"/>
              <a:t> </a:t>
            </a:r>
            <a:r>
              <a:rPr spc="-10" dirty="0"/>
              <a:t>Insights.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21680"/>
            <a:ext cx="10836910" cy="43326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553085" indent="-54038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strong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governance,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executive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project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team.</a:t>
            </a:r>
            <a:endParaRPr sz="2800" dirty="0">
              <a:latin typeface="Calibri"/>
              <a:cs typeface="Calibri"/>
            </a:endParaRPr>
          </a:p>
          <a:p>
            <a:pPr marL="553085" marR="103505" indent="-541020">
              <a:lnSpc>
                <a:spcPct val="114999"/>
              </a:lnSpc>
              <a:spcBef>
                <a:spcPts val="600"/>
              </a:spcBef>
              <a:buAutoNum type="arabicPeriod"/>
              <a:tabLst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Subject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Matter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Experts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critical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success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project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include </a:t>
            </a:r>
            <a:r>
              <a:rPr sz="2800" dirty="0">
                <a:latin typeface="Calibri"/>
                <a:cs typeface="Calibri"/>
              </a:rPr>
              <a:t>them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project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team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early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on.</a:t>
            </a:r>
            <a:endParaRPr sz="2800" dirty="0">
              <a:latin typeface="Calibri"/>
              <a:cs typeface="Calibri"/>
            </a:endParaRPr>
          </a:p>
          <a:p>
            <a:pPr marL="553720" marR="5080" indent="-541020">
              <a:lnSpc>
                <a:spcPct val="114999"/>
              </a:lnSpc>
              <a:spcBef>
                <a:spcPts val="600"/>
              </a:spcBef>
              <a:buAutoNum type="arabicPeriod"/>
              <a:tabLst>
                <a:tab pos="553720" algn="l"/>
              </a:tabLst>
            </a:pPr>
            <a:r>
              <a:rPr sz="2800" dirty="0">
                <a:latin typeface="Calibri"/>
                <a:cs typeface="Calibri"/>
              </a:rPr>
              <a:t>Define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expectations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Directors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Managers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them </a:t>
            </a:r>
            <a:r>
              <a:rPr sz="2800" dirty="0">
                <a:latin typeface="Calibri"/>
                <a:cs typeface="Calibri"/>
              </a:rPr>
              <a:t>leads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certain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workstreams.</a:t>
            </a:r>
            <a:endParaRPr sz="2800" dirty="0">
              <a:latin typeface="Calibri"/>
              <a:cs typeface="Calibri"/>
            </a:endParaRPr>
          </a:p>
          <a:p>
            <a:pPr marL="553085" marR="843280" indent="-541020">
              <a:lnSpc>
                <a:spcPct val="114999"/>
              </a:lnSpc>
              <a:spcBef>
                <a:spcPts val="600"/>
              </a:spcBef>
              <a:buAutoNum type="arabicPeriod"/>
              <a:tabLst>
                <a:tab pos="553085" algn="l"/>
              </a:tabLst>
            </a:pPr>
            <a:r>
              <a:rPr sz="2800" spc="-10" dirty="0">
                <a:latin typeface="Calibri"/>
                <a:cs typeface="Calibri"/>
              </a:rPr>
              <a:t>Resistance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related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clinical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transformation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expected.</a:t>
            </a:r>
            <a:r>
              <a:rPr sz="2800" spc="-65" dirty="0">
                <a:latin typeface="Calibri"/>
                <a:cs typeface="Calibri"/>
              </a:rPr>
              <a:t> </a:t>
            </a:r>
            <a:br>
              <a:rPr lang="en-US" sz="2800" spc="-65" dirty="0">
                <a:latin typeface="Calibri"/>
                <a:cs typeface="Calibri"/>
              </a:rPr>
            </a:b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dedicated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manager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essential.</a:t>
            </a:r>
            <a:endParaRPr sz="2800" dirty="0">
              <a:latin typeface="Calibri"/>
              <a:cs typeface="Calibri"/>
            </a:endParaRPr>
          </a:p>
          <a:p>
            <a:pPr marL="553085" indent="-54038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553085" algn="l"/>
              </a:tabLst>
            </a:pPr>
            <a:r>
              <a:rPr sz="2800" spc="-25" dirty="0">
                <a:latin typeface="Calibri"/>
                <a:cs typeface="Calibri"/>
              </a:rPr>
              <a:t>Training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education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practical.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spc="-180" dirty="0"/>
              <a:t> </a:t>
            </a:r>
            <a:r>
              <a:rPr spc="-10" dirty="0"/>
              <a:t>Insights.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740" y="1411013"/>
            <a:ext cx="10485120" cy="36068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53085" indent="-540385">
              <a:lnSpc>
                <a:spcPct val="100000"/>
              </a:lnSpc>
              <a:spcBef>
                <a:spcPts val="1540"/>
              </a:spcBef>
              <a:buAutoNum type="arabicPeriod" startAt="6"/>
              <a:tabLst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Provider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champions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essentially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involvement.</a:t>
            </a:r>
            <a:endParaRPr sz="2800">
              <a:latin typeface="Calibri"/>
              <a:cs typeface="Calibri"/>
            </a:endParaRPr>
          </a:p>
          <a:p>
            <a:pPr marL="553085" indent="-540385">
              <a:lnSpc>
                <a:spcPct val="100000"/>
              </a:lnSpc>
              <a:spcBef>
                <a:spcPts val="1440"/>
              </a:spcBef>
              <a:buAutoNum type="arabicPeriod" startAt="6"/>
              <a:tabLst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Be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prepared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tough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project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scope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decisions.</a:t>
            </a:r>
            <a:endParaRPr sz="2800">
              <a:latin typeface="Calibri"/>
              <a:cs typeface="Calibri"/>
            </a:endParaRPr>
          </a:p>
          <a:p>
            <a:pPr marL="553085" indent="-540385">
              <a:lnSpc>
                <a:spcPct val="100000"/>
              </a:lnSpc>
              <a:spcBef>
                <a:spcPts val="1440"/>
              </a:spcBef>
              <a:buAutoNum type="arabicPeriod" startAt="6"/>
              <a:tabLst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Extensive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mapping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important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engagement.</a:t>
            </a:r>
            <a:endParaRPr sz="2800">
              <a:latin typeface="Calibri"/>
              <a:cs typeface="Calibri"/>
            </a:endParaRPr>
          </a:p>
          <a:p>
            <a:pPr marL="553085" marR="5080" indent="-541020">
              <a:lnSpc>
                <a:spcPct val="125000"/>
              </a:lnSpc>
              <a:spcBef>
                <a:spcPts val="600"/>
              </a:spcBef>
              <a:buAutoNum type="arabicPeriod" startAt="6"/>
              <a:tabLst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Order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review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development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start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early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will </a:t>
            </a:r>
            <a:r>
              <a:rPr sz="2800" dirty="0">
                <a:latin typeface="Calibri"/>
                <a:cs typeface="Calibri"/>
              </a:rPr>
              <a:t>become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critical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(took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almost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18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months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designated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FTE).</a:t>
            </a:r>
            <a:endParaRPr sz="2800">
              <a:latin typeface="Calibri"/>
              <a:cs typeface="Calibri"/>
            </a:endParaRPr>
          </a:p>
          <a:p>
            <a:pPr marL="552450" indent="-539750">
              <a:lnSpc>
                <a:spcPct val="100000"/>
              </a:lnSpc>
              <a:spcBef>
                <a:spcPts val="1440"/>
              </a:spcBef>
              <a:buAutoNum type="arabicPeriod" startAt="6"/>
              <a:tabLst>
                <a:tab pos="552450" algn="l"/>
              </a:tabLst>
            </a:pPr>
            <a:r>
              <a:rPr sz="2800" dirty="0">
                <a:latin typeface="Calibri"/>
                <a:cs typeface="Calibri"/>
              </a:rPr>
              <a:t>Deliver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commitments.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Contact</a:t>
            </a:r>
            <a:r>
              <a:rPr spc="-17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3689" y="1389615"/>
            <a:ext cx="9811385" cy="432214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dirty="0">
                <a:latin typeface="Calibri"/>
                <a:cs typeface="Calibri"/>
              </a:rPr>
              <a:t>Sam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Fielding</a:t>
            </a:r>
            <a:endParaRPr sz="2800" dirty="0">
              <a:latin typeface="Calibri"/>
              <a:cs typeface="Calibri"/>
            </a:endParaRPr>
          </a:p>
          <a:p>
            <a:pPr marL="12700" marR="6709409">
              <a:lnSpc>
                <a:spcPct val="1458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Chief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Officer Southlake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 dirty="0">
              <a:latin typeface="Calibri"/>
              <a:cs typeface="Calibri"/>
            </a:endParaRPr>
          </a:p>
          <a:p>
            <a:pPr marL="12700" marR="6107430">
              <a:lnSpc>
                <a:spcPct val="145800"/>
              </a:lnSpc>
            </a:pPr>
            <a:r>
              <a:rPr sz="2400" dirty="0">
                <a:latin typeface="Calibri"/>
                <a:cs typeface="Calibri"/>
              </a:rPr>
              <a:t>Email: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4"/>
              </a:rPr>
              <a:t>sfielding@southlake.ca</a:t>
            </a:r>
            <a:r>
              <a:rPr sz="2400" u="none" spc="-10" dirty="0">
                <a:solidFill>
                  <a:srgbClr val="6C95AF"/>
                </a:solidFill>
                <a:latin typeface="Calibri"/>
                <a:cs typeface="Calibri"/>
              </a:rPr>
              <a:t> </a:t>
            </a:r>
            <a:r>
              <a:rPr sz="2400" u="none" spc="-20" dirty="0">
                <a:latin typeface="Calibri"/>
                <a:cs typeface="Calibri"/>
              </a:rPr>
              <a:t>Website: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5"/>
              </a:rPr>
              <a:t>Southlake</a:t>
            </a:r>
            <a:r>
              <a:rPr sz="2400" u="sng" spc="-45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400" u="sng" spc="-10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5"/>
              </a:rPr>
              <a:t>Health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2400" b="1" spc="-10" dirty="0">
                <a:latin typeface="Calibri"/>
                <a:cs typeface="Calibri"/>
              </a:rPr>
              <a:t>Coordinated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Go-</a:t>
            </a:r>
            <a:r>
              <a:rPr sz="2400" b="1" dirty="0">
                <a:latin typeface="Calibri"/>
                <a:cs typeface="Calibri"/>
              </a:rPr>
              <a:t>Live: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5"/>
              </a:rPr>
              <a:t>Southlake</a:t>
            </a:r>
            <a:r>
              <a:rPr sz="2400" u="sng" spc="-55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400" u="sng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5"/>
              </a:rPr>
              <a:t>Health</a:t>
            </a:r>
            <a:r>
              <a:rPr sz="2400" u="none" dirty="0">
                <a:latin typeface="Calibri"/>
                <a:cs typeface="Calibri"/>
              </a:rPr>
              <a:t>,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6"/>
              </a:rPr>
              <a:t>Stevenson</a:t>
            </a:r>
            <a:r>
              <a:rPr sz="2400" u="sng" spc="-45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400" u="sng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6"/>
              </a:rPr>
              <a:t>Memorial</a:t>
            </a:r>
            <a:r>
              <a:rPr sz="2400" u="sng" spc="-75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400" u="sng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6"/>
              </a:rPr>
              <a:t>Hospital</a:t>
            </a:r>
            <a:r>
              <a:rPr sz="2400" u="none">
                <a:latin typeface="Calibri"/>
                <a:cs typeface="Calibri"/>
              </a:rPr>
              <a:t>,</a:t>
            </a:r>
            <a:r>
              <a:rPr sz="2400" u="none" spc="-60">
                <a:latin typeface="Calibri"/>
                <a:cs typeface="Calibri"/>
              </a:rPr>
              <a:t> </a:t>
            </a:r>
            <a:br>
              <a:rPr lang="en-US" sz="2400" u="none" spc="-60">
                <a:latin typeface="Calibri"/>
                <a:cs typeface="Calibri"/>
              </a:rPr>
            </a:br>
            <a:r>
              <a:rPr sz="2400" u="none">
                <a:latin typeface="Calibri"/>
                <a:cs typeface="Calibri"/>
              </a:rPr>
              <a:t>and</a:t>
            </a:r>
            <a:r>
              <a:rPr sz="2400" u="none" spc="-50">
                <a:latin typeface="Calibri"/>
                <a:cs typeface="Calibri"/>
              </a:rPr>
              <a:t> </a:t>
            </a:r>
            <a:r>
              <a:rPr sz="2400" u="sng" spc="-25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7"/>
              </a:rPr>
              <a:t>Oak</a:t>
            </a:r>
            <a:r>
              <a:rPr sz="2400" u="none" spc="-25">
                <a:solidFill>
                  <a:srgbClr val="6C95AF"/>
                </a:solidFill>
                <a:latin typeface="Calibri"/>
                <a:cs typeface="Calibri"/>
              </a:rPr>
              <a:t> </a:t>
            </a:r>
            <a:r>
              <a:rPr sz="2400" u="sng" spc="-20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7"/>
              </a:rPr>
              <a:t>Valley</a:t>
            </a:r>
            <a:r>
              <a:rPr sz="2400" u="sng" spc="-45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400" u="sng" dirty="0">
                <a:solidFill>
                  <a:srgbClr val="6C95AF"/>
                </a:solidFill>
                <a:uFill>
                  <a:solidFill>
                    <a:srgbClr val="6C95AF"/>
                  </a:solidFill>
                </a:uFill>
                <a:latin typeface="Calibri"/>
                <a:cs typeface="Calibri"/>
                <a:hlinkClick r:id="rId7"/>
              </a:rPr>
              <a:t>Health</a:t>
            </a:r>
            <a:r>
              <a:rPr sz="2400" u="none" spc="-60" dirty="0">
                <a:solidFill>
                  <a:srgbClr val="6C95AF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all</a:t>
            </a:r>
            <a:r>
              <a:rPr sz="2400" u="none" spc="-4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go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live</a:t>
            </a:r>
            <a:r>
              <a:rPr sz="2400" u="none" spc="-3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on</a:t>
            </a:r>
            <a:r>
              <a:rPr sz="2400" u="none" spc="-4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October</a:t>
            </a:r>
            <a:r>
              <a:rPr sz="2400" u="none" spc="-3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28,</a:t>
            </a:r>
            <a:r>
              <a:rPr sz="2400" u="none" spc="-4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2025.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7629"/>
            <a:ext cx="11777980" cy="6053455"/>
            <a:chOff x="0" y="387629"/>
            <a:chExt cx="11777980" cy="6053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7629"/>
              <a:ext cx="11777865" cy="60529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7285" y="5709120"/>
              <a:ext cx="2628311" cy="4432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97299" y="2788366"/>
            <a:ext cx="2409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739" y="3840007"/>
            <a:ext cx="7964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Appendix.</a:t>
            </a:r>
            <a:r>
              <a:rPr spc="-15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1401564"/>
            <a:ext cx="6213475" cy="414020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660"/>
              </a:spcBef>
              <a:buAutoNum type="alphaUcPeriod"/>
              <a:tabLst>
                <a:tab pos="469265" algn="l"/>
              </a:tabLst>
            </a:pPr>
            <a:r>
              <a:rPr sz="3200" b="1" dirty="0">
                <a:latin typeface="Calibri"/>
                <a:cs typeface="Calibri"/>
              </a:rPr>
              <a:t>Decision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Document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AutoNum type="alphaUcPeriod"/>
              <a:tabLst>
                <a:tab pos="469265" algn="l"/>
              </a:tabLst>
            </a:pPr>
            <a:r>
              <a:rPr sz="3200" b="1" dirty="0">
                <a:latin typeface="Calibri"/>
                <a:cs typeface="Calibri"/>
              </a:rPr>
              <a:t>Comprehensive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Mapping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Sessions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AutoNum type="alphaUcPeriod"/>
              <a:tabLst>
                <a:tab pos="469265" algn="l"/>
              </a:tabLst>
            </a:pPr>
            <a:r>
              <a:rPr sz="3200" b="1" spc="-10" dirty="0">
                <a:latin typeface="Calibri"/>
                <a:cs typeface="Calibri"/>
              </a:rPr>
              <a:t>Workflows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AutoNum type="alphaUcPeriod"/>
              <a:tabLst>
                <a:tab pos="469265" algn="l"/>
              </a:tabLst>
            </a:pPr>
            <a:r>
              <a:rPr sz="3200" b="1" dirty="0">
                <a:latin typeface="Calibri"/>
                <a:cs typeface="Calibri"/>
              </a:rPr>
              <a:t>Status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Reports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AutoNum type="alphaUcPeriod"/>
              <a:tabLst>
                <a:tab pos="469265" algn="l"/>
              </a:tabLst>
            </a:pPr>
            <a:r>
              <a:rPr sz="3200" b="1" dirty="0">
                <a:latin typeface="Calibri"/>
                <a:cs typeface="Calibri"/>
              </a:rPr>
              <a:t>CPOM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Provider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Champions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560"/>
              </a:spcBef>
              <a:buAutoNum type="alphaUcPeriod"/>
              <a:tabLst>
                <a:tab pos="469265" algn="l"/>
              </a:tabLst>
            </a:pPr>
            <a:r>
              <a:rPr sz="3200" b="1" dirty="0">
                <a:latin typeface="Calibri"/>
                <a:cs typeface="Calibri"/>
              </a:rPr>
              <a:t>Change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908" y="1525521"/>
              <a:ext cx="3424179" cy="45119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5637" y="1511300"/>
              <a:ext cx="3651885" cy="4564380"/>
            </a:xfrm>
            <a:custGeom>
              <a:avLst/>
              <a:gdLst/>
              <a:ahLst/>
              <a:cxnLst/>
              <a:rect l="l" t="t" r="r" b="b"/>
              <a:pathLst>
                <a:path w="3651885" h="4564380">
                  <a:moveTo>
                    <a:pt x="0" y="0"/>
                  </a:moveTo>
                  <a:lnTo>
                    <a:pt x="3651262" y="0"/>
                  </a:lnTo>
                  <a:lnTo>
                    <a:pt x="3651262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8023" y="1516062"/>
              <a:ext cx="3638445" cy="35228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57661" y="1511300"/>
              <a:ext cx="3854450" cy="4564380"/>
            </a:xfrm>
            <a:custGeom>
              <a:avLst/>
              <a:gdLst/>
              <a:ahLst/>
              <a:cxnLst/>
              <a:rect l="l" t="t" r="r" b="b"/>
              <a:pathLst>
                <a:path w="3854450" h="4564380">
                  <a:moveTo>
                    <a:pt x="0" y="0"/>
                  </a:moveTo>
                  <a:lnTo>
                    <a:pt x="3854030" y="0"/>
                  </a:lnTo>
                  <a:lnTo>
                    <a:pt x="3854030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360" y="1525900"/>
              <a:ext cx="3693779" cy="28478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66658" y="1511300"/>
              <a:ext cx="3811904" cy="4564380"/>
            </a:xfrm>
            <a:custGeom>
              <a:avLst/>
              <a:gdLst/>
              <a:ahLst/>
              <a:cxnLst/>
              <a:rect l="l" t="t" r="r" b="b"/>
              <a:pathLst>
                <a:path w="3811904" h="4564380">
                  <a:moveTo>
                    <a:pt x="0" y="0"/>
                  </a:moveTo>
                  <a:lnTo>
                    <a:pt x="3811536" y="0"/>
                  </a:lnTo>
                  <a:lnTo>
                    <a:pt x="3811536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95" dirty="0"/>
              <a:t> </a:t>
            </a:r>
            <a:r>
              <a:rPr dirty="0"/>
              <a:t>A.</a:t>
            </a:r>
            <a:r>
              <a:rPr spc="-100" dirty="0"/>
              <a:t> </a:t>
            </a:r>
            <a:r>
              <a:rPr dirty="0"/>
              <a:t>Decision</a:t>
            </a:r>
            <a:r>
              <a:rPr spc="-75" dirty="0"/>
              <a:t> </a:t>
            </a:r>
            <a:r>
              <a:rPr spc="-10" dirty="0"/>
              <a:t>Documents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95" dirty="0"/>
              <a:t> </a:t>
            </a:r>
            <a:r>
              <a:rPr dirty="0"/>
              <a:t>A.</a:t>
            </a:r>
            <a:r>
              <a:rPr spc="-100" dirty="0"/>
              <a:t> </a:t>
            </a:r>
            <a:r>
              <a:rPr dirty="0"/>
              <a:t>Decision</a:t>
            </a:r>
            <a:r>
              <a:rPr spc="-75" dirty="0"/>
              <a:t> </a:t>
            </a:r>
            <a:r>
              <a:rPr spc="-10" dirty="0"/>
              <a:t>Documents</a:t>
            </a:r>
          </a:p>
        </p:txBody>
      </p:sp>
      <p:sp>
        <p:nvSpPr>
          <p:cNvPr id="7" name="object 7"/>
          <p:cNvSpPr/>
          <p:nvPr/>
        </p:nvSpPr>
        <p:spPr>
          <a:xfrm>
            <a:off x="8945537" y="6088938"/>
            <a:ext cx="2918460" cy="582295"/>
          </a:xfrm>
          <a:custGeom>
            <a:avLst/>
            <a:gdLst/>
            <a:ahLst/>
            <a:cxnLst/>
            <a:rect l="l" t="t" r="r" b="b"/>
            <a:pathLst>
              <a:path w="2918459" h="582295">
                <a:moveTo>
                  <a:pt x="2918269" y="387870"/>
                </a:moveTo>
                <a:lnTo>
                  <a:pt x="0" y="387870"/>
                </a:lnTo>
                <a:lnTo>
                  <a:pt x="0" y="581799"/>
                </a:lnTo>
                <a:lnTo>
                  <a:pt x="2918269" y="581799"/>
                </a:lnTo>
                <a:lnTo>
                  <a:pt x="2918269" y="387870"/>
                </a:lnTo>
                <a:close/>
              </a:path>
              <a:path w="2918459" h="582295">
                <a:moveTo>
                  <a:pt x="2918269" y="0"/>
                </a:moveTo>
                <a:lnTo>
                  <a:pt x="0" y="0"/>
                </a:lnTo>
                <a:lnTo>
                  <a:pt x="0" y="193929"/>
                </a:lnTo>
                <a:lnTo>
                  <a:pt x="0" y="387858"/>
                </a:lnTo>
                <a:lnTo>
                  <a:pt x="2918269" y="387858"/>
                </a:lnTo>
                <a:lnTo>
                  <a:pt x="2918269" y="193929"/>
                </a:lnTo>
                <a:lnTo>
                  <a:pt x="291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5026" y="1427161"/>
          <a:ext cx="11025505" cy="523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3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#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TITLE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AUTHOR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Encounter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Meditech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Labour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Module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implementation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Style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Guide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Zynx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Subscription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Standard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Orders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Informatics/</a:t>
                      </a:r>
                      <a:r>
                        <a:rPr sz="12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Diet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Anesthesia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System (AIMS)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Date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Subscription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Separation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Meditech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Dictionary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Builds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(not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PHA)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DMD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(Dictionary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Desktop)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Replays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CPOM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Go-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Live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Southlake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Stevenson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Drug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Dictionary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Separation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(PHA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Module)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Optimal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Approach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(Intravenous)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Admixture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Intermittent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Dosing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Medication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Builds: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"Drug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Dictionary"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vs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"Order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Strings"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Build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Disable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Range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Dose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Parameters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Toolbox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Parameters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Orderable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Interventions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Informatics/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(Intravenous)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Admixture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eMAR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Component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Scanning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IDEAS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Barcode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(Intravenous)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Admixture: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Barcode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Scanning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eMAR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Documentation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IDEAS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Barcode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Existing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Platform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2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10" dirty="0">
                          <a:latin typeface="Calibri"/>
                          <a:cs typeface="Calibri"/>
                        </a:rPr>
                        <a:t>Removed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Team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SRHC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SMH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Drug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Dictionary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Rebuild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12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(PHA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Module)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Standardizing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IV Fluids,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Volumes,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Rates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Medications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(Intravenous)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Premix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Bags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Builds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TAR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(Transfusion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Record)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Recommended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Orders-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Consulting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Providers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Clerks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Activate Orders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Mobile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Device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Nursing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Print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Label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Function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163809" y="845567"/>
            <a:ext cx="1621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September</a:t>
            </a:r>
            <a:r>
              <a:rPr sz="1400" spc="-20" dirty="0">
                <a:latin typeface="Calibri"/>
                <a:cs typeface="Calibri"/>
              </a:rPr>
              <a:t> 2025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95" dirty="0"/>
              <a:t> </a:t>
            </a:r>
            <a:r>
              <a:rPr dirty="0"/>
              <a:t>A.</a:t>
            </a:r>
            <a:r>
              <a:rPr spc="-100" dirty="0"/>
              <a:t> </a:t>
            </a:r>
            <a:r>
              <a:rPr dirty="0"/>
              <a:t>Decision</a:t>
            </a:r>
            <a:r>
              <a:rPr spc="-75" dirty="0"/>
              <a:t> </a:t>
            </a:r>
            <a:r>
              <a:rPr spc="-10" dirty="0"/>
              <a:t>Documents</a:t>
            </a:r>
          </a:p>
        </p:txBody>
      </p:sp>
      <p:sp>
        <p:nvSpPr>
          <p:cNvPr id="7" name="object 7"/>
          <p:cNvSpPr/>
          <p:nvPr/>
        </p:nvSpPr>
        <p:spPr>
          <a:xfrm>
            <a:off x="7867650" y="6041669"/>
            <a:ext cx="3901440" cy="628015"/>
          </a:xfrm>
          <a:custGeom>
            <a:avLst/>
            <a:gdLst/>
            <a:ahLst/>
            <a:cxnLst/>
            <a:rect l="l" t="t" r="r" b="b"/>
            <a:pathLst>
              <a:path w="3901440" h="628015">
                <a:moveTo>
                  <a:pt x="3900906" y="0"/>
                </a:moveTo>
                <a:lnTo>
                  <a:pt x="0" y="0"/>
                </a:lnTo>
                <a:lnTo>
                  <a:pt x="0" y="209169"/>
                </a:lnTo>
                <a:lnTo>
                  <a:pt x="0" y="418338"/>
                </a:lnTo>
                <a:lnTo>
                  <a:pt x="0" y="627507"/>
                </a:lnTo>
                <a:lnTo>
                  <a:pt x="3900906" y="627507"/>
                </a:lnTo>
                <a:lnTo>
                  <a:pt x="3900906" y="418338"/>
                </a:lnTo>
                <a:lnTo>
                  <a:pt x="3900906" y="209169"/>
                </a:lnTo>
                <a:lnTo>
                  <a:pt x="390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21758" y="1436646"/>
          <a:ext cx="10742929" cy="522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3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#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TITLE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AUTHOR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26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Orders-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archived.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27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Utilizing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Hold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Queue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Phases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Care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28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Recommended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orders-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Nursing/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Allied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Health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29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Interventional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Cardiology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Documentation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Mobile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Devices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Roll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Timeline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Labelling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Own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Medication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Protocols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Infusions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Titrations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Module: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Roll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Timeline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Informatics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Physician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Consults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Informatics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SRCC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(Cancer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Centre)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TAR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(Transfusion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Record)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not?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TAR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Working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Group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Personalization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Angela/Becky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Recommendation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Barcode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Scanner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Practice/Barcoding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39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Physician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Compensation for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CPOM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Go-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Live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Victoria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Pereira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Provider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mandatory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Jennifer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Prosa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Sandbox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(Test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Environment)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Team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Vital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Sign: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Intervention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Informatics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Inpatient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Chemo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Administration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Practice/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Weight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Based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Stop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Discontinue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eLearning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Module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platform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Victoria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Pereira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Secretaries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Entering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Orders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Private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Offices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MRN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(Medical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Record)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generation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private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provider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office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Practice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Approach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MEDITECH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Changes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Practice/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49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Weight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(Intravenous)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Continuous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Medications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5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Pharmacy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Practice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163809" y="845567"/>
            <a:ext cx="1621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September</a:t>
            </a:r>
            <a:r>
              <a:rPr sz="1400" spc="-20" dirty="0">
                <a:latin typeface="Calibri"/>
                <a:cs typeface="Calibri"/>
              </a:rPr>
              <a:t> 2025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05" dirty="0"/>
              <a:t> </a:t>
            </a:r>
            <a:r>
              <a:rPr dirty="0"/>
              <a:t>B.</a:t>
            </a:r>
            <a:r>
              <a:rPr spc="-125" dirty="0"/>
              <a:t> </a:t>
            </a:r>
            <a:r>
              <a:rPr spc="-10" dirty="0"/>
              <a:t>Comprehensive</a:t>
            </a:r>
            <a:r>
              <a:rPr spc="-114" dirty="0"/>
              <a:t> </a:t>
            </a:r>
            <a:r>
              <a:rPr spc="-10" dirty="0"/>
              <a:t>Mapping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1415207"/>
            <a:ext cx="10714990" cy="434467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entire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current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future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 processes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Allow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opportunity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comprehend,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design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workflows.</a:t>
            </a:r>
            <a:endParaRPr sz="2000">
              <a:latin typeface="Calibri"/>
              <a:cs typeface="Calibri"/>
            </a:endParaRPr>
          </a:p>
          <a:p>
            <a:pPr marL="698500" marR="605155" indent="-228600">
              <a:lnSpc>
                <a:spcPct val="105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Sessions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structured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approach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integrating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principles,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ensuring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efficiency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efficacy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always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prioritizing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patient's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centrality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Session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Structure:</a:t>
            </a:r>
            <a:endParaRPr sz="2400">
              <a:latin typeface="Calibri"/>
              <a:cs typeface="Calibri"/>
            </a:endParaRPr>
          </a:p>
          <a:p>
            <a:pPr marL="697865" marR="5080" indent="-228600">
              <a:lnSpc>
                <a:spcPct val="105000"/>
              </a:lnSpc>
              <a:spcBef>
                <a:spcPts val="65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undergo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8-hour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sessions—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current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other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future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state.</a:t>
            </a:r>
            <a:endParaRPr sz="2000">
              <a:latin typeface="Calibri"/>
              <a:cs typeface="Calibri"/>
            </a:endParaRPr>
          </a:p>
          <a:p>
            <a:pPr marL="697865" marR="80010" indent="-228600">
              <a:lnSpc>
                <a:spcPct val="105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allocated</a:t>
            </a:r>
            <a:r>
              <a:rPr sz="2000" spc="-20" dirty="0">
                <a:latin typeface="Calibri"/>
                <a:cs typeface="Calibri"/>
              </a:rPr>
              <a:t> two-</a:t>
            </a:r>
            <a:r>
              <a:rPr sz="2000" dirty="0">
                <a:latin typeface="Calibri"/>
                <a:cs typeface="Calibri"/>
              </a:rPr>
              <a:t>hour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blocks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session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specifically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focusing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 workflows.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675" y="1387551"/>
              <a:ext cx="2877107" cy="21537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21638" y="308386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60" y="45720"/>
                  </a:lnTo>
                  <a:lnTo>
                    <a:pt x="31757" y="43923"/>
                  </a:lnTo>
                  <a:lnTo>
                    <a:pt x="39023" y="39023"/>
                  </a:lnTo>
                  <a:lnTo>
                    <a:pt x="43923" y="31757"/>
                  </a:lnTo>
                  <a:lnTo>
                    <a:pt x="45720" y="22860"/>
                  </a:lnTo>
                  <a:lnTo>
                    <a:pt x="43923" y="13962"/>
                  </a:lnTo>
                  <a:lnTo>
                    <a:pt x="39023" y="6696"/>
                  </a:lnTo>
                  <a:lnTo>
                    <a:pt x="31757" y="179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21638" y="308386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22860"/>
                  </a:moveTo>
                  <a:lnTo>
                    <a:pt x="1796" y="13962"/>
                  </a:lnTo>
                  <a:lnTo>
                    <a:pt x="6696" y="6696"/>
                  </a:lnTo>
                  <a:lnTo>
                    <a:pt x="13962" y="1796"/>
                  </a:lnTo>
                  <a:lnTo>
                    <a:pt x="22860" y="0"/>
                  </a:lnTo>
                  <a:lnTo>
                    <a:pt x="31757" y="1796"/>
                  </a:lnTo>
                  <a:lnTo>
                    <a:pt x="39023" y="6696"/>
                  </a:lnTo>
                  <a:lnTo>
                    <a:pt x="43923" y="13962"/>
                  </a:lnTo>
                  <a:lnTo>
                    <a:pt x="45720" y="22860"/>
                  </a:lnTo>
                  <a:lnTo>
                    <a:pt x="43923" y="31757"/>
                  </a:lnTo>
                  <a:lnTo>
                    <a:pt x="39023" y="39023"/>
                  </a:lnTo>
                  <a:lnTo>
                    <a:pt x="31757" y="43923"/>
                  </a:lnTo>
                  <a:lnTo>
                    <a:pt x="22860" y="45720"/>
                  </a:lnTo>
                  <a:lnTo>
                    <a:pt x="13962" y="43923"/>
                  </a:lnTo>
                  <a:lnTo>
                    <a:pt x="6696" y="39023"/>
                  </a:lnTo>
                  <a:lnTo>
                    <a:pt x="1796" y="31757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92280" y="3171407"/>
              <a:ext cx="673100" cy="589280"/>
            </a:xfrm>
            <a:custGeom>
              <a:avLst/>
              <a:gdLst/>
              <a:ahLst/>
              <a:cxnLst/>
              <a:rect l="l" t="t" r="r" b="b"/>
              <a:pathLst>
                <a:path w="673100" h="589279">
                  <a:moveTo>
                    <a:pt x="672871" y="5890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44498" y="3129578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82550" h="79375">
                  <a:moveTo>
                    <a:pt x="0" y="0"/>
                  </a:moveTo>
                  <a:lnTo>
                    <a:pt x="32232" y="78866"/>
                  </a:lnTo>
                  <a:lnTo>
                    <a:pt x="82423" y="21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3517" y="3760483"/>
              <a:ext cx="1683253" cy="14329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218749" y="3755720"/>
              <a:ext cx="1692910" cy="1443990"/>
            </a:xfrm>
            <a:custGeom>
              <a:avLst/>
              <a:gdLst/>
              <a:ahLst/>
              <a:cxnLst/>
              <a:rect l="l" t="t" r="r" b="b"/>
              <a:pathLst>
                <a:path w="1692909" h="1443989">
                  <a:moveTo>
                    <a:pt x="0" y="0"/>
                  </a:moveTo>
                  <a:lnTo>
                    <a:pt x="1692795" y="0"/>
                  </a:lnTo>
                  <a:lnTo>
                    <a:pt x="1692795" y="1443443"/>
                  </a:lnTo>
                  <a:lnTo>
                    <a:pt x="0" y="1443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9675" y="4717999"/>
              <a:ext cx="2320905" cy="12692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24911" y="4713236"/>
              <a:ext cx="2330450" cy="1278890"/>
            </a:xfrm>
            <a:custGeom>
              <a:avLst/>
              <a:gdLst/>
              <a:ahLst/>
              <a:cxnLst/>
              <a:rect l="l" t="t" r="r" b="b"/>
              <a:pathLst>
                <a:path w="2330450" h="1278889">
                  <a:moveTo>
                    <a:pt x="0" y="0"/>
                  </a:moveTo>
                  <a:lnTo>
                    <a:pt x="2330437" y="0"/>
                  </a:lnTo>
                  <a:lnTo>
                    <a:pt x="2330437" y="1278775"/>
                  </a:lnTo>
                  <a:lnTo>
                    <a:pt x="0" y="1278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9055" y="419654"/>
            <a:ext cx="3635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Southlake</a:t>
            </a:r>
            <a:r>
              <a:rPr spc="-175" dirty="0"/>
              <a:t> </a:t>
            </a:r>
            <a:r>
              <a:rPr spc="-10" dirty="0"/>
              <a:t>Health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89961" y="672638"/>
            <a:ext cx="4182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4A8A"/>
                </a:solidFill>
                <a:latin typeface="Calibri"/>
                <a:cs typeface="Calibri"/>
              </a:rPr>
              <a:t>Providing</a:t>
            </a:r>
            <a:r>
              <a:rPr sz="2000" b="1" i="1" spc="-8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4A8A"/>
                </a:solidFill>
                <a:latin typeface="Calibri"/>
                <a:cs typeface="Calibri"/>
              </a:rPr>
              <a:t>Leading</a:t>
            </a:r>
            <a:r>
              <a:rPr sz="2000" b="1" i="1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4A8A"/>
                </a:solidFill>
                <a:latin typeface="Calibri"/>
                <a:cs typeface="Calibri"/>
              </a:rPr>
              <a:t>Edge.</a:t>
            </a:r>
            <a:r>
              <a:rPr sz="2000" b="1" i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4A8A"/>
                </a:solidFill>
                <a:latin typeface="Calibri"/>
                <a:cs typeface="Calibri"/>
              </a:rPr>
              <a:t>Close</a:t>
            </a:r>
            <a:r>
              <a:rPr sz="2000" b="1" i="1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4A8A"/>
                </a:solidFill>
                <a:latin typeface="Calibri"/>
                <a:cs typeface="Calibri"/>
              </a:rPr>
              <a:t>to</a:t>
            </a:r>
            <a:r>
              <a:rPr sz="2000" b="1" i="1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4A8A"/>
                </a:solidFill>
                <a:latin typeface="Calibri"/>
                <a:cs typeface="Calibri"/>
              </a:rPr>
              <a:t>Home.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141" y="1519825"/>
            <a:ext cx="8055609" cy="4274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98425" indent="-228600">
              <a:lnSpc>
                <a:spcPct val="11499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Verdana"/>
                <a:cs typeface="Verdana"/>
              </a:rPr>
              <a:t>Southlake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Health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has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just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celebrated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100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years.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We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deliver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wide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range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of </a:t>
            </a:r>
            <a:r>
              <a:rPr sz="1500" dirty="0">
                <a:latin typeface="Verdana"/>
                <a:cs typeface="Verdana"/>
              </a:rPr>
              <a:t>healthcare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services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the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communities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northern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York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Region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southern </a:t>
            </a:r>
            <a:r>
              <a:rPr sz="1500" dirty="0">
                <a:latin typeface="Verdana"/>
                <a:cs typeface="Verdana"/>
              </a:rPr>
              <a:t>Simcoe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County.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This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includes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regional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Cancer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Cardiac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that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serves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broader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population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across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northern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Greater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Toronto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Area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Greater </a:t>
            </a:r>
            <a:r>
              <a:rPr sz="1500" spc="-20" dirty="0">
                <a:latin typeface="Verdana"/>
                <a:cs typeface="Verdana"/>
              </a:rPr>
              <a:t>Toronto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Area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(GTA)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into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Simcoe-Muskoka.</a:t>
            </a:r>
            <a:endParaRPr sz="1500">
              <a:latin typeface="Verdana"/>
              <a:cs typeface="Verdana"/>
            </a:endParaRPr>
          </a:p>
          <a:p>
            <a:pPr marL="241300" marR="106045" indent="-228600">
              <a:lnSpc>
                <a:spcPct val="114999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Verdana"/>
                <a:cs typeface="Verdana"/>
              </a:rPr>
              <a:t>Our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team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nearly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6,000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staff,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physicians,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volunteers,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students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Patient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and </a:t>
            </a:r>
            <a:r>
              <a:rPr sz="1500" dirty="0">
                <a:latin typeface="Verdana"/>
                <a:cs typeface="Verdana"/>
              </a:rPr>
              <a:t>Family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Advisors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are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committed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creating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environment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where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the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best </a:t>
            </a:r>
            <a:r>
              <a:rPr sz="1500" dirty="0">
                <a:latin typeface="Verdana"/>
                <a:cs typeface="Verdana"/>
              </a:rPr>
              <a:t>experiences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happen.</a:t>
            </a:r>
            <a:endParaRPr sz="1500">
              <a:latin typeface="Verdana"/>
              <a:cs typeface="Verdana"/>
            </a:endParaRPr>
          </a:p>
          <a:p>
            <a:pPr marL="241300" marR="635000" indent="-228600">
              <a:lnSpc>
                <a:spcPct val="115300"/>
              </a:lnSpc>
              <a:spcBef>
                <a:spcPts val="590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Verdana"/>
                <a:cs typeface="Verdana"/>
              </a:rPr>
              <a:t>Southlake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has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received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the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highest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distinction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Exemplary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Standing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from </a:t>
            </a:r>
            <a:r>
              <a:rPr sz="1500" dirty="0">
                <a:latin typeface="Verdana"/>
                <a:cs typeface="Verdana"/>
              </a:rPr>
              <a:t>Accreditation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Canada.</a:t>
            </a:r>
            <a:endParaRPr sz="1500">
              <a:latin typeface="Verdana"/>
              <a:cs typeface="Verdana"/>
            </a:endParaRPr>
          </a:p>
          <a:p>
            <a:pPr marL="238760" marR="5080" indent="-226060" algn="just">
              <a:lnSpc>
                <a:spcPct val="114999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Verdana"/>
                <a:cs typeface="Verdana"/>
              </a:rPr>
              <a:t>With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annual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operating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budget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over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$600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million (₤320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million),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we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for 	</a:t>
            </a:r>
            <a:r>
              <a:rPr sz="1500" dirty="0">
                <a:latin typeface="Verdana"/>
                <a:cs typeface="Verdana"/>
              </a:rPr>
              <a:t>one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Ontario’s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most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rapidly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growing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(&lt;8%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annually)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aging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populations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and 	</a:t>
            </a:r>
            <a:r>
              <a:rPr sz="1500" dirty="0">
                <a:latin typeface="Verdana"/>
                <a:cs typeface="Verdana"/>
              </a:rPr>
              <a:t>have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developed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exciting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plan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for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new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facilities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serve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our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communities.</a:t>
            </a:r>
            <a:endParaRPr sz="1500">
              <a:latin typeface="Verdana"/>
              <a:cs typeface="Verdana"/>
            </a:endParaRPr>
          </a:p>
          <a:p>
            <a:pPr marL="238760" marR="107314" indent="-226060" algn="just">
              <a:lnSpc>
                <a:spcPct val="1147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Verdana"/>
                <a:cs typeface="Verdana"/>
              </a:rPr>
              <a:t>Southlake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is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proud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anchor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partner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North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York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South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Simco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Ontario 	</a:t>
            </a:r>
            <a:r>
              <a:rPr sz="1500" dirty="0">
                <a:latin typeface="Verdana"/>
                <a:cs typeface="Verdana"/>
              </a:rPr>
              <a:t>Health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Team,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working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with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partners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deliver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connected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across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the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region.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941" y="3618991"/>
              <a:ext cx="3202403" cy="22875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05" dirty="0"/>
              <a:t> </a:t>
            </a:r>
            <a:r>
              <a:rPr dirty="0"/>
              <a:t>B.</a:t>
            </a:r>
            <a:r>
              <a:rPr spc="-125" dirty="0"/>
              <a:t> </a:t>
            </a:r>
            <a:r>
              <a:rPr spc="-10" dirty="0"/>
              <a:t>Comprehensive</a:t>
            </a:r>
            <a:r>
              <a:rPr spc="-114" dirty="0"/>
              <a:t> </a:t>
            </a:r>
            <a:r>
              <a:rPr spc="-10" dirty="0"/>
              <a:t>Mapping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290" y="1535065"/>
            <a:ext cx="16268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Calibri"/>
                <a:cs typeface="Calibri"/>
              </a:rPr>
              <a:t>Mapping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Sessions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90" y="1794145"/>
            <a:ext cx="2923540" cy="443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Anesthesia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Birthing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10" dirty="0">
                <a:latin typeface="Calibri"/>
                <a:cs typeface="Calibri"/>
              </a:rPr>
              <a:t> Postpartum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CAM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Cardiovascular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Surgery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Critical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Care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Dietary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HRIS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Structural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Heart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Information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Technology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Laboratory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Medicine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Surgery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Mental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Health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Inpatient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Mental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Health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Outpatient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NICU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Paediatrics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Oncology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CVOR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Pathology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Pharmacy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Pre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Post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-</a:t>
            </a:r>
            <a:r>
              <a:rPr sz="1700" spc="-10" dirty="0">
                <a:latin typeface="Calibri"/>
                <a:cs typeface="Calibri"/>
              </a:rPr>
              <a:t>Operative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888537" y="2118621"/>
          <a:ext cx="5873750" cy="130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3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Categories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375285" marR="124460" indent="-245745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completed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us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future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state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Hardware/Equipment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Meditech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Improvements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Build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Integration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Operational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Opportunities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9525">
                        <a:lnSpc>
                          <a:spcPts val="13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Process/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Workflow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Optimization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1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3175" algn="r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Total: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68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948526" y="1493334"/>
            <a:ext cx="382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CAM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Cardiovascular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Surgery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5544" y="1374648"/>
              <a:ext cx="6579107" cy="21351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1808" y="1401178"/>
              <a:ext cx="6472846" cy="20278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3226307"/>
              <a:ext cx="8429243" cy="35082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794" y="3253172"/>
              <a:ext cx="8322232" cy="340148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75" dirty="0"/>
              <a:t> </a:t>
            </a:r>
            <a:r>
              <a:rPr dirty="0"/>
              <a:t>C.</a:t>
            </a:r>
            <a:r>
              <a:rPr spc="-90" dirty="0"/>
              <a:t> </a:t>
            </a:r>
            <a:r>
              <a:rPr spc="-10" dirty="0"/>
              <a:t>Workflows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9140" y="1495442"/>
            <a:ext cx="3284220" cy="13970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10" dirty="0">
                <a:latin typeface="Calibri"/>
                <a:cs typeface="Calibri"/>
              </a:rPr>
              <a:t>Examples: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Diet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Nursing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Admission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75" dirty="0"/>
              <a:t> </a:t>
            </a:r>
            <a:r>
              <a:rPr dirty="0"/>
              <a:t>C.</a:t>
            </a:r>
            <a:r>
              <a:rPr spc="-90" dirty="0"/>
              <a:t> </a:t>
            </a:r>
            <a:r>
              <a:rPr spc="-10" dirty="0"/>
              <a:t>Workflows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89000" y="1509664"/>
          <a:ext cx="10990577" cy="508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Medication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(4)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Admission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prior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Infusions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Titrations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(CADD)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Provider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Driven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Transfer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Anesthesia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(intra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op)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Infusions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Titrations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(Chemo)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Admission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Anesthesia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Infusions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Titrations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(continuous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intermittent)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Allied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Block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Room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Infusions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Titrations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(PCA/PCEA)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Handover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Blood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(2)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Chemo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Specimen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Collection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(+5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workflows)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BPMH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Reconciliation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Transfer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(2)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going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procedures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Office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BPMH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Reconciliation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Admission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(4)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cardiac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Outpatient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Follow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Appointments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BPMH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Reconciliation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(2)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Inpt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Return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Floor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procedure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Outpatient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Bloodwork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Phlebotomist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Workflow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Cardioversion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Referrals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Outpatient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Workflow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Cath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Labs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(ADC/MAB)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Out-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procedure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prep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Consulting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Provider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PACU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Delayed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cancelled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procedures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blood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Pathology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Diet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Entry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Breast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Bx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Pharmacist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Initiated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Medication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Modifications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Direct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Admit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Facility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CV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 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(ADC/MAB)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Direct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Admit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SL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Clinic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Labs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(ADC/MAB)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Labs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(Cardiac)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Planned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admission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Deceased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Patient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Labs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(IR)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Pre-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cardiac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procedure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labs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Pre-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Structural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Consultation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Inpatient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Admit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(ADC/MAB)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Pre-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structural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procedure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(Cardiac)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Provider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Driven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Transfer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procedure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(cardiac)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(IR)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Radiology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Minor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Procedures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procedure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(Gen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surg)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SDA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(ADC/MAB)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Enteral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Feed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Infant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Feeding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Administration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pathology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SDA (nurse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activate)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Escalation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procedures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IR-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Inpatients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Structural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Referral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IR-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Outpatients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Unplanned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Admission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(ADC/MAB)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Finch/Elden/Sunrise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0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Readmit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Tech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Specimen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Collection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Unplanned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admission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Rhythm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(Phases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Care)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Codes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Documentation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Rhythm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Device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Clinic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Directives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571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Holding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Meds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Pre-Procedure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Learners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4480" y="3503033"/>
              <a:ext cx="5695629" cy="31721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096" y="2653969"/>
              <a:ext cx="6063314" cy="3417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338" y="2649207"/>
              <a:ext cx="6073140" cy="3427095"/>
            </a:xfrm>
            <a:custGeom>
              <a:avLst/>
              <a:gdLst/>
              <a:ahLst/>
              <a:cxnLst/>
              <a:rect l="l" t="t" r="r" b="b"/>
              <a:pathLst>
                <a:path w="6073140" h="3427095">
                  <a:moveTo>
                    <a:pt x="0" y="0"/>
                  </a:moveTo>
                  <a:lnTo>
                    <a:pt x="6072847" y="0"/>
                  </a:lnTo>
                  <a:lnTo>
                    <a:pt x="6072847" y="3426841"/>
                  </a:lnTo>
                  <a:lnTo>
                    <a:pt x="0" y="34268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45" dirty="0"/>
              <a:t> </a:t>
            </a:r>
            <a:r>
              <a:rPr dirty="0"/>
              <a:t>D.</a:t>
            </a:r>
            <a:r>
              <a:rPr spc="-150" dirty="0"/>
              <a:t> </a:t>
            </a:r>
            <a:r>
              <a:rPr dirty="0"/>
              <a:t>Status</a:t>
            </a:r>
            <a:r>
              <a:rPr spc="-130" dirty="0"/>
              <a:t> </a:t>
            </a:r>
            <a:r>
              <a:rPr spc="-10" dirty="0"/>
              <a:t>Reports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1495442"/>
            <a:ext cx="10744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Biweekly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reporting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project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awareness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overall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status, </a:t>
            </a:r>
            <a:r>
              <a:rPr sz="2400" dirty="0">
                <a:latin typeface="Calibri"/>
                <a:cs typeface="Calibri"/>
              </a:rPr>
              <a:t>schedule,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scope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budget.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29" y="2294420"/>
              <a:ext cx="5419661" cy="3117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8353" y="2367460"/>
              <a:ext cx="5332851" cy="29484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45" dirty="0"/>
              <a:t> </a:t>
            </a:r>
            <a:r>
              <a:rPr dirty="0"/>
              <a:t>D.</a:t>
            </a:r>
            <a:r>
              <a:rPr spc="-150" dirty="0"/>
              <a:t> </a:t>
            </a:r>
            <a:r>
              <a:rPr dirty="0"/>
              <a:t>Status</a:t>
            </a:r>
            <a:r>
              <a:rPr spc="-130" dirty="0"/>
              <a:t> </a:t>
            </a:r>
            <a:r>
              <a:rPr spc="-10" dirty="0"/>
              <a:t>Reports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140" y="1586882"/>
            <a:ext cx="8636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Incorporated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roadmaps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timelines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165" y="2230782"/>
              <a:ext cx="5567845" cy="31161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4620" y="2230782"/>
              <a:ext cx="5603999" cy="31570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45" dirty="0"/>
              <a:t> </a:t>
            </a:r>
            <a:r>
              <a:rPr dirty="0"/>
              <a:t>D.</a:t>
            </a:r>
            <a:r>
              <a:rPr spc="-150" dirty="0"/>
              <a:t> </a:t>
            </a:r>
            <a:r>
              <a:rPr dirty="0"/>
              <a:t>Status</a:t>
            </a:r>
            <a:r>
              <a:rPr spc="-130" dirty="0"/>
              <a:t> </a:t>
            </a:r>
            <a:r>
              <a:rPr spc="-10" dirty="0"/>
              <a:t>Reports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140" y="1586882"/>
            <a:ext cx="8636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Incorporated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roadmaps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timelines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" y="1479804"/>
              <a:ext cx="3806951" cy="468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400" y="1516062"/>
              <a:ext cx="3682059" cy="45545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5637" y="1511300"/>
              <a:ext cx="3691890" cy="4564380"/>
            </a:xfrm>
            <a:custGeom>
              <a:avLst/>
              <a:gdLst/>
              <a:ahLst/>
              <a:cxnLst/>
              <a:rect l="l" t="t" r="r" b="b"/>
              <a:pathLst>
                <a:path w="3691890" h="4564380">
                  <a:moveTo>
                    <a:pt x="0" y="0"/>
                  </a:moveTo>
                  <a:lnTo>
                    <a:pt x="3691585" y="0"/>
                  </a:lnTo>
                  <a:lnTo>
                    <a:pt x="3691585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9411" y="1479803"/>
              <a:ext cx="3680459" cy="46802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5327" y="1516062"/>
              <a:ext cx="3554501" cy="45545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70565" y="1511300"/>
              <a:ext cx="3564254" cy="4564380"/>
            </a:xfrm>
            <a:custGeom>
              <a:avLst/>
              <a:gdLst/>
              <a:ahLst/>
              <a:cxnLst/>
              <a:rect l="l" t="t" r="r" b="b"/>
              <a:pathLst>
                <a:path w="3564254" h="4564380">
                  <a:moveTo>
                    <a:pt x="0" y="0"/>
                  </a:moveTo>
                  <a:lnTo>
                    <a:pt x="3564039" y="0"/>
                  </a:lnTo>
                  <a:lnTo>
                    <a:pt x="3564039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8347" y="1479803"/>
              <a:ext cx="3855719" cy="46802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4161" y="1516063"/>
              <a:ext cx="3729398" cy="45545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49399" y="1511300"/>
              <a:ext cx="3739515" cy="4564380"/>
            </a:xfrm>
            <a:custGeom>
              <a:avLst/>
              <a:gdLst/>
              <a:ahLst/>
              <a:cxnLst/>
              <a:rect l="l" t="t" r="r" b="b"/>
              <a:pathLst>
                <a:path w="3739515" h="4564380">
                  <a:moveTo>
                    <a:pt x="0" y="0"/>
                  </a:moveTo>
                  <a:lnTo>
                    <a:pt x="3738930" y="0"/>
                  </a:lnTo>
                  <a:lnTo>
                    <a:pt x="3738930" y="4564062"/>
                  </a:lnTo>
                  <a:lnTo>
                    <a:pt x="0" y="4564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00" dirty="0"/>
              <a:t> </a:t>
            </a:r>
            <a:r>
              <a:rPr dirty="0"/>
              <a:t>E.</a:t>
            </a:r>
            <a:r>
              <a:rPr spc="-110" dirty="0"/>
              <a:t> </a:t>
            </a:r>
            <a:r>
              <a:rPr dirty="0"/>
              <a:t>CPOM</a:t>
            </a:r>
            <a:r>
              <a:rPr spc="-100" dirty="0"/>
              <a:t> </a:t>
            </a:r>
            <a:r>
              <a:rPr dirty="0"/>
              <a:t>Provider</a:t>
            </a:r>
            <a:r>
              <a:rPr spc="-100" dirty="0"/>
              <a:t> </a:t>
            </a:r>
            <a:r>
              <a:rPr spc="-10" dirty="0"/>
              <a:t>Champions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214225" cy="6858000"/>
            <a:chOff x="0" y="0"/>
            <a:chExt cx="122142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90647" y="5823051"/>
              <a:ext cx="2847975" cy="971550"/>
            </a:xfrm>
            <a:custGeom>
              <a:avLst/>
              <a:gdLst/>
              <a:ahLst/>
              <a:cxnLst/>
              <a:rect l="l" t="t" r="r" b="b"/>
              <a:pathLst>
                <a:path w="2847975" h="971550">
                  <a:moveTo>
                    <a:pt x="2847860" y="0"/>
                  </a:moveTo>
                  <a:lnTo>
                    <a:pt x="0" y="0"/>
                  </a:lnTo>
                  <a:lnTo>
                    <a:pt x="0" y="971346"/>
                  </a:lnTo>
                  <a:lnTo>
                    <a:pt x="2847860" y="971346"/>
                  </a:lnTo>
                  <a:lnTo>
                    <a:pt x="2847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249" y="1880240"/>
              <a:ext cx="2451100" cy="282575"/>
            </a:xfrm>
            <a:custGeom>
              <a:avLst/>
              <a:gdLst/>
              <a:ahLst/>
              <a:cxnLst/>
              <a:rect l="l" t="t" r="r" b="b"/>
              <a:pathLst>
                <a:path w="2451100" h="282575">
                  <a:moveTo>
                    <a:pt x="2309660" y="0"/>
                  </a:moveTo>
                  <a:lnTo>
                    <a:pt x="0" y="0"/>
                  </a:lnTo>
                  <a:lnTo>
                    <a:pt x="141287" y="141287"/>
                  </a:lnTo>
                  <a:lnTo>
                    <a:pt x="0" y="282575"/>
                  </a:lnTo>
                  <a:lnTo>
                    <a:pt x="2309660" y="282575"/>
                  </a:lnTo>
                  <a:lnTo>
                    <a:pt x="2450947" y="141287"/>
                  </a:lnTo>
                  <a:lnTo>
                    <a:pt x="2309660" y="0"/>
                  </a:lnTo>
                  <a:close/>
                </a:path>
              </a:pathLst>
            </a:custGeom>
            <a:solidFill>
              <a:srgbClr val="1F55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70" dirty="0"/>
              <a:t> </a:t>
            </a:r>
            <a:r>
              <a:rPr spc="-125" dirty="0"/>
              <a:t>F.</a:t>
            </a:r>
            <a:r>
              <a:rPr spc="-100" dirty="0"/>
              <a:t> </a:t>
            </a:r>
            <a:r>
              <a:rPr dirty="0"/>
              <a:t>Change</a:t>
            </a:r>
            <a:r>
              <a:rPr spc="-11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249" y="3131159"/>
            <a:ext cx="2451100" cy="229997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490"/>
              </a:spcBef>
            </a:pP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step,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you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will:</a:t>
            </a:r>
            <a:endParaRPr sz="1200">
              <a:latin typeface="Calibri"/>
              <a:cs typeface="Calibri"/>
            </a:endParaRPr>
          </a:p>
          <a:p>
            <a:pPr marL="102235" marR="295910" indent="173355">
              <a:lnSpc>
                <a:spcPct val="100000"/>
              </a:lnSpc>
              <a:buFont typeface="Arial"/>
              <a:buChar char="•"/>
              <a:tabLst>
                <a:tab pos="275590" algn="l"/>
              </a:tabLst>
            </a:pPr>
            <a:r>
              <a:rPr sz="1200" dirty="0">
                <a:latin typeface="Calibri"/>
                <a:cs typeface="Calibri"/>
              </a:rPr>
              <a:t>Understand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needed</a:t>
            </a:r>
            <a:endParaRPr sz="1200">
              <a:latin typeface="Calibri"/>
              <a:cs typeface="Calibri"/>
            </a:endParaRPr>
          </a:p>
          <a:p>
            <a:pPr marL="275590" indent="-173355">
              <a:lnSpc>
                <a:spcPct val="100000"/>
              </a:lnSpc>
              <a:buFont typeface="Arial"/>
              <a:buChar char="•"/>
              <a:tabLst>
                <a:tab pos="275590" algn="l"/>
              </a:tabLst>
            </a:pPr>
            <a:r>
              <a:rPr sz="1200" dirty="0">
                <a:latin typeface="Calibri"/>
                <a:cs typeface="Calibri"/>
              </a:rPr>
              <a:t>Identify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stakeholder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groups</a:t>
            </a:r>
            <a:endParaRPr sz="1200">
              <a:latin typeface="Calibri"/>
              <a:cs typeface="Calibri"/>
            </a:endParaRPr>
          </a:p>
          <a:p>
            <a:pPr marL="275590" indent="-173355">
              <a:lnSpc>
                <a:spcPct val="100000"/>
              </a:lnSpc>
              <a:buFont typeface="Arial"/>
              <a:buChar char="•"/>
              <a:tabLst>
                <a:tab pos="275590" algn="l"/>
              </a:tabLst>
            </a:pPr>
            <a:r>
              <a:rPr sz="1200" dirty="0">
                <a:latin typeface="Calibri"/>
                <a:cs typeface="Calibri"/>
              </a:rPr>
              <a:t>Identifying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roles</a:t>
            </a:r>
            <a:endParaRPr sz="1200">
              <a:latin typeface="Calibri"/>
              <a:cs typeface="Calibri"/>
            </a:endParaRPr>
          </a:p>
          <a:p>
            <a:pPr marL="275590" indent="-173355">
              <a:lnSpc>
                <a:spcPct val="100000"/>
              </a:lnSpc>
              <a:buFont typeface="Arial"/>
              <a:buChar char="•"/>
              <a:tabLst>
                <a:tab pos="275590" algn="l"/>
              </a:tabLst>
            </a:pPr>
            <a:r>
              <a:rPr sz="1200" dirty="0">
                <a:latin typeface="Calibri"/>
                <a:cs typeface="Calibri"/>
              </a:rPr>
              <a:t>Assess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engagement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needs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0647" y="3141306"/>
            <a:ext cx="2862580" cy="230251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step,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you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will</a:t>
            </a:r>
            <a:r>
              <a:rPr sz="1200" spc="-2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240665" marR="316230" indent="-17272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Reinforce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behaviours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consistent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desired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(Close </a:t>
            </a:r>
            <a:r>
              <a:rPr sz="1200" spc="-10" dirty="0">
                <a:latin typeface="Calibri"/>
                <a:cs typeface="Calibri"/>
              </a:rPr>
              <a:t>Loop)</a:t>
            </a:r>
            <a:endParaRPr sz="1200">
              <a:latin typeface="Calibri"/>
              <a:cs typeface="Calibri"/>
            </a:endParaRPr>
          </a:p>
          <a:p>
            <a:pPr marL="240665" marR="177800" indent="-17272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Diagnose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gaps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continue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manage resistance</a:t>
            </a:r>
            <a:endParaRPr sz="1200">
              <a:latin typeface="Calibri"/>
              <a:cs typeface="Calibri"/>
            </a:endParaRPr>
          </a:p>
          <a:p>
            <a:pPr marL="241935" indent="-17335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1200" dirty="0">
                <a:latin typeface="Calibri"/>
                <a:cs typeface="Calibri"/>
              </a:rPr>
              <a:t>Measure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management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adoption</a:t>
            </a:r>
            <a:endParaRPr sz="1200">
              <a:latin typeface="Calibri"/>
              <a:cs typeface="Calibri"/>
            </a:endParaRPr>
          </a:p>
          <a:p>
            <a:pPr marL="240665" marR="588010" indent="-17272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Implement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corrective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celebrate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successes</a:t>
            </a:r>
            <a:endParaRPr sz="1200">
              <a:latin typeface="Calibri"/>
              <a:cs typeface="Calibri"/>
            </a:endParaRPr>
          </a:p>
          <a:p>
            <a:pPr marL="241935" indent="-17335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1200" dirty="0">
                <a:latin typeface="Calibri"/>
                <a:cs typeface="Calibri"/>
              </a:rPr>
              <a:t>Develop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sustainment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240665" marR="480695" indent="-17272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Signoff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knowledge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transfer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transition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management ownership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7158" y="3131159"/>
            <a:ext cx="2862580" cy="231394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step,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you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will:</a:t>
            </a:r>
            <a:endParaRPr sz="1200">
              <a:latin typeface="Calibri"/>
              <a:cs typeface="Calibri"/>
            </a:endParaRPr>
          </a:p>
          <a:p>
            <a:pPr marL="263525" marR="163830" indent="-172720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Identify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impacts by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stakeholder </a:t>
            </a:r>
            <a:r>
              <a:rPr sz="1200" dirty="0">
                <a:latin typeface="Calibri"/>
                <a:cs typeface="Calibri"/>
              </a:rPr>
              <a:t>group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anticipated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resistance</a:t>
            </a:r>
            <a:endParaRPr sz="1200">
              <a:latin typeface="Calibri"/>
              <a:cs typeface="Calibri"/>
            </a:endParaRPr>
          </a:p>
          <a:p>
            <a:pPr marL="264795" indent="-173355">
              <a:lnSpc>
                <a:spcPct val="100000"/>
              </a:lnSpc>
              <a:buFont typeface="Arial"/>
              <a:buChar char="•"/>
              <a:tabLst>
                <a:tab pos="264795" algn="l"/>
              </a:tabLst>
            </a:pPr>
            <a:r>
              <a:rPr sz="1200" dirty="0">
                <a:latin typeface="Calibri"/>
                <a:cs typeface="Calibri"/>
              </a:rPr>
              <a:t>Understand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stakeholder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culture</a:t>
            </a:r>
            <a:endParaRPr sz="1200">
              <a:latin typeface="Calibri"/>
              <a:cs typeface="Calibri"/>
            </a:endParaRPr>
          </a:p>
          <a:p>
            <a:pPr marL="263525" marR="813435" indent="-172720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Develop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engagement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communications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263525" marR="345440" indent="-172720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Understand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learning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knowledge </a:t>
            </a:r>
            <a:r>
              <a:rPr sz="1200" spc="-20" dirty="0">
                <a:latin typeface="Calibri"/>
                <a:cs typeface="Calibri"/>
              </a:rPr>
              <a:t>gaps</a:t>
            </a:r>
            <a:endParaRPr sz="1200">
              <a:latin typeface="Calibri"/>
              <a:cs typeface="Calibri"/>
            </a:endParaRPr>
          </a:p>
          <a:p>
            <a:pPr marL="263525" marR="436245" indent="-172720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Develop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training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impact </a:t>
            </a:r>
            <a:r>
              <a:rPr sz="1200" dirty="0">
                <a:latin typeface="Calibri"/>
                <a:cs typeface="Calibri"/>
              </a:rPr>
              <a:t>learning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requirements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(if</a:t>
            </a:r>
            <a:r>
              <a:rPr sz="1200" spc="-10" dirty="0">
                <a:latin typeface="Calibri"/>
                <a:cs typeface="Calibri"/>
              </a:rPr>
              <a:t> required)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9535" y="3127743"/>
            <a:ext cx="2862580" cy="233045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355"/>
              </a:spcBef>
            </a:pP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step,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you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will:</a:t>
            </a:r>
            <a:endParaRPr sz="1200">
              <a:latin typeface="Calibri"/>
              <a:cs typeface="Calibri"/>
            </a:endParaRPr>
          </a:p>
          <a:p>
            <a:pPr marL="252095" marR="450215" indent="-172720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sz="1200" dirty="0">
                <a:latin typeface="Calibri"/>
                <a:cs typeface="Calibri"/>
              </a:rPr>
              <a:t>Understand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gaps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between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current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desired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state</a:t>
            </a:r>
            <a:endParaRPr sz="1200">
              <a:latin typeface="Calibri"/>
              <a:cs typeface="Calibri"/>
            </a:endParaRPr>
          </a:p>
          <a:p>
            <a:pPr marL="252095" marR="438784" indent="-172720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sz="1200" dirty="0">
                <a:latin typeface="Calibri"/>
                <a:cs typeface="Calibri"/>
              </a:rPr>
              <a:t>Understand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employee resistance</a:t>
            </a:r>
            <a:endParaRPr sz="1200">
              <a:latin typeface="Calibri"/>
              <a:cs typeface="Calibri"/>
            </a:endParaRPr>
          </a:p>
          <a:p>
            <a:pPr marL="253365" indent="-173355">
              <a:lnSpc>
                <a:spcPct val="100000"/>
              </a:lnSpc>
              <a:buFont typeface="Arial"/>
              <a:buChar char="•"/>
              <a:tabLst>
                <a:tab pos="253365" algn="l"/>
              </a:tabLst>
            </a:pPr>
            <a:r>
              <a:rPr sz="1200" dirty="0">
                <a:latin typeface="Calibri"/>
                <a:cs typeface="Calibri"/>
              </a:rPr>
              <a:t>Identify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workforce transition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plans</a:t>
            </a:r>
            <a:endParaRPr sz="1200">
              <a:latin typeface="Calibri"/>
              <a:cs typeface="Calibri"/>
            </a:endParaRPr>
          </a:p>
          <a:p>
            <a:pPr marL="252095" marR="266700" indent="-172720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sz="1200" dirty="0">
                <a:latin typeface="Calibri"/>
                <a:cs typeface="Calibri"/>
              </a:rPr>
              <a:t>Implement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communications,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training,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workforce transition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plans</a:t>
            </a:r>
            <a:endParaRPr sz="1200">
              <a:latin typeface="Calibri"/>
              <a:cs typeface="Calibri"/>
            </a:endParaRPr>
          </a:p>
          <a:p>
            <a:pPr marL="252095" marR="233679" indent="-172720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sz="1200" dirty="0">
                <a:latin typeface="Calibri"/>
                <a:cs typeface="Calibri"/>
              </a:rPr>
              <a:t>Monitor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adjust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according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feedback</a:t>
            </a:r>
            <a:endParaRPr sz="1200">
              <a:latin typeface="Calibri"/>
              <a:cs typeface="Calibri"/>
            </a:endParaRPr>
          </a:p>
          <a:p>
            <a:pPr marL="252095" marR="189230" indent="-172720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sz="1200" dirty="0">
                <a:latin typeface="Calibri"/>
                <a:cs typeface="Calibri"/>
              </a:rPr>
              <a:t>Develop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evaluation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criteria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measure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effectiveness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686" y="5517273"/>
            <a:ext cx="11295380" cy="234315"/>
          </a:xfrm>
          <a:prstGeom prst="rect">
            <a:avLst/>
          </a:prstGeom>
          <a:solidFill>
            <a:srgbClr val="125A96"/>
          </a:solidFill>
          <a:ln w="12700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7073" y="1889956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Setup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7120" y="1880247"/>
            <a:ext cx="5871845" cy="282575"/>
          </a:xfrm>
          <a:custGeom>
            <a:avLst/>
            <a:gdLst/>
            <a:ahLst/>
            <a:cxnLst/>
            <a:rect l="l" t="t" r="r" b="b"/>
            <a:pathLst>
              <a:path w="5871845" h="282575">
                <a:moveTo>
                  <a:pt x="2915996" y="141287"/>
                </a:moveTo>
                <a:lnTo>
                  <a:pt x="2774708" y="0"/>
                </a:lnTo>
                <a:lnTo>
                  <a:pt x="0" y="0"/>
                </a:lnTo>
                <a:lnTo>
                  <a:pt x="141287" y="141287"/>
                </a:lnTo>
                <a:lnTo>
                  <a:pt x="0" y="282575"/>
                </a:lnTo>
                <a:lnTo>
                  <a:pt x="2774708" y="282575"/>
                </a:lnTo>
                <a:lnTo>
                  <a:pt x="2915996" y="141287"/>
                </a:lnTo>
                <a:close/>
              </a:path>
              <a:path w="5871845" h="282575">
                <a:moveTo>
                  <a:pt x="5871311" y="141287"/>
                </a:moveTo>
                <a:lnTo>
                  <a:pt x="5730024" y="0"/>
                </a:lnTo>
                <a:lnTo>
                  <a:pt x="2955315" y="0"/>
                </a:lnTo>
                <a:lnTo>
                  <a:pt x="3096603" y="141287"/>
                </a:lnTo>
                <a:lnTo>
                  <a:pt x="2955315" y="282575"/>
                </a:lnTo>
                <a:lnTo>
                  <a:pt x="5730024" y="282575"/>
                </a:lnTo>
                <a:lnTo>
                  <a:pt x="5871311" y="141287"/>
                </a:lnTo>
                <a:close/>
              </a:path>
            </a:pathLst>
          </a:custGeom>
          <a:solidFill>
            <a:srgbClr val="1F5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129688" y="1889956"/>
            <a:ext cx="8013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Encourage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686" y="5823051"/>
            <a:ext cx="2456815" cy="870585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37185" indent="-229235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37185" algn="l"/>
              </a:tabLst>
            </a:pPr>
            <a:r>
              <a:rPr sz="1200" dirty="0">
                <a:latin typeface="Calibri"/>
                <a:cs typeface="Calibri"/>
              </a:rPr>
              <a:t>Elevator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Pitch</a:t>
            </a:r>
            <a:endParaRPr sz="1200">
              <a:latin typeface="Calibri"/>
              <a:cs typeface="Calibri"/>
            </a:endParaRPr>
          </a:p>
          <a:p>
            <a:pPr marL="337185" indent="-229235">
              <a:lnSpc>
                <a:spcPct val="100000"/>
              </a:lnSpc>
              <a:buAutoNum type="arabicPeriod"/>
              <a:tabLst>
                <a:tab pos="337185" algn="l"/>
              </a:tabLst>
            </a:pPr>
            <a:r>
              <a:rPr sz="1200" dirty="0">
                <a:latin typeface="Calibri"/>
                <a:cs typeface="Calibri"/>
              </a:rPr>
              <a:t>Stakeholder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impact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Assessment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3105" y="5823051"/>
            <a:ext cx="2868930" cy="878205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285"/>
              </a:spcBef>
              <a:buAutoNum type="arabicPeriod" startAt="3"/>
              <a:tabLst>
                <a:tab pos="320040" algn="l"/>
              </a:tabLst>
            </a:pPr>
            <a:r>
              <a:rPr sz="1200" spc="-10" dirty="0">
                <a:latin typeface="Calibri"/>
                <a:cs typeface="Calibri"/>
              </a:rPr>
              <a:t>Communications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Engagement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320040" indent="-229235">
              <a:lnSpc>
                <a:spcPct val="100000"/>
              </a:lnSpc>
              <a:buAutoNum type="arabicPeriod" startAt="3"/>
              <a:tabLst>
                <a:tab pos="320040" algn="l"/>
              </a:tabLst>
            </a:pPr>
            <a:r>
              <a:rPr sz="1200" dirty="0">
                <a:latin typeface="Calibri"/>
                <a:cs typeface="Calibri"/>
              </a:rPr>
              <a:t>Training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319405" marR="455930" indent="-228600">
              <a:lnSpc>
                <a:spcPct val="100000"/>
              </a:lnSpc>
              <a:buAutoNum type="arabicPeriod" startAt="3"/>
              <a:tabLst>
                <a:tab pos="319405" algn="l"/>
              </a:tabLst>
            </a:pPr>
            <a:r>
              <a:rPr sz="1200" dirty="0">
                <a:latin typeface="Calibri"/>
                <a:cs typeface="Calibri"/>
              </a:rPr>
              <a:t>Stakeholder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impact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Assessment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– </a:t>
            </a:r>
            <a:r>
              <a:rPr sz="1200" spc="-10" dirty="0">
                <a:latin typeface="Calibri"/>
                <a:cs typeface="Calibri"/>
              </a:rPr>
              <a:t>Readout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90647" y="5823051"/>
            <a:ext cx="2847975" cy="97155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401320" indent="-227329">
              <a:lnSpc>
                <a:spcPct val="100000"/>
              </a:lnSpc>
              <a:spcBef>
                <a:spcPts val="285"/>
              </a:spcBef>
              <a:buAutoNum type="arabicPeriod" startAt="10"/>
              <a:tabLst>
                <a:tab pos="401320" algn="l"/>
              </a:tabLst>
            </a:pPr>
            <a:r>
              <a:rPr sz="1200" dirty="0">
                <a:latin typeface="Calibri"/>
                <a:cs typeface="Calibri"/>
              </a:rPr>
              <a:t>Measurement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Metrics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(KPIs)</a:t>
            </a:r>
            <a:endParaRPr sz="1200">
              <a:latin typeface="Calibri"/>
              <a:cs typeface="Calibri"/>
            </a:endParaRPr>
          </a:p>
          <a:p>
            <a:pPr marL="401320" indent="-227329">
              <a:lnSpc>
                <a:spcPct val="100000"/>
              </a:lnSpc>
              <a:buAutoNum type="arabicPeriod" startAt="10"/>
              <a:tabLst>
                <a:tab pos="401320" algn="l"/>
              </a:tabLst>
            </a:pPr>
            <a:r>
              <a:rPr sz="1200" dirty="0">
                <a:latin typeface="Calibri"/>
                <a:cs typeface="Calibri"/>
              </a:rPr>
              <a:t>Sustainment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401320" marR="110489" indent="-227329">
              <a:lnSpc>
                <a:spcPct val="100000"/>
              </a:lnSpc>
              <a:buAutoNum type="arabicPeriod" startAt="10"/>
              <a:tabLst>
                <a:tab pos="402590" algn="l"/>
              </a:tabLst>
            </a:pPr>
            <a:r>
              <a:rPr sz="1200" dirty="0">
                <a:latin typeface="Calibri"/>
                <a:cs typeface="Calibri"/>
              </a:rPr>
              <a:t>Knowledge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Transfer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Transition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	</a:t>
            </a:r>
            <a:r>
              <a:rPr sz="1200" dirty="0">
                <a:latin typeface="Calibri"/>
                <a:cs typeface="Calibri"/>
              </a:rPr>
              <a:t>sustaining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ownership</a:t>
            </a:r>
            <a:endParaRPr sz="1200">
              <a:latin typeface="Calibri"/>
              <a:cs typeface="Calibri"/>
            </a:endParaRPr>
          </a:p>
          <a:p>
            <a:pPr marL="401320" indent="-227329">
              <a:lnSpc>
                <a:spcPct val="100000"/>
              </a:lnSpc>
              <a:buAutoNum type="arabicPeriod" startAt="10"/>
              <a:tabLst>
                <a:tab pos="401320" algn="l"/>
              </a:tabLst>
            </a:pPr>
            <a:r>
              <a:rPr sz="1200" dirty="0">
                <a:latin typeface="Calibri"/>
                <a:cs typeface="Calibri"/>
              </a:rPr>
              <a:t>Slippage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9249" y="1880247"/>
            <a:ext cx="5440045" cy="1108710"/>
          </a:xfrm>
          <a:custGeom>
            <a:avLst/>
            <a:gdLst/>
            <a:ahLst/>
            <a:cxnLst/>
            <a:rect l="l" t="t" r="r" b="b"/>
            <a:pathLst>
              <a:path w="5440045" h="1108710">
                <a:moveTo>
                  <a:pt x="2450947" y="712558"/>
                </a:moveTo>
                <a:lnTo>
                  <a:pt x="2333574" y="316395"/>
                </a:lnTo>
                <a:lnTo>
                  <a:pt x="0" y="316395"/>
                </a:lnTo>
                <a:lnTo>
                  <a:pt x="117373" y="712558"/>
                </a:lnTo>
                <a:lnTo>
                  <a:pt x="0" y="1108710"/>
                </a:lnTo>
                <a:lnTo>
                  <a:pt x="2333574" y="1108710"/>
                </a:lnTo>
                <a:lnTo>
                  <a:pt x="2450947" y="712558"/>
                </a:lnTo>
                <a:close/>
              </a:path>
              <a:path w="5440045" h="1108710">
                <a:moveTo>
                  <a:pt x="5439702" y="141287"/>
                </a:moveTo>
                <a:lnTo>
                  <a:pt x="5298414" y="0"/>
                </a:lnTo>
                <a:lnTo>
                  <a:pt x="2523706" y="0"/>
                </a:lnTo>
                <a:lnTo>
                  <a:pt x="2664993" y="141287"/>
                </a:lnTo>
                <a:lnTo>
                  <a:pt x="2523706" y="282575"/>
                </a:lnTo>
                <a:lnTo>
                  <a:pt x="5298414" y="282575"/>
                </a:lnTo>
                <a:lnTo>
                  <a:pt x="5439702" y="141287"/>
                </a:lnTo>
                <a:close/>
              </a:path>
            </a:pathLst>
          </a:custGeom>
          <a:solidFill>
            <a:srgbClr val="1F5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09792" y="5821273"/>
            <a:ext cx="2868930" cy="879475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285"/>
              </a:spcBef>
              <a:buAutoNum type="arabicPeriod" startAt="6"/>
              <a:tabLst>
                <a:tab pos="320040" algn="l"/>
              </a:tabLst>
            </a:pPr>
            <a:r>
              <a:rPr sz="1200" dirty="0">
                <a:latin typeface="Calibri"/>
                <a:cs typeface="Calibri"/>
              </a:rPr>
              <a:t>Resistance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Management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320040" indent="-229235">
              <a:lnSpc>
                <a:spcPct val="100000"/>
              </a:lnSpc>
              <a:buAutoNum type="arabicPeriod" startAt="6"/>
              <a:tabLst>
                <a:tab pos="320040" algn="l"/>
              </a:tabLst>
            </a:pP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320040" indent="-229235">
              <a:lnSpc>
                <a:spcPct val="100000"/>
              </a:lnSpc>
              <a:buAutoNum type="arabicPeriod" startAt="6"/>
              <a:tabLst>
                <a:tab pos="320040" algn="l"/>
              </a:tabLst>
            </a:pP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Readiness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Assessments</a:t>
            </a:r>
            <a:endParaRPr sz="1200">
              <a:latin typeface="Calibri"/>
              <a:cs typeface="Calibri"/>
            </a:endParaRPr>
          </a:p>
          <a:p>
            <a:pPr marL="320040" indent="-229235">
              <a:lnSpc>
                <a:spcPct val="100000"/>
              </a:lnSpc>
              <a:buAutoNum type="arabicPeriod" startAt="6"/>
              <a:tabLst>
                <a:tab pos="320040" algn="l"/>
              </a:tabLst>
            </a:pPr>
            <a:r>
              <a:rPr sz="1200" dirty="0">
                <a:latin typeface="Calibri"/>
                <a:cs typeface="Calibri"/>
              </a:rPr>
              <a:t>Sustainment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2164" y="2243289"/>
            <a:ext cx="265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17122" y="2196635"/>
            <a:ext cx="5871845" cy="806450"/>
            <a:chOff x="6117122" y="2196635"/>
            <a:chExt cx="5871845" cy="806450"/>
          </a:xfrm>
        </p:grpSpPr>
        <p:sp>
          <p:nvSpPr>
            <p:cNvPr id="24" name="object 24"/>
            <p:cNvSpPr/>
            <p:nvPr/>
          </p:nvSpPr>
          <p:spPr>
            <a:xfrm>
              <a:off x="6117122" y="2196635"/>
              <a:ext cx="2916555" cy="806450"/>
            </a:xfrm>
            <a:custGeom>
              <a:avLst/>
              <a:gdLst/>
              <a:ahLst/>
              <a:cxnLst/>
              <a:rect l="l" t="t" r="r" b="b"/>
              <a:pathLst>
                <a:path w="2916554" h="806450">
                  <a:moveTo>
                    <a:pt x="2780639" y="0"/>
                  </a:moveTo>
                  <a:lnTo>
                    <a:pt x="0" y="0"/>
                  </a:lnTo>
                  <a:lnTo>
                    <a:pt x="135369" y="402996"/>
                  </a:lnTo>
                  <a:lnTo>
                    <a:pt x="0" y="805980"/>
                  </a:lnTo>
                  <a:lnTo>
                    <a:pt x="2780639" y="805980"/>
                  </a:lnTo>
                  <a:lnTo>
                    <a:pt x="2915996" y="402996"/>
                  </a:lnTo>
                  <a:lnTo>
                    <a:pt x="2780639" y="0"/>
                  </a:lnTo>
                  <a:close/>
                </a:path>
              </a:pathLst>
            </a:custGeom>
            <a:solidFill>
              <a:srgbClr val="00D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72436" y="2196635"/>
              <a:ext cx="2916555" cy="806450"/>
            </a:xfrm>
            <a:custGeom>
              <a:avLst/>
              <a:gdLst/>
              <a:ahLst/>
              <a:cxnLst/>
              <a:rect l="l" t="t" r="r" b="b"/>
              <a:pathLst>
                <a:path w="2916554" h="806450">
                  <a:moveTo>
                    <a:pt x="2758338" y="0"/>
                  </a:moveTo>
                  <a:lnTo>
                    <a:pt x="0" y="0"/>
                  </a:lnTo>
                  <a:lnTo>
                    <a:pt x="157670" y="402996"/>
                  </a:lnTo>
                  <a:lnTo>
                    <a:pt x="0" y="805980"/>
                  </a:lnTo>
                  <a:lnTo>
                    <a:pt x="2758338" y="805980"/>
                  </a:lnTo>
                  <a:lnTo>
                    <a:pt x="2915996" y="402996"/>
                  </a:lnTo>
                  <a:lnTo>
                    <a:pt x="2758338" y="0"/>
                  </a:lnTo>
                  <a:close/>
                </a:path>
              </a:pathLst>
            </a:custGeom>
            <a:solidFill>
              <a:srgbClr val="1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393974" y="2250123"/>
            <a:ext cx="27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72960" y="2196635"/>
            <a:ext cx="2916555" cy="806450"/>
          </a:xfrm>
          <a:custGeom>
            <a:avLst/>
            <a:gdLst/>
            <a:ahLst/>
            <a:cxnLst/>
            <a:rect l="l" t="t" r="r" b="b"/>
            <a:pathLst>
              <a:path w="2916554" h="806450">
                <a:moveTo>
                  <a:pt x="2769489" y="0"/>
                </a:moveTo>
                <a:lnTo>
                  <a:pt x="0" y="0"/>
                </a:lnTo>
                <a:lnTo>
                  <a:pt x="146507" y="402996"/>
                </a:lnTo>
                <a:lnTo>
                  <a:pt x="0" y="805980"/>
                </a:lnTo>
                <a:lnTo>
                  <a:pt x="2769489" y="805980"/>
                </a:lnTo>
                <a:lnTo>
                  <a:pt x="2915996" y="402996"/>
                </a:lnTo>
                <a:lnTo>
                  <a:pt x="2769489" y="0"/>
                </a:lnTo>
                <a:close/>
              </a:path>
            </a:pathLst>
          </a:custGeom>
          <a:solidFill>
            <a:srgbClr val="006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00969" y="1198287"/>
            <a:ext cx="7425690" cy="168656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600" b="1" dirty="0">
                <a:latin typeface="Calibri"/>
                <a:cs typeface="Calibri"/>
              </a:rPr>
              <a:t>SOUTHLAKE’S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CHANGE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MANAGEMENT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S.A.F.E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MODEL</a:t>
            </a:r>
            <a:endParaRPr sz="2600">
              <a:latin typeface="Calibri"/>
              <a:cs typeface="Calibri"/>
            </a:endParaRPr>
          </a:p>
          <a:p>
            <a:pPr marR="232410" algn="ctr">
              <a:lnSpc>
                <a:spcPct val="100000"/>
              </a:lnSpc>
              <a:spcBef>
                <a:spcPts val="819"/>
              </a:spcBef>
              <a:tabLst>
                <a:tab pos="2962275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Facilitate</a:t>
            </a:r>
            <a:endParaRPr sz="1400">
              <a:latin typeface="Calibri"/>
              <a:cs typeface="Calibri"/>
            </a:endParaRPr>
          </a:p>
          <a:p>
            <a:pPr marR="252095" algn="ctr">
              <a:lnSpc>
                <a:spcPct val="100000"/>
              </a:lnSpc>
              <a:spcBef>
                <a:spcPts val="1145"/>
              </a:spcBef>
              <a:tabLst>
                <a:tab pos="2981325" algn="l"/>
              </a:tabLst>
            </a:pP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1282" y="3282156"/>
              <a:ext cx="7606699" cy="14980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70" dirty="0"/>
              <a:t> </a:t>
            </a:r>
            <a:r>
              <a:rPr spc="-125" dirty="0"/>
              <a:t>F.</a:t>
            </a:r>
            <a:r>
              <a:rPr spc="-100" dirty="0"/>
              <a:t> </a:t>
            </a:r>
            <a:r>
              <a:rPr dirty="0"/>
              <a:t>Change</a:t>
            </a:r>
            <a:r>
              <a:rPr spc="-11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140" y="1495442"/>
            <a:ext cx="107041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Due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transformation,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CPOM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0" dirty="0">
                <a:latin typeface="Calibri"/>
                <a:cs typeface="Calibri"/>
              </a:rPr>
              <a:t> a </a:t>
            </a:r>
            <a:r>
              <a:rPr sz="2400" spc="-10" dirty="0">
                <a:latin typeface="Calibri"/>
                <a:cs typeface="Calibri"/>
              </a:rPr>
              <a:t>combination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methodologies.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shape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 Strategy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0467" y="3607305"/>
            <a:ext cx="696595" cy="7207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20" dirty="0">
                <a:latin typeface="Calibri"/>
                <a:cs typeface="Calibri"/>
              </a:rPr>
              <a:t>COM-</a:t>
            </a:r>
            <a:r>
              <a:rPr sz="1800" b="1" spc="-5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75"/>
              </a:spcBef>
            </a:pPr>
            <a:r>
              <a:rPr sz="1800" b="1" spc="-10" dirty="0">
                <a:latin typeface="Calibri"/>
                <a:cs typeface="Calibri"/>
              </a:rPr>
              <a:t>Theory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2470" y="3729289"/>
            <a:ext cx="69151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4130">
              <a:lnSpc>
                <a:spcPts val="1970"/>
              </a:lnSpc>
              <a:spcBef>
                <a:spcPts val="325"/>
              </a:spcBef>
            </a:pPr>
            <a:r>
              <a:rPr sz="1800" b="1" spc="-10" dirty="0">
                <a:latin typeface="Calibri"/>
                <a:cs typeface="Calibri"/>
              </a:rPr>
              <a:t>Nudge Theory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0912" y="3603686"/>
            <a:ext cx="71755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b="1" spc="-10" dirty="0">
                <a:latin typeface="Calibri"/>
                <a:cs typeface="Calibri"/>
              </a:rPr>
              <a:t>Kubler- </a:t>
            </a:r>
            <a:r>
              <a:rPr sz="1800" b="1" spc="-20" dirty="0">
                <a:latin typeface="Calibri"/>
                <a:cs typeface="Calibri"/>
              </a:rPr>
              <a:t>Ross </a:t>
            </a:r>
            <a:r>
              <a:rPr sz="1800" b="1" spc="-1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871" y="3603686"/>
            <a:ext cx="76644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860" marR="5080" indent="-10795" algn="just">
              <a:lnSpc>
                <a:spcPct val="91400"/>
              </a:lnSpc>
              <a:spcBef>
                <a:spcPts val="285"/>
              </a:spcBef>
            </a:pPr>
            <a:r>
              <a:rPr sz="1800" b="1" spc="-20" dirty="0">
                <a:latin typeface="Calibri"/>
                <a:cs typeface="Calibri"/>
              </a:rPr>
              <a:t>Kotter’s </a:t>
            </a:r>
            <a:r>
              <a:rPr sz="1800" b="1" spc="-10" dirty="0">
                <a:latin typeface="Calibri"/>
                <a:cs typeface="Calibri"/>
              </a:rPr>
              <a:t>8-</a:t>
            </a:r>
            <a:r>
              <a:rPr sz="1800" b="1" spc="-20" dirty="0">
                <a:latin typeface="Calibri"/>
                <a:cs typeface="Calibri"/>
              </a:rPr>
              <a:t>Step </a:t>
            </a:r>
            <a:r>
              <a:rPr sz="1800" b="1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0172" y="3603686"/>
            <a:ext cx="800735" cy="8013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04775">
              <a:lnSpc>
                <a:spcPts val="1970"/>
              </a:lnSpc>
              <a:spcBef>
                <a:spcPts val="325"/>
              </a:spcBef>
            </a:pPr>
            <a:r>
              <a:rPr sz="1800" b="1" spc="-10" dirty="0">
                <a:latin typeface="Calibri"/>
                <a:cs typeface="Calibri"/>
              </a:rPr>
              <a:t>Prosci </a:t>
            </a:r>
            <a:r>
              <a:rPr sz="1800" b="1" spc="-30" dirty="0">
                <a:latin typeface="Calibri"/>
                <a:cs typeface="Calibri"/>
              </a:rPr>
              <a:t>‘ADKAR’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1945"/>
              </a:lnSpc>
            </a:pPr>
            <a:r>
              <a:rPr sz="1800" b="1" spc="-1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70" dirty="0"/>
              <a:t> </a:t>
            </a:r>
            <a:r>
              <a:rPr spc="-125" dirty="0"/>
              <a:t>F.</a:t>
            </a:r>
            <a:r>
              <a:rPr spc="-100" dirty="0"/>
              <a:t> </a:t>
            </a:r>
            <a:r>
              <a:rPr dirty="0"/>
              <a:t>Change</a:t>
            </a:r>
            <a:r>
              <a:rPr spc="-11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901" y="1515757"/>
            <a:ext cx="5368290" cy="3509010"/>
          </a:xfrm>
          <a:prstGeom prst="rect">
            <a:avLst/>
          </a:prstGeom>
          <a:ln w="9525">
            <a:solidFill>
              <a:srgbClr val="00DCC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Prosci</a:t>
            </a:r>
            <a:r>
              <a:rPr sz="1800" b="1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ADKAR</a:t>
            </a:r>
            <a:r>
              <a:rPr sz="18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Change</a:t>
            </a:r>
            <a:r>
              <a:rPr sz="18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Model:</a:t>
            </a:r>
            <a:endParaRPr sz="1800">
              <a:latin typeface="Calibri"/>
              <a:cs typeface="Calibri"/>
            </a:endParaRPr>
          </a:p>
          <a:p>
            <a:pPr marL="90805" marR="340995">
              <a:lnSpc>
                <a:spcPct val="100000"/>
              </a:lnSpc>
              <a:spcBef>
                <a:spcPts val="2180"/>
              </a:spcBef>
            </a:pPr>
            <a:r>
              <a:rPr sz="1600" dirty="0">
                <a:latin typeface="Calibri"/>
                <a:cs typeface="Calibri"/>
              </a:rPr>
              <a:t>ADKAR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created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Prosci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Institute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defined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Prosci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“a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powerful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yet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simple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model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for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facilitating </a:t>
            </a:r>
            <a:r>
              <a:rPr sz="1600" i="1" dirty="0">
                <a:latin typeface="Calibri"/>
                <a:cs typeface="Calibri"/>
              </a:rPr>
              <a:t>individual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change…based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on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understanding</a:t>
            </a:r>
            <a:r>
              <a:rPr sz="1600" i="1" spc="-20" dirty="0">
                <a:latin typeface="Calibri"/>
                <a:cs typeface="Calibri"/>
              </a:rPr>
              <a:t> that </a:t>
            </a:r>
            <a:r>
              <a:rPr sz="1600" i="1" spc="-10" dirty="0">
                <a:latin typeface="Calibri"/>
                <a:cs typeface="Calibri"/>
              </a:rPr>
              <a:t>organizational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change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can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only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happen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when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individuals </a:t>
            </a:r>
            <a:r>
              <a:rPr sz="1600" i="1" dirty="0">
                <a:latin typeface="Calibri"/>
                <a:cs typeface="Calibri"/>
              </a:rPr>
              <a:t>change.</a:t>
            </a:r>
            <a:r>
              <a:rPr sz="1600" i="1" spc="29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ADKAR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Model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focuses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on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individual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change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– </a:t>
            </a:r>
            <a:r>
              <a:rPr sz="1600" i="1" dirty="0">
                <a:latin typeface="Calibri"/>
                <a:cs typeface="Calibri"/>
              </a:rPr>
              <a:t>guiding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individuals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through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particular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change</a:t>
            </a:r>
            <a:r>
              <a:rPr sz="1600" i="1" spc="-25" dirty="0">
                <a:latin typeface="Calibri"/>
                <a:cs typeface="Calibri"/>
              </a:rPr>
              <a:t> and </a:t>
            </a:r>
            <a:r>
              <a:rPr sz="1600" i="1" dirty="0">
                <a:latin typeface="Calibri"/>
                <a:cs typeface="Calibri"/>
              </a:rPr>
              <a:t>addressing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any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roadblocks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or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barrier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points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along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way.”</a:t>
            </a:r>
            <a:r>
              <a:rPr sz="700" i="1" spc="-10" dirty="0"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  <a:p>
            <a:pPr marL="91440" marR="34671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ADKAR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acronym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outcomes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 </a:t>
            </a:r>
            <a:r>
              <a:rPr sz="1600" dirty="0">
                <a:latin typeface="Calibri"/>
                <a:cs typeface="Calibri"/>
              </a:rPr>
              <a:t>individual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achieve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successful: 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Awareness,</a:t>
            </a:r>
            <a:r>
              <a:rPr sz="1600" b="1" i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Desire,</a:t>
            </a:r>
            <a:r>
              <a:rPr sz="1600" b="1" i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Knowledge,</a:t>
            </a:r>
            <a:r>
              <a:rPr sz="1600" b="1" i="1" spc="-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Ability</a:t>
            </a:r>
            <a:r>
              <a:rPr sz="1600" b="1" i="1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and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4A8A"/>
                </a:solidFill>
                <a:latin typeface="Calibri"/>
                <a:cs typeface="Calibri"/>
              </a:rPr>
              <a:t>Reinforcement.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130" y="5211472"/>
            <a:ext cx="3411854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Calibri"/>
                <a:cs typeface="Calibri"/>
              </a:rPr>
              <a:t>Citations: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dirty="0">
                <a:latin typeface="Calibri"/>
                <a:cs typeface="Calibri"/>
              </a:rPr>
              <a:t>1</a:t>
            </a:r>
            <a:r>
              <a:rPr sz="600" spc="-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Prosci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ADKAR®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Model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|</a:t>
            </a:r>
            <a:r>
              <a:rPr sz="1050" spc="-10" dirty="0">
                <a:latin typeface="Calibri"/>
                <a:cs typeface="Calibri"/>
              </a:rPr>
              <a:t> Prosci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latin typeface="Calibri"/>
                <a:cs typeface="Calibri"/>
              </a:rPr>
              <a:t>2</a:t>
            </a:r>
            <a:r>
              <a:rPr sz="70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Kotter’s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8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Steps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Leading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Change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 </a:t>
            </a:r>
            <a:r>
              <a:rPr sz="1050" spc="-10" dirty="0">
                <a:latin typeface="Calibri"/>
                <a:cs typeface="Calibri"/>
              </a:rPr>
              <a:t>Organizations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|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Splunk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4721" y="3578670"/>
            <a:ext cx="1816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These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eight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steps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4721" y="1533541"/>
            <a:ext cx="5641340" cy="426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Kotter</a:t>
            </a:r>
            <a:r>
              <a:rPr sz="18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8-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Step</a:t>
            </a:r>
            <a:r>
              <a:rPr sz="1800" b="1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Process: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80"/>
              </a:spcBef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Kotter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8-</a:t>
            </a:r>
            <a:r>
              <a:rPr sz="1600" dirty="0">
                <a:latin typeface="Calibri"/>
                <a:cs typeface="Calibri"/>
              </a:rPr>
              <a:t>step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process,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also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known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Kotter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Model,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described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“a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framework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for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managing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and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implementing organizational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change.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Developed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by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John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Kotter,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model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consists </a:t>
            </a:r>
            <a:r>
              <a:rPr sz="1600" i="1" dirty="0">
                <a:latin typeface="Calibri"/>
                <a:cs typeface="Calibri"/>
              </a:rPr>
              <a:t>of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eight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distinct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steps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that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organizations</a:t>
            </a:r>
            <a:r>
              <a:rPr sz="1600" i="1" dirty="0">
                <a:latin typeface="Calibri"/>
                <a:cs typeface="Calibri"/>
              </a:rPr>
              <a:t> can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follow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to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successfully </a:t>
            </a:r>
            <a:r>
              <a:rPr sz="1600" i="1" dirty="0">
                <a:latin typeface="Calibri"/>
                <a:cs typeface="Calibri"/>
              </a:rPr>
              <a:t>navigate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major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changes.”</a:t>
            </a:r>
            <a:r>
              <a:rPr sz="700" i="1" spc="-10" dirty="0"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Establish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</a:t>
            </a:r>
            <a:r>
              <a:rPr sz="1600" b="1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sense</a:t>
            </a:r>
            <a:r>
              <a:rPr sz="1600" b="1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of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urgency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Form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powerful</a:t>
            </a:r>
            <a:r>
              <a:rPr sz="1600" b="1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coalition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Create</a:t>
            </a:r>
            <a:r>
              <a:rPr sz="16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vision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for</a:t>
            </a:r>
            <a:r>
              <a:rPr sz="1600" b="1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change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Communicate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vision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Empower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others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to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act</a:t>
            </a:r>
            <a:r>
              <a:rPr sz="16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on</a:t>
            </a:r>
            <a:r>
              <a:rPr sz="1600" b="1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vision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Create</a:t>
            </a:r>
            <a:r>
              <a:rPr sz="1600" b="1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short-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term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wins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Consolidate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gains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and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produce more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change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Anchor</a:t>
            </a:r>
            <a:r>
              <a:rPr sz="1600" b="1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new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approaches</a:t>
            </a:r>
            <a:r>
              <a:rPr sz="1600" b="1" spc="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in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organization’s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culture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773" y="4160470"/>
            <a:ext cx="5080" cy="205104"/>
          </a:xfrm>
          <a:custGeom>
            <a:avLst/>
            <a:gdLst/>
            <a:ahLst/>
            <a:cxnLst/>
            <a:rect l="l" t="t" r="r" b="b"/>
            <a:pathLst>
              <a:path w="5080" h="205104">
                <a:moveTo>
                  <a:pt x="0" y="204787"/>
                </a:moveTo>
                <a:lnTo>
                  <a:pt x="4787" y="0"/>
                </a:lnTo>
              </a:path>
            </a:pathLst>
          </a:custGeom>
          <a:ln w="19050">
            <a:solidFill>
              <a:srgbClr val="66E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6642" y="3425218"/>
            <a:ext cx="1905" cy="191135"/>
          </a:xfrm>
          <a:custGeom>
            <a:avLst/>
            <a:gdLst/>
            <a:ahLst/>
            <a:cxnLst/>
            <a:rect l="l" t="t" r="r" b="b"/>
            <a:pathLst>
              <a:path w="1904" h="191135">
                <a:moveTo>
                  <a:pt x="0" y="190741"/>
                </a:moveTo>
                <a:lnTo>
                  <a:pt x="1689" y="0"/>
                </a:lnTo>
              </a:path>
            </a:pathLst>
          </a:custGeom>
          <a:ln w="19050">
            <a:solidFill>
              <a:srgbClr val="66E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7321" y="4177934"/>
            <a:ext cx="4445" cy="186055"/>
          </a:xfrm>
          <a:custGeom>
            <a:avLst/>
            <a:gdLst/>
            <a:ahLst/>
            <a:cxnLst/>
            <a:rect l="l" t="t" r="r" b="b"/>
            <a:pathLst>
              <a:path w="4445" h="186054">
                <a:moveTo>
                  <a:pt x="4241" y="0"/>
                </a:moveTo>
                <a:lnTo>
                  <a:pt x="0" y="185978"/>
                </a:lnTo>
              </a:path>
            </a:pathLst>
          </a:custGeom>
          <a:ln w="19050">
            <a:solidFill>
              <a:srgbClr val="66E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01357" y="3362582"/>
            <a:ext cx="10795" cy="610870"/>
          </a:xfrm>
          <a:custGeom>
            <a:avLst/>
            <a:gdLst/>
            <a:ahLst/>
            <a:cxnLst/>
            <a:rect l="l" t="t" r="r" b="b"/>
            <a:pathLst>
              <a:path w="10795" h="610870">
                <a:moveTo>
                  <a:pt x="10795" y="610285"/>
                </a:moveTo>
                <a:lnTo>
                  <a:pt x="0" y="0"/>
                </a:lnTo>
              </a:path>
            </a:pathLst>
          </a:custGeom>
          <a:ln w="19050">
            <a:solidFill>
              <a:srgbClr val="66E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83406" y="3592145"/>
            <a:ext cx="929005" cy="574675"/>
            <a:chOff x="1083406" y="3592145"/>
            <a:chExt cx="929005" cy="574675"/>
          </a:xfrm>
        </p:grpSpPr>
        <p:sp>
          <p:nvSpPr>
            <p:cNvPr id="7" name="object 7"/>
            <p:cNvSpPr/>
            <p:nvPr/>
          </p:nvSpPr>
          <p:spPr>
            <a:xfrm>
              <a:off x="1689831" y="3889009"/>
              <a:ext cx="313055" cy="3175"/>
            </a:xfrm>
            <a:custGeom>
              <a:avLst/>
              <a:gdLst/>
              <a:ahLst/>
              <a:cxnLst/>
              <a:rect l="l" t="t" r="r" b="b"/>
              <a:pathLst>
                <a:path w="313055" h="3175">
                  <a:moveTo>
                    <a:pt x="0" y="0"/>
                  </a:moveTo>
                  <a:lnTo>
                    <a:pt x="313055" y="3175"/>
                  </a:lnTo>
                </a:path>
              </a:pathLst>
            </a:custGeom>
            <a:ln w="19050">
              <a:solidFill>
                <a:srgbClr val="285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9756" y="3598495"/>
              <a:ext cx="609600" cy="561975"/>
            </a:xfrm>
            <a:custGeom>
              <a:avLst/>
              <a:gdLst/>
              <a:ahLst/>
              <a:cxnLst/>
              <a:rect l="l" t="t" r="r" b="b"/>
              <a:pathLst>
                <a:path w="609600" h="561975">
                  <a:moveTo>
                    <a:pt x="304800" y="0"/>
                  </a:moveTo>
                  <a:lnTo>
                    <a:pt x="255359" y="3677"/>
                  </a:lnTo>
                  <a:lnTo>
                    <a:pt x="208458" y="14325"/>
                  </a:lnTo>
                  <a:lnTo>
                    <a:pt x="164725" y="31364"/>
                  </a:lnTo>
                  <a:lnTo>
                    <a:pt x="124788" y="54215"/>
                  </a:lnTo>
                  <a:lnTo>
                    <a:pt x="89273" y="82300"/>
                  </a:lnTo>
                  <a:lnTo>
                    <a:pt x="58808" y="115041"/>
                  </a:lnTo>
                  <a:lnTo>
                    <a:pt x="34020" y="151859"/>
                  </a:lnTo>
                  <a:lnTo>
                    <a:pt x="15538" y="192175"/>
                  </a:lnTo>
                  <a:lnTo>
                    <a:pt x="3989" y="235410"/>
                  </a:lnTo>
                  <a:lnTo>
                    <a:pt x="0" y="280987"/>
                  </a:lnTo>
                  <a:lnTo>
                    <a:pt x="3989" y="326564"/>
                  </a:lnTo>
                  <a:lnTo>
                    <a:pt x="15538" y="369799"/>
                  </a:lnTo>
                  <a:lnTo>
                    <a:pt x="34020" y="410115"/>
                  </a:lnTo>
                  <a:lnTo>
                    <a:pt x="58808" y="446933"/>
                  </a:lnTo>
                  <a:lnTo>
                    <a:pt x="89273" y="479674"/>
                  </a:lnTo>
                  <a:lnTo>
                    <a:pt x="124788" y="507759"/>
                  </a:lnTo>
                  <a:lnTo>
                    <a:pt x="164725" y="530610"/>
                  </a:lnTo>
                  <a:lnTo>
                    <a:pt x="208458" y="547649"/>
                  </a:lnTo>
                  <a:lnTo>
                    <a:pt x="255359" y="558297"/>
                  </a:lnTo>
                  <a:lnTo>
                    <a:pt x="304800" y="561975"/>
                  </a:lnTo>
                  <a:lnTo>
                    <a:pt x="354240" y="558297"/>
                  </a:lnTo>
                  <a:lnTo>
                    <a:pt x="401141" y="547649"/>
                  </a:lnTo>
                  <a:lnTo>
                    <a:pt x="444874" y="530610"/>
                  </a:lnTo>
                  <a:lnTo>
                    <a:pt x="484811" y="507759"/>
                  </a:lnTo>
                  <a:lnTo>
                    <a:pt x="520326" y="479674"/>
                  </a:lnTo>
                  <a:lnTo>
                    <a:pt x="550791" y="446933"/>
                  </a:lnTo>
                  <a:lnTo>
                    <a:pt x="575579" y="410115"/>
                  </a:lnTo>
                  <a:lnTo>
                    <a:pt x="594061" y="369799"/>
                  </a:lnTo>
                  <a:lnTo>
                    <a:pt x="605610" y="326564"/>
                  </a:lnTo>
                  <a:lnTo>
                    <a:pt x="609600" y="280987"/>
                  </a:lnTo>
                  <a:lnTo>
                    <a:pt x="605610" y="235410"/>
                  </a:lnTo>
                  <a:lnTo>
                    <a:pt x="594061" y="192175"/>
                  </a:lnTo>
                  <a:lnTo>
                    <a:pt x="575579" y="151859"/>
                  </a:lnTo>
                  <a:lnTo>
                    <a:pt x="550791" y="115041"/>
                  </a:lnTo>
                  <a:lnTo>
                    <a:pt x="520326" y="82300"/>
                  </a:lnTo>
                  <a:lnTo>
                    <a:pt x="484811" y="54215"/>
                  </a:lnTo>
                  <a:lnTo>
                    <a:pt x="444874" y="31364"/>
                  </a:lnTo>
                  <a:lnTo>
                    <a:pt x="401141" y="14325"/>
                  </a:lnTo>
                  <a:lnTo>
                    <a:pt x="354240" y="367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28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56" y="3598495"/>
              <a:ext cx="609600" cy="561975"/>
            </a:xfrm>
            <a:custGeom>
              <a:avLst/>
              <a:gdLst/>
              <a:ahLst/>
              <a:cxnLst/>
              <a:rect l="l" t="t" r="r" b="b"/>
              <a:pathLst>
                <a:path w="609600" h="561975">
                  <a:moveTo>
                    <a:pt x="0" y="280987"/>
                  </a:moveTo>
                  <a:lnTo>
                    <a:pt x="3989" y="235410"/>
                  </a:lnTo>
                  <a:lnTo>
                    <a:pt x="15538" y="192175"/>
                  </a:lnTo>
                  <a:lnTo>
                    <a:pt x="34020" y="151859"/>
                  </a:lnTo>
                  <a:lnTo>
                    <a:pt x="58808" y="115041"/>
                  </a:lnTo>
                  <a:lnTo>
                    <a:pt x="89273" y="82300"/>
                  </a:lnTo>
                  <a:lnTo>
                    <a:pt x="124788" y="54215"/>
                  </a:lnTo>
                  <a:lnTo>
                    <a:pt x="164725" y="31364"/>
                  </a:lnTo>
                  <a:lnTo>
                    <a:pt x="208458" y="14325"/>
                  </a:lnTo>
                  <a:lnTo>
                    <a:pt x="255359" y="3677"/>
                  </a:lnTo>
                  <a:lnTo>
                    <a:pt x="304800" y="0"/>
                  </a:lnTo>
                  <a:lnTo>
                    <a:pt x="354240" y="3677"/>
                  </a:lnTo>
                  <a:lnTo>
                    <a:pt x="401141" y="14325"/>
                  </a:lnTo>
                  <a:lnTo>
                    <a:pt x="444874" y="31364"/>
                  </a:lnTo>
                  <a:lnTo>
                    <a:pt x="484811" y="54215"/>
                  </a:lnTo>
                  <a:lnTo>
                    <a:pt x="520326" y="82300"/>
                  </a:lnTo>
                  <a:lnTo>
                    <a:pt x="550791" y="115041"/>
                  </a:lnTo>
                  <a:lnTo>
                    <a:pt x="575579" y="151859"/>
                  </a:lnTo>
                  <a:lnTo>
                    <a:pt x="594061" y="192175"/>
                  </a:lnTo>
                  <a:lnTo>
                    <a:pt x="605610" y="235410"/>
                  </a:lnTo>
                  <a:lnTo>
                    <a:pt x="609600" y="280987"/>
                  </a:lnTo>
                  <a:lnTo>
                    <a:pt x="605610" y="326564"/>
                  </a:lnTo>
                  <a:lnTo>
                    <a:pt x="594061" y="369799"/>
                  </a:lnTo>
                  <a:lnTo>
                    <a:pt x="575579" y="410115"/>
                  </a:lnTo>
                  <a:lnTo>
                    <a:pt x="550791" y="446933"/>
                  </a:lnTo>
                  <a:lnTo>
                    <a:pt x="520326" y="479674"/>
                  </a:lnTo>
                  <a:lnTo>
                    <a:pt x="484811" y="507759"/>
                  </a:lnTo>
                  <a:lnTo>
                    <a:pt x="444874" y="530610"/>
                  </a:lnTo>
                  <a:lnTo>
                    <a:pt x="401141" y="547649"/>
                  </a:lnTo>
                  <a:lnTo>
                    <a:pt x="354240" y="558297"/>
                  </a:lnTo>
                  <a:lnTo>
                    <a:pt x="304800" y="561975"/>
                  </a:lnTo>
                  <a:lnTo>
                    <a:pt x="255359" y="558297"/>
                  </a:lnTo>
                  <a:lnTo>
                    <a:pt x="208458" y="547649"/>
                  </a:lnTo>
                  <a:lnTo>
                    <a:pt x="164725" y="530610"/>
                  </a:lnTo>
                  <a:lnTo>
                    <a:pt x="124788" y="507759"/>
                  </a:lnTo>
                  <a:lnTo>
                    <a:pt x="89273" y="479674"/>
                  </a:lnTo>
                  <a:lnTo>
                    <a:pt x="58808" y="446933"/>
                  </a:lnTo>
                  <a:lnTo>
                    <a:pt x="34020" y="410115"/>
                  </a:lnTo>
                  <a:lnTo>
                    <a:pt x="15538" y="369799"/>
                  </a:lnTo>
                  <a:lnTo>
                    <a:pt x="3989" y="326564"/>
                  </a:lnTo>
                  <a:lnTo>
                    <a:pt x="0" y="280987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8655" y="419654"/>
            <a:ext cx="10288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Transformation</a:t>
            </a:r>
            <a:r>
              <a:rPr spc="-110" dirty="0"/>
              <a:t> </a:t>
            </a:r>
            <a:r>
              <a:rPr dirty="0"/>
              <a:t>Journey</a:t>
            </a:r>
            <a:r>
              <a:rPr spc="-130" dirty="0"/>
              <a:t> </a:t>
            </a:r>
            <a:r>
              <a:rPr dirty="0"/>
              <a:t>with</a:t>
            </a:r>
            <a:r>
              <a:rPr spc="-135" dirty="0"/>
              <a:t> </a:t>
            </a:r>
            <a:r>
              <a:rPr dirty="0"/>
              <a:t>MEDITECH</a:t>
            </a:r>
            <a:r>
              <a:rPr spc="-140" dirty="0"/>
              <a:t> </a:t>
            </a:r>
            <a:r>
              <a:rPr spc="-10" dirty="0"/>
              <a:t>Expanse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1389" y="3757435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809" y="4522419"/>
            <a:ext cx="2026285" cy="1306195"/>
          </a:xfrm>
          <a:prstGeom prst="rect">
            <a:avLst/>
          </a:prstGeom>
          <a:solidFill>
            <a:srgbClr val="66EAE0"/>
          </a:solidFill>
        </p:spPr>
        <p:txBody>
          <a:bodyPr vert="horz" wrap="square" lIns="0" tIns="107950" rIns="0" bIns="0" rtlCol="0">
            <a:spAutoFit/>
          </a:bodyPr>
          <a:lstStyle/>
          <a:p>
            <a:pPr marL="207010" marR="370205" indent="-11620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08279" algn="l"/>
              </a:tabLst>
            </a:pPr>
            <a:r>
              <a:rPr sz="1400" spc="-10" dirty="0">
                <a:latin typeface="Calibri"/>
                <a:cs typeface="Calibri"/>
              </a:rPr>
              <a:t>MEDITECH Expanse 	</a:t>
            </a:r>
            <a:r>
              <a:rPr sz="1400" dirty="0">
                <a:latin typeface="Calibri"/>
                <a:cs typeface="Calibri"/>
              </a:rPr>
              <a:t>Live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SHINE 	</a:t>
            </a:r>
            <a:r>
              <a:rPr sz="1400" spc="-10" dirty="0">
                <a:latin typeface="Calibri"/>
                <a:cs typeface="Calibri"/>
              </a:rPr>
              <a:t>Partners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(Oak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valley 	</a:t>
            </a:r>
            <a:r>
              <a:rPr sz="1400" dirty="0">
                <a:latin typeface="Calibri"/>
                <a:cs typeface="Calibri"/>
              </a:rPr>
              <a:t>Health,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Stevenson 	</a:t>
            </a:r>
            <a:r>
              <a:rPr sz="1400" dirty="0">
                <a:latin typeface="Calibri"/>
                <a:cs typeface="Calibri"/>
              </a:rPr>
              <a:t>Memorial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Hospital)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6803" y="4170333"/>
            <a:ext cx="3357879" cy="352425"/>
            <a:chOff x="376803" y="4170333"/>
            <a:chExt cx="3357879" cy="352425"/>
          </a:xfrm>
        </p:grpSpPr>
        <p:sp>
          <p:nvSpPr>
            <p:cNvPr id="14" name="object 14"/>
            <p:cNvSpPr/>
            <p:nvPr/>
          </p:nvSpPr>
          <p:spPr>
            <a:xfrm>
              <a:off x="376803" y="4365256"/>
              <a:ext cx="2026285" cy="157480"/>
            </a:xfrm>
            <a:custGeom>
              <a:avLst/>
              <a:gdLst/>
              <a:ahLst/>
              <a:cxnLst/>
              <a:rect l="l" t="t" r="r" b="b"/>
              <a:pathLst>
                <a:path w="2026285" h="157479">
                  <a:moveTo>
                    <a:pt x="1012964" y="0"/>
                  </a:moveTo>
                  <a:lnTo>
                    <a:pt x="0" y="157162"/>
                  </a:lnTo>
                  <a:lnTo>
                    <a:pt x="2025942" y="157162"/>
                  </a:lnTo>
                  <a:lnTo>
                    <a:pt x="101296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0511" y="4179858"/>
              <a:ext cx="4445" cy="183515"/>
            </a:xfrm>
            <a:custGeom>
              <a:avLst/>
              <a:gdLst/>
              <a:ahLst/>
              <a:cxnLst/>
              <a:rect l="l" t="t" r="r" b="b"/>
              <a:pathLst>
                <a:path w="4445" h="183514">
                  <a:moveTo>
                    <a:pt x="0" y="183172"/>
                  </a:moveTo>
                  <a:lnTo>
                    <a:pt x="4419" y="0"/>
                  </a:lnTo>
                </a:path>
              </a:pathLst>
            </a:custGeom>
            <a:ln w="19050">
              <a:solidFill>
                <a:srgbClr val="66E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35694" y="4520196"/>
            <a:ext cx="2369820" cy="1306195"/>
          </a:xfrm>
          <a:prstGeom prst="rect">
            <a:avLst/>
          </a:prstGeom>
          <a:solidFill>
            <a:srgbClr val="66EAE0"/>
          </a:solidFill>
        </p:spPr>
        <p:txBody>
          <a:bodyPr vert="horz" wrap="square" lIns="0" tIns="107950" rIns="0" bIns="0" rtlCol="0">
            <a:spAutoFit/>
          </a:bodyPr>
          <a:lstStyle/>
          <a:p>
            <a:pPr marL="207010" marR="480695" indent="-11620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08279" algn="l"/>
              </a:tabLst>
            </a:pPr>
            <a:r>
              <a:rPr sz="1400" dirty="0">
                <a:latin typeface="Calibri"/>
                <a:cs typeface="Calibri"/>
              </a:rPr>
              <a:t>Virtual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Visits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Rapid 	</a:t>
            </a:r>
            <a:r>
              <a:rPr sz="1400" dirty="0">
                <a:latin typeface="Calibri"/>
                <a:cs typeface="Calibri"/>
              </a:rPr>
              <a:t>Expansion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Virtual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  <a:p>
            <a:pPr marL="207010" marR="274320" indent="-116205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Pre-Registration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&amp; 	</a:t>
            </a:r>
            <a:r>
              <a:rPr sz="1400" dirty="0">
                <a:latin typeface="Calibri"/>
                <a:cs typeface="Calibri"/>
              </a:rPr>
              <a:t>Check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207010" indent="-116205">
              <a:lnSpc>
                <a:spcPct val="100000"/>
              </a:lnSpc>
              <a:buFont typeface="Arial"/>
              <a:buChar char="•"/>
              <a:tabLst>
                <a:tab pos="207010" algn="l"/>
              </a:tabLst>
            </a:pPr>
            <a:r>
              <a:rPr sz="1400" dirty="0">
                <a:latin typeface="Calibri"/>
                <a:cs typeface="Calibri"/>
              </a:rPr>
              <a:t>Front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End</a:t>
            </a:r>
            <a:r>
              <a:rPr sz="1400" spc="-10" dirty="0">
                <a:latin typeface="Calibri"/>
                <a:cs typeface="Calibri"/>
              </a:rPr>
              <a:t> Provider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Dictation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96538" y="3604846"/>
            <a:ext cx="2908935" cy="915669"/>
            <a:chOff x="1996538" y="3604846"/>
            <a:chExt cx="2908935" cy="915669"/>
          </a:xfrm>
        </p:grpSpPr>
        <p:sp>
          <p:nvSpPr>
            <p:cNvPr id="18" name="object 18"/>
            <p:cNvSpPr/>
            <p:nvPr/>
          </p:nvSpPr>
          <p:spPr>
            <a:xfrm>
              <a:off x="2535692" y="4363029"/>
              <a:ext cx="2369820" cy="157480"/>
            </a:xfrm>
            <a:custGeom>
              <a:avLst/>
              <a:gdLst/>
              <a:ahLst/>
              <a:cxnLst/>
              <a:rect l="l" t="t" r="r" b="b"/>
              <a:pathLst>
                <a:path w="2369820" h="157479">
                  <a:moveTo>
                    <a:pt x="1184821" y="0"/>
                  </a:moveTo>
                  <a:lnTo>
                    <a:pt x="0" y="157162"/>
                  </a:lnTo>
                  <a:lnTo>
                    <a:pt x="2369642" y="157162"/>
                  </a:lnTo>
                  <a:lnTo>
                    <a:pt x="1184821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02888" y="3611196"/>
              <a:ext cx="609600" cy="561975"/>
            </a:xfrm>
            <a:custGeom>
              <a:avLst/>
              <a:gdLst/>
              <a:ahLst/>
              <a:cxnLst/>
              <a:rect l="l" t="t" r="r" b="b"/>
              <a:pathLst>
                <a:path w="609600" h="561975">
                  <a:moveTo>
                    <a:pt x="304800" y="0"/>
                  </a:moveTo>
                  <a:lnTo>
                    <a:pt x="255359" y="3677"/>
                  </a:lnTo>
                  <a:lnTo>
                    <a:pt x="208458" y="14325"/>
                  </a:lnTo>
                  <a:lnTo>
                    <a:pt x="164725" y="31364"/>
                  </a:lnTo>
                  <a:lnTo>
                    <a:pt x="124788" y="54215"/>
                  </a:lnTo>
                  <a:lnTo>
                    <a:pt x="89273" y="82300"/>
                  </a:lnTo>
                  <a:lnTo>
                    <a:pt x="58808" y="115041"/>
                  </a:lnTo>
                  <a:lnTo>
                    <a:pt x="34020" y="151859"/>
                  </a:lnTo>
                  <a:lnTo>
                    <a:pt x="15538" y="192175"/>
                  </a:lnTo>
                  <a:lnTo>
                    <a:pt x="3989" y="235410"/>
                  </a:lnTo>
                  <a:lnTo>
                    <a:pt x="0" y="280987"/>
                  </a:lnTo>
                  <a:lnTo>
                    <a:pt x="3989" y="326564"/>
                  </a:lnTo>
                  <a:lnTo>
                    <a:pt x="15538" y="369799"/>
                  </a:lnTo>
                  <a:lnTo>
                    <a:pt x="34020" y="410115"/>
                  </a:lnTo>
                  <a:lnTo>
                    <a:pt x="58808" y="446933"/>
                  </a:lnTo>
                  <a:lnTo>
                    <a:pt x="89273" y="479674"/>
                  </a:lnTo>
                  <a:lnTo>
                    <a:pt x="124788" y="507759"/>
                  </a:lnTo>
                  <a:lnTo>
                    <a:pt x="164725" y="530610"/>
                  </a:lnTo>
                  <a:lnTo>
                    <a:pt x="208458" y="547649"/>
                  </a:lnTo>
                  <a:lnTo>
                    <a:pt x="255359" y="558297"/>
                  </a:lnTo>
                  <a:lnTo>
                    <a:pt x="304800" y="561975"/>
                  </a:lnTo>
                  <a:lnTo>
                    <a:pt x="354240" y="558297"/>
                  </a:lnTo>
                  <a:lnTo>
                    <a:pt x="401141" y="547649"/>
                  </a:lnTo>
                  <a:lnTo>
                    <a:pt x="444874" y="530610"/>
                  </a:lnTo>
                  <a:lnTo>
                    <a:pt x="484811" y="507759"/>
                  </a:lnTo>
                  <a:lnTo>
                    <a:pt x="520326" y="479674"/>
                  </a:lnTo>
                  <a:lnTo>
                    <a:pt x="550791" y="446933"/>
                  </a:lnTo>
                  <a:lnTo>
                    <a:pt x="575579" y="410115"/>
                  </a:lnTo>
                  <a:lnTo>
                    <a:pt x="594061" y="369799"/>
                  </a:lnTo>
                  <a:lnTo>
                    <a:pt x="605610" y="326564"/>
                  </a:lnTo>
                  <a:lnTo>
                    <a:pt x="609600" y="280987"/>
                  </a:lnTo>
                  <a:lnTo>
                    <a:pt x="605610" y="235410"/>
                  </a:lnTo>
                  <a:lnTo>
                    <a:pt x="594061" y="192175"/>
                  </a:lnTo>
                  <a:lnTo>
                    <a:pt x="575579" y="151859"/>
                  </a:lnTo>
                  <a:lnTo>
                    <a:pt x="550791" y="115041"/>
                  </a:lnTo>
                  <a:lnTo>
                    <a:pt x="520326" y="82300"/>
                  </a:lnTo>
                  <a:lnTo>
                    <a:pt x="484811" y="54215"/>
                  </a:lnTo>
                  <a:lnTo>
                    <a:pt x="444874" y="31364"/>
                  </a:lnTo>
                  <a:lnTo>
                    <a:pt x="401141" y="14325"/>
                  </a:lnTo>
                  <a:lnTo>
                    <a:pt x="354240" y="367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28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02888" y="3611196"/>
              <a:ext cx="609600" cy="561975"/>
            </a:xfrm>
            <a:custGeom>
              <a:avLst/>
              <a:gdLst/>
              <a:ahLst/>
              <a:cxnLst/>
              <a:rect l="l" t="t" r="r" b="b"/>
              <a:pathLst>
                <a:path w="609600" h="561975">
                  <a:moveTo>
                    <a:pt x="0" y="280987"/>
                  </a:moveTo>
                  <a:lnTo>
                    <a:pt x="3989" y="235410"/>
                  </a:lnTo>
                  <a:lnTo>
                    <a:pt x="15538" y="192175"/>
                  </a:lnTo>
                  <a:lnTo>
                    <a:pt x="34020" y="151859"/>
                  </a:lnTo>
                  <a:lnTo>
                    <a:pt x="58808" y="115041"/>
                  </a:lnTo>
                  <a:lnTo>
                    <a:pt x="89273" y="82300"/>
                  </a:lnTo>
                  <a:lnTo>
                    <a:pt x="124788" y="54215"/>
                  </a:lnTo>
                  <a:lnTo>
                    <a:pt x="164725" y="31364"/>
                  </a:lnTo>
                  <a:lnTo>
                    <a:pt x="208458" y="14325"/>
                  </a:lnTo>
                  <a:lnTo>
                    <a:pt x="255359" y="3677"/>
                  </a:lnTo>
                  <a:lnTo>
                    <a:pt x="304800" y="0"/>
                  </a:lnTo>
                  <a:lnTo>
                    <a:pt x="354240" y="3677"/>
                  </a:lnTo>
                  <a:lnTo>
                    <a:pt x="401141" y="14325"/>
                  </a:lnTo>
                  <a:lnTo>
                    <a:pt x="444874" y="31364"/>
                  </a:lnTo>
                  <a:lnTo>
                    <a:pt x="484811" y="54215"/>
                  </a:lnTo>
                  <a:lnTo>
                    <a:pt x="520326" y="82300"/>
                  </a:lnTo>
                  <a:lnTo>
                    <a:pt x="550791" y="115041"/>
                  </a:lnTo>
                  <a:lnTo>
                    <a:pt x="575579" y="151859"/>
                  </a:lnTo>
                  <a:lnTo>
                    <a:pt x="594061" y="192175"/>
                  </a:lnTo>
                  <a:lnTo>
                    <a:pt x="605610" y="235410"/>
                  </a:lnTo>
                  <a:lnTo>
                    <a:pt x="609600" y="280987"/>
                  </a:lnTo>
                  <a:lnTo>
                    <a:pt x="605610" y="326564"/>
                  </a:lnTo>
                  <a:lnTo>
                    <a:pt x="594061" y="369799"/>
                  </a:lnTo>
                  <a:lnTo>
                    <a:pt x="575579" y="410115"/>
                  </a:lnTo>
                  <a:lnTo>
                    <a:pt x="550791" y="446933"/>
                  </a:lnTo>
                  <a:lnTo>
                    <a:pt x="520326" y="479674"/>
                  </a:lnTo>
                  <a:lnTo>
                    <a:pt x="484811" y="507759"/>
                  </a:lnTo>
                  <a:lnTo>
                    <a:pt x="444874" y="530610"/>
                  </a:lnTo>
                  <a:lnTo>
                    <a:pt x="401141" y="547649"/>
                  </a:lnTo>
                  <a:lnTo>
                    <a:pt x="354240" y="558297"/>
                  </a:lnTo>
                  <a:lnTo>
                    <a:pt x="304800" y="561975"/>
                  </a:lnTo>
                  <a:lnTo>
                    <a:pt x="255359" y="558297"/>
                  </a:lnTo>
                  <a:lnTo>
                    <a:pt x="208458" y="547649"/>
                  </a:lnTo>
                  <a:lnTo>
                    <a:pt x="164725" y="530610"/>
                  </a:lnTo>
                  <a:lnTo>
                    <a:pt x="124788" y="507759"/>
                  </a:lnTo>
                  <a:lnTo>
                    <a:pt x="89273" y="479674"/>
                  </a:lnTo>
                  <a:lnTo>
                    <a:pt x="58808" y="446933"/>
                  </a:lnTo>
                  <a:lnTo>
                    <a:pt x="34020" y="410115"/>
                  </a:lnTo>
                  <a:lnTo>
                    <a:pt x="15538" y="369799"/>
                  </a:lnTo>
                  <a:lnTo>
                    <a:pt x="3989" y="326564"/>
                  </a:lnTo>
                  <a:lnTo>
                    <a:pt x="0" y="280987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14522" y="3770137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3281" y="1769808"/>
            <a:ext cx="2306320" cy="1501775"/>
          </a:xfrm>
          <a:prstGeom prst="rect">
            <a:avLst/>
          </a:prstGeom>
          <a:solidFill>
            <a:srgbClr val="66EAE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Times New Roman"/>
              <a:cs typeface="Times New Roman"/>
            </a:endParaRPr>
          </a:p>
          <a:p>
            <a:pPr marL="207010" marR="167005" indent="-116205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400" dirty="0">
                <a:latin typeface="Calibri"/>
                <a:cs typeface="Calibri"/>
              </a:rPr>
              <a:t>Expanse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Platform 	Refinement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Optimization</a:t>
            </a:r>
            <a:endParaRPr sz="1400">
              <a:latin typeface="Calibri"/>
              <a:cs typeface="Calibri"/>
            </a:endParaRPr>
          </a:p>
          <a:p>
            <a:pPr marL="207645" indent="-116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764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57711" y="3268056"/>
            <a:ext cx="5502910" cy="909955"/>
            <a:chOff x="1157711" y="3268056"/>
            <a:chExt cx="5502910" cy="909955"/>
          </a:xfrm>
        </p:grpSpPr>
        <p:sp>
          <p:nvSpPr>
            <p:cNvPr id="24" name="object 24"/>
            <p:cNvSpPr/>
            <p:nvPr/>
          </p:nvSpPr>
          <p:spPr>
            <a:xfrm>
              <a:off x="1157711" y="3268056"/>
              <a:ext cx="2306320" cy="157480"/>
            </a:xfrm>
            <a:custGeom>
              <a:avLst/>
              <a:gdLst/>
              <a:ahLst/>
              <a:cxnLst/>
              <a:rect l="l" t="t" r="r" b="b"/>
              <a:pathLst>
                <a:path w="2306320" h="157479">
                  <a:moveTo>
                    <a:pt x="2305723" y="0"/>
                  </a:moveTo>
                  <a:lnTo>
                    <a:pt x="0" y="0"/>
                  </a:lnTo>
                  <a:lnTo>
                    <a:pt x="1152867" y="157162"/>
                  </a:lnTo>
                  <a:lnTo>
                    <a:pt x="2305723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07689" y="3425217"/>
              <a:ext cx="3175" cy="186055"/>
            </a:xfrm>
            <a:custGeom>
              <a:avLst/>
              <a:gdLst/>
              <a:ahLst/>
              <a:cxnLst/>
              <a:rect l="l" t="t" r="r" b="b"/>
              <a:pathLst>
                <a:path w="3175" h="186054">
                  <a:moveTo>
                    <a:pt x="0" y="185978"/>
                  </a:moveTo>
                  <a:lnTo>
                    <a:pt x="2882" y="0"/>
                  </a:lnTo>
                </a:path>
              </a:pathLst>
            </a:custGeom>
            <a:ln w="19050">
              <a:solidFill>
                <a:srgbClr val="66E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3143" y="3615959"/>
              <a:ext cx="1807210" cy="561975"/>
            </a:xfrm>
            <a:custGeom>
              <a:avLst/>
              <a:gdLst/>
              <a:ahLst/>
              <a:cxnLst/>
              <a:rect l="l" t="t" r="r" b="b"/>
              <a:pathLst>
                <a:path w="1807209" h="561975">
                  <a:moveTo>
                    <a:pt x="1526006" y="0"/>
                  </a:moveTo>
                  <a:lnTo>
                    <a:pt x="280987" y="0"/>
                  </a:lnTo>
                  <a:lnTo>
                    <a:pt x="235410" y="3677"/>
                  </a:lnTo>
                  <a:lnTo>
                    <a:pt x="192175" y="14325"/>
                  </a:lnTo>
                  <a:lnTo>
                    <a:pt x="151859" y="31364"/>
                  </a:lnTo>
                  <a:lnTo>
                    <a:pt x="115041" y="54215"/>
                  </a:lnTo>
                  <a:lnTo>
                    <a:pt x="82300" y="82300"/>
                  </a:lnTo>
                  <a:lnTo>
                    <a:pt x="54215" y="115041"/>
                  </a:lnTo>
                  <a:lnTo>
                    <a:pt x="31364" y="151859"/>
                  </a:lnTo>
                  <a:lnTo>
                    <a:pt x="14325" y="192175"/>
                  </a:lnTo>
                  <a:lnTo>
                    <a:pt x="3677" y="235410"/>
                  </a:lnTo>
                  <a:lnTo>
                    <a:pt x="0" y="280987"/>
                  </a:lnTo>
                  <a:lnTo>
                    <a:pt x="3677" y="326564"/>
                  </a:lnTo>
                  <a:lnTo>
                    <a:pt x="14325" y="369799"/>
                  </a:lnTo>
                  <a:lnTo>
                    <a:pt x="31364" y="410115"/>
                  </a:lnTo>
                  <a:lnTo>
                    <a:pt x="54215" y="446933"/>
                  </a:lnTo>
                  <a:lnTo>
                    <a:pt x="82300" y="479674"/>
                  </a:lnTo>
                  <a:lnTo>
                    <a:pt x="115041" y="507759"/>
                  </a:lnTo>
                  <a:lnTo>
                    <a:pt x="151859" y="530610"/>
                  </a:lnTo>
                  <a:lnTo>
                    <a:pt x="192175" y="547649"/>
                  </a:lnTo>
                  <a:lnTo>
                    <a:pt x="235410" y="558297"/>
                  </a:lnTo>
                  <a:lnTo>
                    <a:pt x="280987" y="561975"/>
                  </a:lnTo>
                  <a:lnTo>
                    <a:pt x="1526006" y="561975"/>
                  </a:lnTo>
                  <a:lnTo>
                    <a:pt x="1571583" y="558297"/>
                  </a:lnTo>
                  <a:lnTo>
                    <a:pt x="1614818" y="547649"/>
                  </a:lnTo>
                  <a:lnTo>
                    <a:pt x="1655134" y="530610"/>
                  </a:lnTo>
                  <a:lnTo>
                    <a:pt x="1691952" y="507759"/>
                  </a:lnTo>
                  <a:lnTo>
                    <a:pt x="1724693" y="479674"/>
                  </a:lnTo>
                  <a:lnTo>
                    <a:pt x="1752778" y="446933"/>
                  </a:lnTo>
                  <a:lnTo>
                    <a:pt x="1775630" y="410115"/>
                  </a:lnTo>
                  <a:lnTo>
                    <a:pt x="1792668" y="369799"/>
                  </a:lnTo>
                  <a:lnTo>
                    <a:pt x="1803316" y="326564"/>
                  </a:lnTo>
                  <a:lnTo>
                    <a:pt x="1806994" y="280987"/>
                  </a:lnTo>
                  <a:lnTo>
                    <a:pt x="1803316" y="235410"/>
                  </a:lnTo>
                  <a:lnTo>
                    <a:pt x="1792668" y="192175"/>
                  </a:lnTo>
                  <a:lnTo>
                    <a:pt x="1775630" y="151859"/>
                  </a:lnTo>
                  <a:lnTo>
                    <a:pt x="1752778" y="115041"/>
                  </a:lnTo>
                  <a:lnTo>
                    <a:pt x="1724693" y="82300"/>
                  </a:lnTo>
                  <a:lnTo>
                    <a:pt x="1691952" y="54215"/>
                  </a:lnTo>
                  <a:lnTo>
                    <a:pt x="1655134" y="31364"/>
                  </a:lnTo>
                  <a:lnTo>
                    <a:pt x="1614818" y="14325"/>
                  </a:lnTo>
                  <a:lnTo>
                    <a:pt x="1571583" y="3677"/>
                  </a:lnTo>
                  <a:lnTo>
                    <a:pt x="1526006" y="0"/>
                  </a:lnTo>
                  <a:close/>
                </a:path>
              </a:pathLst>
            </a:custGeom>
            <a:solidFill>
              <a:srgbClr val="28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16268" y="3765374"/>
            <a:ext cx="8807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22077" y="3615959"/>
            <a:ext cx="1859280" cy="561975"/>
          </a:xfrm>
          <a:custGeom>
            <a:avLst/>
            <a:gdLst/>
            <a:ahLst/>
            <a:cxnLst/>
            <a:rect l="l" t="t" r="r" b="b"/>
            <a:pathLst>
              <a:path w="1859279" h="561975">
                <a:moveTo>
                  <a:pt x="1577987" y="0"/>
                </a:moveTo>
                <a:lnTo>
                  <a:pt x="280987" y="0"/>
                </a:lnTo>
                <a:lnTo>
                  <a:pt x="235410" y="3677"/>
                </a:lnTo>
                <a:lnTo>
                  <a:pt x="192175" y="14325"/>
                </a:lnTo>
                <a:lnTo>
                  <a:pt x="151859" y="31364"/>
                </a:lnTo>
                <a:lnTo>
                  <a:pt x="115041" y="54215"/>
                </a:lnTo>
                <a:lnTo>
                  <a:pt x="82300" y="82300"/>
                </a:lnTo>
                <a:lnTo>
                  <a:pt x="54215" y="115041"/>
                </a:lnTo>
                <a:lnTo>
                  <a:pt x="31364" y="151859"/>
                </a:lnTo>
                <a:lnTo>
                  <a:pt x="14325" y="192175"/>
                </a:lnTo>
                <a:lnTo>
                  <a:pt x="3677" y="235410"/>
                </a:lnTo>
                <a:lnTo>
                  <a:pt x="0" y="280987"/>
                </a:lnTo>
                <a:lnTo>
                  <a:pt x="3677" y="326564"/>
                </a:lnTo>
                <a:lnTo>
                  <a:pt x="14325" y="369799"/>
                </a:lnTo>
                <a:lnTo>
                  <a:pt x="31364" y="410115"/>
                </a:lnTo>
                <a:lnTo>
                  <a:pt x="54215" y="446933"/>
                </a:lnTo>
                <a:lnTo>
                  <a:pt x="82300" y="479674"/>
                </a:lnTo>
                <a:lnTo>
                  <a:pt x="115041" y="507759"/>
                </a:lnTo>
                <a:lnTo>
                  <a:pt x="151859" y="530610"/>
                </a:lnTo>
                <a:lnTo>
                  <a:pt x="192175" y="547649"/>
                </a:lnTo>
                <a:lnTo>
                  <a:pt x="235410" y="558297"/>
                </a:lnTo>
                <a:lnTo>
                  <a:pt x="280987" y="561975"/>
                </a:lnTo>
                <a:lnTo>
                  <a:pt x="1577987" y="561975"/>
                </a:lnTo>
                <a:lnTo>
                  <a:pt x="1623564" y="558297"/>
                </a:lnTo>
                <a:lnTo>
                  <a:pt x="1666800" y="547649"/>
                </a:lnTo>
                <a:lnTo>
                  <a:pt x="1707115" y="530610"/>
                </a:lnTo>
                <a:lnTo>
                  <a:pt x="1743933" y="507759"/>
                </a:lnTo>
                <a:lnTo>
                  <a:pt x="1776674" y="479674"/>
                </a:lnTo>
                <a:lnTo>
                  <a:pt x="1804759" y="446933"/>
                </a:lnTo>
                <a:lnTo>
                  <a:pt x="1827611" y="410115"/>
                </a:lnTo>
                <a:lnTo>
                  <a:pt x="1844649" y="369799"/>
                </a:lnTo>
                <a:lnTo>
                  <a:pt x="1855297" y="326564"/>
                </a:lnTo>
                <a:lnTo>
                  <a:pt x="1858975" y="280987"/>
                </a:lnTo>
                <a:lnTo>
                  <a:pt x="1855297" y="235410"/>
                </a:lnTo>
                <a:lnTo>
                  <a:pt x="1844649" y="192175"/>
                </a:lnTo>
                <a:lnTo>
                  <a:pt x="1827611" y="151859"/>
                </a:lnTo>
                <a:lnTo>
                  <a:pt x="1804759" y="115041"/>
                </a:lnTo>
                <a:lnTo>
                  <a:pt x="1776674" y="82300"/>
                </a:lnTo>
                <a:lnTo>
                  <a:pt x="1743933" y="54215"/>
                </a:lnTo>
                <a:lnTo>
                  <a:pt x="1707115" y="31364"/>
                </a:lnTo>
                <a:lnTo>
                  <a:pt x="1666800" y="14325"/>
                </a:lnTo>
                <a:lnTo>
                  <a:pt x="1623564" y="3677"/>
                </a:lnTo>
                <a:lnTo>
                  <a:pt x="1577987" y="0"/>
                </a:lnTo>
                <a:close/>
              </a:path>
            </a:pathLst>
          </a:custGeom>
          <a:solidFill>
            <a:srgbClr val="285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10873" y="3765374"/>
            <a:ext cx="8807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073879" y="3613362"/>
            <a:ext cx="2160270" cy="545465"/>
            <a:chOff x="9073879" y="3613362"/>
            <a:chExt cx="2160270" cy="545465"/>
          </a:xfrm>
        </p:grpSpPr>
        <p:sp>
          <p:nvSpPr>
            <p:cNvPr id="31" name="object 31"/>
            <p:cNvSpPr/>
            <p:nvPr/>
          </p:nvSpPr>
          <p:spPr>
            <a:xfrm>
              <a:off x="9435075" y="3613362"/>
              <a:ext cx="1799589" cy="542925"/>
            </a:xfrm>
            <a:custGeom>
              <a:avLst/>
              <a:gdLst/>
              <a:ahLst/>
              <a:cxnLst/>
              <a:rect l="l" t="t" r="r" b="b"/>
              <a:pathLst>
                <a:path w="1799590" h="542925">
                  <a:moveTo>
                    <a:pt x="1527644" y="0"/>
                  </a:moveTo>
                  <a:lnTo>
                    <a:pt x="271386" y="0"/>
                  </a:lnTo>
                  <a:lnTo>
                    <a:pt x="222603" y="4372"/>
                  </a:lnTo>
                  <a:lnTo>
                    <a:pt x="176689" y="16978"/>
                  </a:lnTo>
                  <a:lnTo>
                    <a:pt x="134411" y="37051"/>
                  </a:lnTo>
                  <a:lnTo>
                    <a:pt x="96534" y="63825"/>
                  </a:lnTo>
                  <a:lnTo>
                    <a:pt x="63825" y="96534"/>
                  </a:lnTo>
                  <a:lnTo>
                    <a:pt x="37051" y="134411"/>
                  </a:lnTo>
                  <a:lnTo>
                    <a:pt x="16978" y="176689"/>
                  </a:lnTo>
                  <a:lnTo>
                    <a:pt x="4372" y="222603"/>
                  </a:lnTo>
                  <a:lnTo>
                    <a:pt x="0" y="271386"/>
                  </a:lnTo>
                  <a:lnTo>
                    <a:pt x="4372" y="320169"/>
                  </a:lnTo>
                  <a:lnTo>
                    <a:pt x="16978" y="366082"/>
                  </a:lnTo>
                  <a:lnTo>
                    <a:pt x="37051" y="408361"/>
                  </a:lnTo>
                  <a:lnTo>
                    <a:pt x="63825" y="446238"/>
                  </a:lnTo>
                  <a:lnTo>
                    <a:pt x="96534" y="478946"/>
                  </a:lnTo>
                  <a:lnTo>
                    <a:pt x="134411" y="505721"/>
                  </a:lnTo>
                  <a:lnTo>
                    <a:pt x="176689" y="525794"/>
                  </a:lnTo>
                  <a:lnTo>
                    <a:pt x="222603" y="538400"/>
                  </a:lnTo>
                  <a:lnTo>
                    <a:pt x="271386" y="542772"/>
                  </a:lnTo>
                  <a:lnTo>
                    <a:pt x="1527644" y="542772"/>
                  </a:lnTo>
                  <a:lnTo>
                    <a:pt x="1576427" y="538400"/>
                  </a:lnTo>
                  <a:lnTo>
                    <a:pt x="1622341" y="525794"/>
                  </a:lnTo>
                  <a:lnTo>
                    <a:pt x="1664620" y="505721"/>
                  </a:lnTo>
                  <a:lnTo>
                    <a:pt x="1702496" y="478946"/>
                  </a:lnTo>
                  <a:lnTo>
                    <a:pt x="1735205" y="446238"/>
                  </a:lnTo>
                  <a:lnTo>
                    <a:pt x="1761979" y="408361"/>
                  </a:lnTo>
                  <a:lnTo>
                    <a:pt x="1782052" y="366082"/>
                  </a:lnTo>
                  <a:lnTo>
                    <a:pt x="1794658" y="320169"/>
                  </a:lnTo>
                  <a:lnTo>
                    <a:pt x="1799031" y="271386"/>
                  </a:lnTo>
                  <a:lnTo>
                    <a:pt x="1794658" y="222603"/>
                  </a:lnTo>
                  <a:lnTo>
                    <a:pt x="1782052" y="176689"/>
                  </a:lnTo>
                  <a:lnTo>
                    <a:pt x="1761979" y="134411"/>
                  </a:lnTo>
                  <a:lnTo>
                    <a:pt x="1735205" y="96534"/>
                  </a:lnTo>
                  <a:lnTo>
                    <a:pt x="1702496" y="63825"/>
                  </a:lnTo>
                  <a:lnTo>
                    <a:pt x="1664620" y="37051"/>
                  </a:lnTo>
                  <a:lnTo>
                    <a:pt x="1622341" y="16978"/>
                  </a:lnTo>
                  <a:lnTo>
                    <a:pt x="1576427" y="4372"/>
                  </a:lnTo>
                  <a:lnTo>
                    <a:pt x="1527644" y="0"/>
                  </a:lnTo>
                  <a:close/>
                </a:path>
              </a:pathLst>
            </a:custGeom>
            <a:solidFill>
              <a:srgbClr val="28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18359" y="3615990"/>
              <a:ext cx="1799589" cy="542925"/>
            </a:xfrm>
            <a:custGeom>
              <a:avLst/>
              <a:gdLst/>
              <a:ahLst/>
              <a:cxnLst/>
              <a:rect l="l" t="t" r="r" b="b"/>
              <a:pathLst>
                <a:path w="1799590" h="542925">
                  <a:moveTo>
                    <a:pt x="1527644" y="0"/>
                  </a:moveTo>
                  <a:lnTo>
                    <a:pt x="271386" y="0"/>
                  </a:lnTo>
                  <a:lnTo>
                    <a:pt x="222603" y="4372"/>
                  </a:lnTo>
                  <a:lnTo>
                    <a:pt x="176689" y="16978"/>
                  </a:lnTo>
                  <a:lnTo>
                    <a:pt x="134411" y="37051"/>
                  </a:lnTo>
                  <a:lnTo>
                    <a:pt x="96534" y="63825"/>
                  </a:lnTo>
                  <a:lnTo>
                    <a:pt x="63825" y="96534"/>
                  </a:lnTo>
                  <a:lnTo>
                    <a:pt x="37051" y="134411"/>
                  </a:lnTo>
                  <a:lnTo>
                    <a:pt x="16978" y="176689"/>
                  </a:lnTo>
                  <a:lnTo>
                    <a:pt x="4372" y="222603"/>
                  </a:lnTo>
                  <a:lnTo>
                    <a:pt x="0" y="271386"/>
                  </a:lnTo>
                  <a:lnTo>
                    <a:pt x="4372" y="320169"/>
                  </a:lnTo>
                  <a:lnTo>
                    <a:pt x="16978" y="366082"/>
                  </a:lnTo>
                  <a:lnTo>
                    <a:pt x="37051" y="408361"/>
                  </a:lnTo>
                  <a:lnTo>
                    <a:pt x="63825" y="446238"/>
                  </a:lnTo>
                  <a:lnTo>
                    <a:pt x="96534" y="478946"/>
                  </a:lnTo>
                  <a:lnTo>
                    <a:pt x="134411" y="505721"/>
                  </a:lnTo>
                  <a:lnTo>
                    <a:pt x="176689" y="525794"/>
                  </a:lnTo>
                  <a:lnTo>
                    <a:pt x="222603" y="538400"/>
                  </a:lnTo>
                  <a:lnTo>
                    <a:pt x="271386" y="542772"/>
                  </a:lnTo>
                  <a:lnTo>
                    <a:pt x="1527644" y="542772"/>
                  </a:lnTo>
                  <a:lnTo>
                    <a:pt x="1576427" y="538400"/>
                  </a:lnTo>
                  <a:lnTo>
                    <a:pt x="1622341" y="525794"/>
                  </a:lnTo>
                  <a:lnTo>
                    <a:pt x="1664620" y="505721"/>
                  </a:lnTo>
                  <a:lnTo>
                    <a:pt x="1702496" y="478946"/>
                  </a:lnTo>
                  <a:lnTo>
                    <a:pt x="1735205" y="446238"/>
                  </a:lnTo>
                  <a:lnTo>
                    <a:pt x="1761979" y="408361"/>
                  </a:lnTo>
                  <a:lnTo>
                    <a:pt x="1782052" y="366082"/>
                  </a:lnTo>
                  <a:lnTo>
                    <a:pt x="1794658" y="320169"/>
                  </a:lnTo>
                  <a:lnTo>
                    <a:pt x="1799031" y="271386"/>
                  </a:lnTo>
                  <a:lnTo>
                    <a:pt x="1794658" y="222603"/>
                  </a:lnTo>
                  <a:lnTo>
                    <a:pt x="1782052" y="176689"/>
                  </a:lnTo>
                  <a:lnTo>
                    <a:pt x="1761979" y="134411"/>
                  </a:lnTo>
                  <a:lnTo>
                    <a:pt x="1735205" y="96534"/>
                  </a:lnTo>
                  <a:lnTo>
                    <a:pt x="1702496" y="63825"/>
                  </a:lnTo>
                  <a:lnTo>
                    <a:pt x="1664620" y="37051"/>
                  </a:lnTo>
                  <a:lnTo>
                    <a:pt x="1622341" y="16978"/>
                  </a:lnTo>
                  <a:lnTo>
                    <a:pt x="1576427" y="4372"/>
                  </a:lnTo>
                  <a:lnTo>
                    <a:pt x="1527644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73879" y="3615989"/>
              <a:ext cx="1915160" cy="542925"/>
            </a:xfrm>
            <a:custGeom>
              <a:avLst/>
              <a:gdLst/>
              <a:ahLst/>
              <a:cxnLst/>
              <a:rect l="l" t="t" r="r" b="b"/>
              <a:pathLst>
                <a:path w="1915159" h="542925">
                  <a:moveTo>
                    <a:pt x="1643748" y="0"/>
                  </a:moveTo>
                  <a:lnTo>
                    <a:pt x="271386" y="0"/>
                  </a:lnTo>
                  <a:lnTo>
                    <a:pt x="222603" y="4372"/>
                  </a:lnTo>
                  <a:lnTo>
                    <a:pt x="176689" y="16978"/>
                  </a:lnTo>
                  <a:lnTo>
                    <a:pt x="134411" y="37051"/>
                  </a:lnTo>
                  <a:lnTo>
                    <a:pt x="96534" y="63825"/>
                  </a:lnTo>
                  <a:lnTo>
                    <a:pt x="63825" y="96534"/>
                  </a:lnTo>
                  <a:lnTo>
                    <a:pt x="37051" y="134411"/>
                  </a:lnTo>
                  <a:lnTo>
                    <a:pt x="16978" y="176689"/>
                  </a:lnTo>
                  <a:lnTo>
                    <a:pt x="4372" y="222603"/>
                  </a:lnTo>
                  <a:lnTo>
                    <a:pt x="0" y="271386"/>
                  </a:lnTo>
                  <a:lnTo>
                    <a:pt x="4372" y="320169"/>
                  </a:lnTo>
                  <a:lnTo>
                    <a:pt x="16978" y="366082"/>
                  </a:lnTo>
                  <a:lnTo>
                    <a:pt x="37051" y="408361"/>
                  </a:lnTo>
                  <a:lnTo>
                    <a:pt x="63825" y="446238"/>
                  </a:lnTo>
                  <a:lnTo>
                    <a:pt x="96534" y="478946"/>
                  </a:lnTo>
                  <a:lnTo>
                    <a:pt x="134411" y="505721"/>
                  </a:lnTo>
                  <a:lnTo>
                    <a:pt x="176689" y="525794"/>
                  </a:lnTo>
                  <a:lnTo>
                    <a:pt x="222603" y="538400"/>
                  </a:lnTo>
                  <a:lnTo>
                    <a:pt x="271386" y="542772"/>
                  </a:lnTo>
                  <a:lnTo>
                    <a:pt x="1643735" y="542772"/>
                  </a:lnTo>
                  <a:lnTo>
                    <a:pt x="1692518" y="538400"/>
                  </a:lnTo>
                  <a:lnTo>
                    <a:pt x="1738433" y="525794"/>
                  </a:lnTo>
                  <a:lnTo>
                    <a:pt x="1780714" y="505721"/>
                  </a:lnTo>
                  <a:lnTo>
                    <a:pt x="1818592" y="478946"/>
                  </a:lnTo>
                  <a:lnTo>
                    <a:pt x="1851303" y="446238"/>
                  </a:lnTo>
                  <a:lnTo>
                    <a:pt x="1878079" y="408361"/>
                  </a:lnTo>
                  <a:lnTo>
                    <a:pt x="1898154" y="366082"/>
                  </a:lnTo>
                  <a:lnTo>
                    <a:pt x="1910761" y="320169"/>
                  </a:lnTo>
                  <a:lnTo>
                    <a:pt x="1915134" y="271386"/>
                  </a:lnTo>
                  <a:lnTo>
                    <a:pt x="1910762" y="222603"/>
                  </a:lnTo>
                  <a:lnTo>
                    <a:pt x="1898156" y="176689"/>
                  </a:lnTo>
                  <a:lnTo>
                    <a:pt x="1878083" y="134411"/>
                  </a:lnTo>
                  <a:lnTo>
                    <a:pt x="1851308" y="96534"/>
                  </a:lnTo>
                  <a:lnTo>
                    <a:pt x="1818600" y="63825"/>
                  </a:lnTo>
                  <a:lnTo>
                    <a:pt x="1780723" y="37051"/>
                  </a:lnTo>
                  <a:lnTo>
                    <a:pt x="1738444" y="16978"/>
                  </a:lnTo>
                  <a:lnTo>
                    <a:pt x="1692531" y="4372"/>
                  </a:lnTo>
                  <a:lnTo>
                    <a:pt x="1643748" y="0"/>
                  </a:lnTo>
                  <a:close/>
                </a:path>
              </a:pathLst>
            </a:custGeom>
            <a:solidFill>
              <a:srgbClr val="28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465343" y="3755802"/>
            <a:ext cx="1132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Beyond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97643" y="3611534"/>
            <a:ext cx="1654810" cy="574675"/>
            <a:chOff x="2897643" y="3611534"/>
            <a:chExt cx="1654810" cy="574675"/>
          </a:xfrm>
        </p:grpSpPr>
        <p:sp>
          <p:nvSpPr>
            <p:cNvPr id="36" name="object 36"/>
            <p:cNvSpPr/>
            <p:nvPr/>
          </p:nvSpPr>
          <p:spPr>
            <a:xfrm>
              <a:off x="2903993" y="3617884"/>
              <a:ext cx="1642110" cy="561975"/>
            </a:xfrm>
            <a:custGeom>
              <a:avLst/>
              <a:gdLst/>
              <a:ahLst/>
              <a:cxnLst/>
              <a:rect l="l" t="t" r="r" b="b"/>
              <a:pathLst>
                <a:path w="1642110" h="561975">
                  <a:moveTo>
                    <a:pt x="1360881" y="0"/>
                  </a:moveTo>
                  <a:lnTo>
                    <a:pt x="280987" y="0"/>
                  </a:lnTo>
                  <a:lnTo>
                    <a:pt x="235410" y="3677"/>
                  </a:lnTo>
                  <a:lnTo>
                    <a:pt x="192175" y="14325"/>
                  </a:lnTo>
                  <a:lnTo>
                    <a:pt x="151859" y="31364"/>
                  </a:lnTo>
                  <a:lnTo>
                    <a:pt x="115041" y="54215"/>
                  </a:lnTo>
                  <a:lnTo>
                    <a:pt x="82300" y="82300"/>
                  </a:lnTo>
                  <a:lnTo>
                    <a:pt x="54215" y="115041"/>
                  </a:lnTo>
                  <a:lnTo>
                    <a:pt x="31364" y="151859"/>
                  </a:lnTo>
                  <a:lnTo>
                    <a:pt x="14325" y="192175"/>
                  </a:lnTo>
                  <a:lnTo>
                    <a:pt x="3677" y="235410"/>
                  </a:lnTo>
                  <a:lnTo>
                    <a:pt x="0" y="280987"/>
                  </a:lnTo>
                  <a:lnTo>
                    <a:pt x="3677" y="326564"/>
                  </a:lnTo>
                  <a:lnTo>
                    <a:pt x="14325" y="369799"/>
                  </a:lnTo>
                  <a:lnTo>
                    <a:pt x="31364" y="410115"/>
                  </a:lnTo>
                  <a:lnTo>
                    <a:pt x="54215" y="446933"/>
                  </a:lnTo>
                  <a:lnTo>
                    <a:pt x="82300" y="479674"/>
                  </a:lnTo>
                  <a:lnTo>
                    <a:pt x="115041" y="507759"/>
                  </a:lnTo>
                  <a:lnTo>
                    <a:pt x="151859" y="530610"/>
                  </a:lnTo>
                  <a:lnTo>
                    <a:pt x="192175" y="547649"/>
                  </a:lnTo>
                  <a:lnTo>
                    <a:pt x="235410" y="558297"/>
                  </a:lnTo>
                  <a:lnTo>
                    <a:pt x="280987" y="561975"/>
                  </a:lnTo>
                  <a:lnTo>
                    <a:pt x="1360881" y="561975"/>
                  </a:lnTo>
                  <a:lnTo>
                    <a:pt x="1406457" y="558297"/>
                  </a:lnTo>
                  <a:lnTo>
                    <a:pt x="1449693" y="547649"/>
                  </a:lnTo>
                  <a:lnTo>
                    <a:pt x="1490009" y="530610"/>
                  </a:lnTo>
                  <a:lnTo>
                    <a:pt x="1526827" y="507759"/>
                  </a:lnTo>
                  <a:lnTo>
                    <a:pt x="1559567" y="479674"/>
                  </a:lnTo>
                  <a:lnTo>
                    <a:pt x="1587653" y="446933"/>
                  </a:lnTo>
                  <a:lnTo>
                    <a:pt x="1610504" y="410115"/>
                  </a:lnTo>
                  <a:lnTo>
                    <a:pt x="1627543" y="369799"/>
                  </a:lnTo>
                  <a:lnTo>
                    <a:pt x="1638190" y="326564"/>
                  </a:lnTo>
                  <a:lnTo>
                    <a:pt x="1641868" y="280987"/>
                  </a:lnTo>
                  <a:lnTo>
                    <a:pt x="1638190" y="235410"/>
                  </a:lnTo>
                  <a:lnTo>
                    <a:pt x="1627543" y="192175"/>
                  </a:lnTo>
                  <a:lnTo>
                    <a:pt x="1610504" y="151859"/>
                  </a:lnTo>
                  <a:lnTo>
                    <a:pt x="1587653" y="115041"/>
                  </a:lnTo>
                  <a:lnTo>
                    <a:pt x="1559567" y="82300"/>
                  </a:lnTo>
                  <a:lnTo>
                    <a:pt x="1526827" y="54215"/>
                  </a:lnTo>
                  <a:lnTo>
                    <a:pt x="1490009" y="31364"/>
                  </a:lnTo>
                  <a:lnTo>
                    <a:pt x="1449693" y="14325"/>
                  </a:lnTo>
                  <a:lnTo>
                    <a:pt x="1406457" y="3677"/>
                  </a:lnTo>
                  <a:lnTo>
                    <a:pt x="1360881" y="0"/>
                  </a:lnTo>
                  <a:close/>
                </a:path>
              </a:pathLst>
            </a:custGeom>
            <a:solidFill>
              <a:srgbClr val="28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03993" y="3617884"/>
              <a:ext cx="1642110" cy="561975"/>
            </a:xfrm>
            <a:custGeom>
              <a:avLst/>
              <a:gdLst/>
              <a:ahLst/>
              <a:cxnLst/>
              <a:rect l="l" t="t" r="r" b="b"/>
              <a:pathLst>
                <a:path w="1642110" h="561975">
                  <a:moveTo>
                    <a:pt x="0" y="280987"/>
                  </a:moveTo>
                  <a:lnTo>
                    <a:pt x="3677" y="235410"/>
                  </a:lnTo>
                  <a:lnTo>
                    <a:pt x="14325" y="192175"/>
                  </a:lnTo>
                  <a:lnTo>
                    <a:pt x="31364" y="151859"/>
                  </a:lnTo>
                  <a:lnTo>
                    <a:pt x="54215" y="115041"/>
                  </a:lnTo>
                  <a:lnTo>
                    <a:pt x="82300" y="82300"/>
                  </a:lnTo>
                  <a:lnTo>
                    <a:pt x="115041" y="54215"/>
                  </a:lnTo>
                  <a:lnTo>
                    <a:pt x="151859" y="31364"/>
                  </a:lnTo>
                  <a:lnTo>
                    <a:pt x="192175" y="14325"/>
                  </a:lnTo>
                  <a:lnTo>
                    <a:pt x="235410" y="3677"/>
                  </a:lnTo>
                  <a:lnTo>
                    <a:pt x="280987" y="0"/>
                  </a:lnTo>
                  <a:lnTo>
                    <a:pt x="1360881" y="0"/>
                  </a:lnTo>
                  <a:lnTo>
                    <a:pt x="1406457" y="3677"/>
                  </a:lnTo>
                  <a:lnTo>
                    <a:pt x="1449693" y="14325"/>
                  </a:lnTo>
                  <a:lnTo>
                    <a:pt x="1490009" y="31364"/>
                  </a:lnTo>
                  <a:lnTo>
                    <a:pt x="1526827" y="54215"/>
                  </a:lnTo>
                  <a:lnTo>
                    <a:pt x="1559567" y="82300"/>
                  </a:lnTo>
                  <a:lnTo>
                    <a:pt x="1587653" y="115041"/>
                  </a:lnTo>
                  <a:lnTo>
                    <a:pt x="1610504" y="151859"/>
                  </a:lnTo>
                  <a:lnTo>
                    <a:pt x="1627543" y="192175"/>
                  </a:lnTo>
                  <a:lnTo>
                    <a:pt x="1638190" y="235410"/>
                  </a:lnTo>
                  <a:lnTo>
                    <a:pt x="1641868" y="280987"/>
                  </a:lnTo>
                  <a:lnTo>
                    <a:pt x="1638190" y="326564"/>
                  </a:lnTo>
                  <a:lnTo>
                    <a:pt x="1627543" y="369799"/>
                  </a:lnTo>
                  <a:lnTo>
                    <a:pt x="1610504" y="410115"/>
                  </a:lnTo>
                  <a:lnTo>
                    <a:pt x="1587653" y="446933"/>
                  </a:lnTo>
                  <a:lnTo>
                    <a:pt x="1559567" y="479674"/>
                  </a:lnTo>
                  <a:lnTo>
                    <a:pt x="1526827" y="507759"/>
                  </a:lnTo>
                  <a:lnTo>
                    <a:pt x="1490009" y="530610"/>
                  </a:lnTo>
                  <a:lnTo>
                    <a:pt x="1449693" y="547649"/>
                  </a:lnTo>
                  <a:lnTo>
                    <a:pt x="1406457" y="558297"/>
                  </a:lnTo>
                  <a:lnTo>
                    <a:pt x="1360881" y="561975"/>
                  </a:lnTo>
                  <a:lnTo>
                    <a:pt x="280987" y="561975"/>
                  </a:lnTo>
                  <a:lnTo>
                    <a:pt x="235410" y="558297"/>
                  </a:lnTo>
                  <a:lnTo>
                    <a:pt x="192175" y="547649"/>
                  </a:lnTo>
                  <a:lnTo>
                    <a:pt x="151859" y="530610"/>
                  </a:lnTo>
                  <a:lnTo>
                    <a:pt x="115041" y="507759"/>
                  </a:lnTo>
                  <a:lnTo>
                    <a:pt x="82300" y="479674"/>
                  </a:lnTo>
                  <a:lnTo>
                    <a:pt x="54215" y="446933"/>
                  </a:lnTo>
                  <a:lnTo>
                    <a:pt x="31364" y="410115"/>
                  </a:lnTo>
                  <a:lnTo>
                    <a:pt x="14325" y="369799"/>
                  </a:lnTo>
                  <a:lnTo>
                    <a:pt x="3677" y="326564"/>
                  </a:lnTo>
                  <a:lnTo>
                    <a:pt x="0" y="280987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84808" y="3767298"/>
            <a:ext cx="8807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82655" y="1769808"/>
            <a:ext cx="2362835" cy="1501775"/>
          </a:xfrm>
          <a:prstGeom prst="rect">
            <a:avLst/>
          </a:prstGeom>
          <a:solidFill>
            <a:srgbClr val="66EAE0"/>
          </a:solidFill>
        </p:spPr>
        <p:txBody>
          <a:bodyPr vert="horz" wrap="square" lIns="0" tIns="1073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Times New Roman"/>
              <a:cs typeface="Times New Roman"/>
            </a:endParaRPr>
          </a:p>
          <a:p>
            <a:pPr marL="207010" marR="513715" indent="-116205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400" dirty="0">
                <a:latin typeface="Calibri"/>
                <a:cs typeface="Calibri"/>
              </a:rPr>
              <a:t>BPMH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Integration</a:t>
            </a:r>
            <a:r>
              <a:rPr sz="1400" spc="-25" dirty="0">
                <a:latin typeface="Calibri"/>
                <a:cs typeface="Calibri"/>
              </a:rPr>
              <a:t> at 	</a:t>
            </a:r>
            <a:r>
              <a:rPr sz="1400" dirty="0">
                <a:latin typeface="Calibri"/>
                <a:cs typeface="Calibri"/>
              </a:rPr>
              <a:t>Admission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DrFirst</a:t>
            </a:r>
            <a:endParaRPr sz="1400">
              <a:latin typeface="Calibri"/>
              <a:cs typeface="Calibri"/>
            </a:endParaRPr>
          </a:p>
          <a:p>
            <a:pPr marL="207010" marR="219710" indent="-116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8279" algn="l"/>
              </a:tabLst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350" baseline="24691" dirty="0">
                <a:latin typeface="Calibri"/>
                <a:cs typeface="Calibri"/>
              </a:rPr>
              <a:t>st</a:t>
            </a:r>
            <a:r>
              <a:rPr sz="1350" spc="135" baseline="24691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Web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Ambulatory Clinic 	</a:t>
            </a:r>
            <a:r>
              <a:rPr sz="1400" dirty="0">
                <a:latin typeface="Calibri"/>
                <a:cs typeface="Calibri"/>
              </a:rPr>
              <a:t>(Diabetes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Education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Clinic)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76953" y="3268059"/>
            <a:ext cx="2362835" cy="157480"/>
          </a:xfrm>
          <a:custGeom>
            <a:avLst/>
            <a:gdLst/>
            <a:ahLst/>
            <a:cxnLst/>
            <a:rect l="l" t="t" r="r" b="b"/>
            <a:pathLst>
              <a:path w="2362834" h="157479">
                <a:moveTo>
                  <a:pt x="2362758" y="0"/>
                </a:moveTo>
                <a:lnTo>
                  <a:pt x="0" y="0"/>
                </a:lnTo>
                <a:lnTo>
                  <a:pt x="1181379" y="157162"/>
                </a:lnTo>
                <a:lnTo>
                  <a:pt x="2362758" y="0"/>
                </a:lnTo>
                <a:close/>
              </a:path>
            </a:pathLst>
          </a:custGeom>
          <a:solidFill>
            <a:srgbClr val="66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848337" y="4509046"/>
            <a:ext cx="4065904" cy="1316355"/>
          </a:xfrm>
          <a:prstGeom prst="rect">
            <a:avLst/>
          </a:prstGeom>
          <a:solidFill>
            <a:srgbClr val="66EAE0"/>
          </a:solidFill>
        </p:spPr>
        <p:txBody>
          <a:bodyPr vert="horz" wrap="square" lIns="0" tIns="5715" rIns="0" bIns="0" rtlCol="0">
            <a:spAutoFit/>
          </a:bodyPr>
          <a:lstStyle/>
          <a:p>
            <a:pPr marL="207645" indent="-11620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07645" algn="l"/>
              </a:tabLst>
            </a:pPr>
            <a:r>
              <a:rPr sz="1400" dirty="0">
                <a:latin typeface="Calibri"/>
                <a:cs typeface="Calibri"/>
              </a:rPr>
              <a:t>CPOM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(Computerized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Provider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Management)</a:t>
            </a:r>
            <a:endParaRPr sz="1400">
              <a:latin typeface="Calibri"/>
              <a:cs typeface="Calibri"/>
            </a:endParaRPr>
          </a:p>
          <a:p>
            <a:pPr marL="207645" indent="-116205">
              <a:lnSpc>
                <a:spcPct val="100000"/>
              </a:lnSpc>
              <a:buFont typeface="Arial"/>
              <a:buChar char="•"/>
              <a:tabLst>
                <a:tab pos="207645" algn="l"/>
              </a:tabLst>
            </a:pPr>
            <a:r>
              <a:rPr sz="1400" dirty="0">
                <a:latin typeface="Calibri"/>
                <a:cs typeface="Calibri"/>
              </a:rPr>
              <a:t>Handheld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devices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enabling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point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bedside</a:t>
            </a:r>
            <a:endParaRPr sz="1400">
              <a:latin typeface="Calibri"/>
              <a:cs typeface="Calibri"/>
            </a:endParaRPr>
          </a:p>
          <a:p>
            <a:pPr marL="207645" indent="-116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7645" algn="l"/>
              </a:tabLst>
            </a:pPr>
            <a:r>
              <a:rPr sz="1400" dirty="0">
                <a:latin typeface="Calibri"/>
                <a:cs typeface="Calibri"/>
              </a:rPr>
              <a:t>Expand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Web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Ambulatory</a:t>
            </a:r>
            <a:endParaRPr sz="1400">
              <a:latin typeface="Calibri"/>
              <a:cs typeface="Calibri"/>
            </a:endParaRPr>
          </a:p>
          <a:p>
            <a:pPr marL="207010" marR="367665" indent="-116205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400" dirty="0">
                <a:latin typeface="Calibri"/>
                <a:cs typeface="Calibri"/>
              </a:rPr>
              <a:t>Connectivity 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Interoperability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(Long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Term </a:t>
            </a:r>
            <a:r>
              <a:rPr sz="1400" spc="-20" dirty="0">
                <a:latin typeface="Calibri"/>
                <a:cs typeface="Calibri"/>
              </a:rPr>
              <a:t>Care, 	</a:t>
            </a:r>
            <a:r>
              <a:rPr sz="1400" spc="-10" dirty="0">
                <a:latin typeface="Calibri"/>
                <a:cs typeface="Calibri"/>
              </a:rPr>
              <a:t>Hospitals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Ontario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Health)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Traverse 	Exchange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Canada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48338" y="4363919"/>
            <a:ext cx="4065904" cy="147955"/>
          </a:xfrm>
          <a:custGeom>
            <a:avLst/>
            <a:gdLst/>
            <a:ahLst/>
            <a:cxnLst/>
            <a:rect l="l" t="t" r="r" b="b"/>
            <a:pathLst>
              <a:path w="4065904" h="147954">
                <a:moveTo>
                  <a:pt x="2032736" y="0"/>
                </a:moveTo>
                <a:lnTo>
                  <a:pt x="0" y="147510"/>
                </a:lnTo>
                <a:lnTo>
                  <a:pt x="4065473" y="147510"/>
                </a:lnTo>
                <a:lnTo>
                  <a:pt x="2032736" y="0"/>
                </a:lnTo>
                <a:close/>
              </a:path>
            </a:pathLst>
          </a:custGeom>
          <a:solidFill>
            <a:srgbClr val="66E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059686" y="1721573"/>
            <a:ext cx="3707765" cy="1554480"/>
          </a:xfrm>
          <a:prstGeom prst="rect">
            <a:avLst/>
          </a:prstGeom>
          <a:solidFill>
            <a:srgbClr val="66EAE0"/>
          </a:solidFill>
        </p:spPr>
        <p:txBody>
          <a:bodyPr vert="horz" wrap="square" lIns="0" tIns="125095" rIns="0" bIns="0" rtlCol="0">
            <a:spAutoFit/>
          </a:bodyPr>
          <a:lstStyle/>
          <a:p>
            <a:pPr marL="207010" indent="-11620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07010" algn="l"/>
              </a:tabLst>
            </a:pPr>
            <a:r>
              <a:rPr sz="1400" dirty="0">
                <a:latin typeface="Calibri"/>
                <a:cs typeface="Calibri"/>
              </a:rPr>
              <a:t>Optimise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Improved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safety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efficiency</a:t>
            </a:r>
            <a:endParaRPr sz="1400">
              <a:latin typeface="Calibri"/>
              <a:cs typeface="Calibri"/>
            </a:endParaRPr>
          </a:p>
          <a:p>
            <a:pPr marL="207010" indent="-116205">
              <a:lnSpc>
                <a:spcPct val="100000"/>
              </a:lnSpc>
              <a:buFont typeface="Arial"/>
              <a:buChar char="•"/>
              <a:tabLst>
                <a:tab pos="207010" algn="l"/>
              </a:tabLst>
            </a:pPr>
            <a:r>
              <a:rPr sz="1400" spc="-10" dirty="0">
                <a:latin typeface="Calibri"/>
                <a:cs typeface="Calibri"/>
              </a:rPr>
              <a:t>Transition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paperless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workflows</a:t>
            </a:r>
            <a:endParaRPr sz="1400">
              <a:latin typeface="Calibri"/>
              <a:cs typeface="Calibri"/>
            </a:endParaRPr>
          </a:p>
          <a:p>
            <a:pPr marL="207010" indent="-116205">
              <a:lnSpc>
                <a:spcPct val="100000"/>
              </a:lnSpc>
              <a:buFont typeface="Arial"/>
              <a:buChar char="•"/>
              <a:tabLst>
                <a:tab pos="207010" algn="l"/>
              </a:tabLst>
            </a:pPr>
            <a:r>
              <a:rPr sz="1400" dirty="0">
                <a:latin typeface="Calibri"/>
                <a:cs typeface="Calibri"/>
              </a:rPr>
              <a:t>Expanse </a:t>
            </a:r>
            <a:r>
              <a:rPr sz="1400" spc="-10" dirty="0">
                <a:latin typeface="Calibri"/>
                <a:cs typeface="Calibri"/>
              </a:rPr>
              <a:t>Pathology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(Transfusion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Admin)</a:t>
            </a:r>
            <a:endParaRPr sz="1400">
              <a:latin typeface="Calibri"/>
              <a:cs typeface="Calibri"/>
            </a:endParaRPr>
          </a:p>
          <a:p>
            <a:pPr marL="207010" indent="-116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7010" algn="l"/>
              </a:tabLst>
            </a:pPr>
            <a:r>
              <a:rPr sz="1400" dirty="0">
                <a:latin typeface="Calibri"/>
                <a:cs typeface="Calibri"/>
              </a:rPr>
              <a:t>Expanded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electronically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clinical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sharing</a:t>
            </a:r>
            <a:endParaRPr sz="1400">
              <a:latin typeface="Calibri"/>
              <a:cs typeface="Calibri"/>
            </a:endParaRPr>
          </a:p>
          <a:p>
            <a:pPr marL="207010" indent="-116205">
              <a:lnSpc>
                <a:spcPct val="100000"/>
              </a:lnSpc>
              <a:buFont typeface="Arial"/>
              <a:buChar char="•"/>
              <a:tabLst>
                <a:tab pos="207010" algn="l"/>
              </a:tabLst>
            </a:pPr>
            <a:r>
              <a:rPr sz="1400" spc="-10" dirty="0">
                <a:latin typeface="Calibri"/>
                <a:cs typeface="Calibri"/>
              </a:rPr>
              <a:t>Integration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clinical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equipment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(IV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pumps)</a:t>
            </a:r>
            <a:endParaRPr sz="1400">
              <a:latin typeface="Calibri"/>
              <a:cs typeface="Calibri"/>
            </a:endParaRPr>
          </a:p>
          <a:p>
            <a:pPr marL="207010" indent="-116205">
              <a:lnSpc>
                <a:spcPct val="100000"/>
              </a:lnSpc>
              <a:buFont typeface="Arial"/>
              <a:buChar char="•"/>
              <a:tabLst>
                <a:tab pos="207010" algn="l"/>
              </a:tabLst>
            </a:pPr>
            <a:r>
              <a:rPr sz="1400" spc="-10" dirty="0">
                <a:latin typeface="Calibri"/>
                <a:cs typeface="Calibri"/>
              </a:rPr>
              <a:t>Improved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experience/features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(Expanse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2.2)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50825" y="1682813"/>
            <a:ext cx="11671300" cy="4219575"/>
            <a:chOff x="250825" y="1682813"/>
            <a:chExt cx="11671300" cy="4219575"/>
          </a:xfrm>
        </p:grpSpPr>
        <p:sp>
          <p:nvSpPr>
            <p:cNvPr id="45" name="object 45"/>
            <p:cNvSpPr/>
            <p:nvPr/>
          </p:nvSpPr>
          <p:spPr>
            <a:xfrm>
              <a:off x="8108934" y="3272936"/>
              <a:ext cx="3707765" cy="157480"/>
            </a:xfrm>
            <a:custGeom>
              <a:avLst/>
              <a:gdLst/>
              <a:ahLst/>
              <a:cxnLst/>
              <a:rect l="l" t="t" r="r" b="b"/>
              <a:pathLst>
                <a:path w="3707765" h="157479">
                  <a:moveTo>
                    <a:pt x="3707701" y="0"/>
                  </a:moveTo>
                  <a:lnTo>
                    <a:pt x="0" y="0"/>
                  </a:lnTo>
                  <a:lnTo>
                    <a:pt x="1853844" y="157162"/>
                  </a:lnTo>
                  <a:lnTo>
                    <a:pt x="3707701" y="0"/>
                  </a:lnTo>
                  <a:close/>
                </a:path>
              </a:pathLst>
            </a:custGeom>
            <a:solidFill>
              <a:srgbClr val="66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60137" y="389694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937" y="0"/>
                  </a:lnTo>
                </a:path>
              </a:pathLst>
            </a:custGeom>
            <a:ln w="19050">
              <a:solidFill>
                <a:srgbClr val="285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02963" y="3898877"/>
              <a:ext cx="301625" cy="3175"/>
            </a:xfrm>
            <a:custGeom>
              <a:avLst/>
              <a:gdLst/>
              <a:ahLst/>
              <a:cxnLst/>
              <a:rect l="l" t="t" r="r" b="b"/>
              <a:pathLst>
                <a:path w="301625" h="3175">
                  <a:moveTo>
                    <a:pt x="0" y="2832"/>
                  </a:moveTo>
                  <a:lnTo>
                    <a:pt x="301028" y="0"/>
                  </a:lnTo>
                </a:path>
              </a:pathLst>
            </a:custGeom>
            <a:ln w="19050">
              <a:solidFill>
                <a:srgbClr val="285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45860" y="3896953"/>
              <a:ext cx="307340" cy="2540"/>
            </a:xfrm>
            <a:custGeom>
              <a:avLst/>
              <a:gdLst/>
              <a:ahLst/>
              <a:cxnLst/>
              <a:rect l="l" t="t" r="r" b="b"/>
              <a:pathLst>
                <a:path w="307339" h="2539">
                  <a:moveTo>
                    <a:pt x="0" y="1917"/>
                  </a:moveTo>
                  <a:lnTo>
                    <a:pt x="307289" y="0"/>
                  </a:lnTo>
                </a:path>
              </a:pathLst>
            </a:custGeom>
            <a:ln w="19050">
              <a:solidFill>
                <a:srgbClr val="285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81049" y="3887371"/>
              <a:ext cx="293370" cy="10160"/>
            </a:xfrm>
            <a:custGeom>
              <a:avLst/>
              <a:gdLst/>
              <a:ahLst/>
              <a:cxnLst/>
              <a:rect l="l" t="t" r="r" b="b"/>
              <a:pathLst>
                <a:path w="293370" h="10160">
                  <a:moveTo>
                    <a:pt x="0" y="9575"/>
                  </a:moveTo>
                  <a:lnTo>
                    <a:pt x="292836" y="0"/>
                  </a:lnTo>
                </a:path>
              </a:pathLst>
            </a:custGeom>
            <a:ln w="19049">
              <a:solidFill>
                <a:srgbClr val="285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7175" y="1689163"/>
              <a:ext cx="11658600" cy="4206875"/>
            </a:xfrm>
            <a:custGeom>
              <a:avLst/>
              <a:gdLst/>
              <a:ahLst/>
              <a:cxnLst/>
              <a:rect l="l" t="t" r="r" b="b"/>
              <a:pathLst>
                <a:path w="11658600" h="4206875">
                  <a:moveTo>
                    <a:pt x="0" y="0"/>
                  </a:moveTo>
                  <a:lnTo>
                    <a:pt x="11658600" y="0"/>
                  </a:lnTo>
                  <a:lnTo>
                    <a:pt x="11658600" y="4206811"/>
                  </a:lnTo>
                  <a:lnTo>
                    <a:pt x="0" y="420681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761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7016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61" y="1235675"/>
              <a:ext cx="11819255" cy="0"/>
            </a:xfrm>
            <a:custGeom>
              <a:avLst/>
              <a:gdLst/>
              <a:ahLst/>
              <a:cxnLst/>
              <a:rect l="l" t="t" r="r" b="b"/>
              <a:pathLst>
                <a:path w="11819255">
                  <a:moveTo>
                    <a:pt x="0" y="0"/>
                  </a:moveTo>
                  <a:lnTo>
                    <a:pt x="11819140" y="0"/>
                  </a:lnTo>
                </a:path>
              </a:pathLst>
            </a:custGeom>
            <a:ln w="44450">
              <a:solidFill>
                <a:srgbClr val="004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dirty="0"/>
              <a:t>Appendix</a:t>
            </a:r>
            <a:r>
              <a:rPr spc="-170" dirty="0"/>
              <a:t> </a:t>
            </a:r>
            <a:r>
              <a:rPr spc="-125" dirty="0"/>
              <a:t>F.</a:t>
            </a:r>
            <a:r>
              <a:rPr spc="-100" dirty="0"/>
              <a:t> </a:t>
            </a:r>
            <a:r>
              <a:rPr dirty="0"/>
              <a:t>Change</a:t>
            </a:r>
            <a:r>
              <a:rPr spc="-11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0400" y="1515757"/>
            <a:ext cx="3921125" cy="4185920"/>
          </a:xfrm>
          <a:prstGeom prst="rect">
            <a:avLst/>
          </a:prstGeom>
          <a:ln w="9525">
            <a:solidFill>
              <a:srgbClr val="00DCC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Kubler-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Ross</a:t>
            </a:r>
            <a:r>
              <a:rPr sz="18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Change</a:t>
            </a:r>
            <a:r>
              <a:rPr sz="1800" b="1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Model: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800">
              <a:latin typeface="Calibri"/>
              <a:cs typeface="Calibri"/>
            </a:endParaRPr>
          </a:p>
          <a:p>
            <a:pPr marL="90805" marR="2286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Kubler-</a:t>
            </a:r>
            <a:r>
              <a:rPr sz="1600" dirty="0">
                <a:latin typeface="Calibri"/>
                <a:cs typeface="Calibri"/>
              </a:rPr>
              <a:t>Ross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initially </a:t>
            </a:r>
            <a:r>
              <a:rPr sz="1600" dirty="0">
                <a:latin typeface="Calibri"/>
                <a:cs typeface="Calibri"/>
              </a:rPr>
              <a:t>developed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Elizabeth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Kubler-</a:t>
            </a:r>
            <a:r>
              <a:rPr sz="1600" dirty="0">
                <a:latin typeface="Calibri"/>
                <a:cs typeface="Calibri"/>
              </a:rPr>
              <a:t>Ross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describe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human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response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learning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terminal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illness.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since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been</a:t>
            </a:r>
            <a:r>
              <a:rPr sz="1600" spc="-10" dirty="0">
                <a:latin typeface="Calibri"/>
                <a:cs typeface="Calibri"/>
              </a:rPr>
              <a:t> expanded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describe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normal </a:t>
            </a:r>
            <a:r>
              <a:rPr sz="1600" dirty="0">
                <a:latin typeface="Calibri"/>
                <a:cs typeface="Calibri"/>
              </a:rPr>
              <a:t>human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reactions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change.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stages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4A8A"/>
                </a:solidFill>
                <a:latin typeface="Calibri"/>
                <a:cs typeface="Calibri"/>
              </a:rPr>
              <a:t>Kubler-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Ross</a:t>
            </a:r>
            <a:r>
              <a:rPr sz="1600" b="1" i="1" spc="-1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Model</a:t>
            </a:r>
            <a:r>
              <a:rPr sz="1600" b="1" i="1" spc="-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are:</a:t>
            </a:r>
            <a:endParaRPr sz="16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Denial</a:t>
            </a:r>
            <a:endParaRPr sz="16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Anger</a:t>
            </a:r>
            <a:endParaRPr sz="16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Bargaining</a:t>
            </a:r>
            <a:endParaRPr sz="16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Depression</a:t>
            </a:r>
            <a:endParaRPr sz="16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Acceptance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732" y="5861164"/>
            <a:ext cx="3694429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Calibri"/>
                <a:cs typeface="Calibri"/>
              </a:rPr>
              <a:t>Citations:</a:t>
            </a:r>
            <a:endParaRPr sz="11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1050" b="1" baseline="27777" dirty="0">
                <a:latin typeface="Calibri"/>
                <a:cs typeface="Calibri"/>
              </a:rPr>
              <a:t>3</a:t>
            </a:r>
            <a:r>
              <a:rPr sz="1050" b="1" spc="142" baseline="2777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brief introduction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COM-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Model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behaviour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PRIME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Theory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motivation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[v1]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UCL</a:t>
            </a:r>
            <a:r>
              <a:rPr sz="1100" spc="-10" dirty="0">
                <a:latin typeface="Calibri"/>
                <a:cs typeface="Calibri"/>
              </a:rPr>
              <a:t> Discovery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6444" y="1520723"/>
            <a:ext cx="3347085" cy="4617085"/>
          </a:xfrm>
          <a:prstGeom prst="rect">
            <a:avLst/>
          </a:prstGeom>
          <a:ln w="9525">
            <a:solidFill>
              <a:srgbClr val="00DCC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Nudge</a:t>
            </a:r>
            <a:r>
              <a:rPr sz="1800" b="1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Theory: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800">
              <a:latin typeface="Calibri"/>
              <a:cs typeface="Calibri"/>
            </a:endParaRPr>
          </a:p>
          <a:p>
            <a:pPr marL="91440" marR="254635" indent="-63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‘Nudge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Theory’</a:t>
            </a:r>
            <a:r>
              <a:rPr sz="1600" spc="-10" dirty="0">
                <a:latin typeface="Calibri"/>
                <a:cs typeface="Calibri"/>
              </a:rPr>
              <a:t> revolves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around </a:t>
            </a:r>
            <a:r>
              <a:rPr sz="1600" dirty="0">
                <a:latin typeface="Calibri"/>
                <a:cs typeface="Calibri"/>
              </a:rPr>
              <a:t>presenting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compelling </a:t>
            </a:r>
            <a:r>
              <a:rPr sz="1600" spc="-40" dirty="0">
                <a:latin typeface="Calibri"/>
                <a:cs typeface="Calibri"/>
              </a:rPr>
              <a:t>way,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readily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accepted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by </a:t>
            </a:r>
            <a:r>
              <a:rPr sz="1600" spc="-10" dirty="0">
                <a:latin typeface="Calibri"/>
                <a:cs typeface="Calibri"/>
              </a:rPr>
              <a:t>stakeholders.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latin typeface="Calibri"/>
                <a:cs typeface="Calibri"/>
              </a:rPr>
              <a:t>This</a:t>
            </a:r>
            <a:r>
              <a:rPr sz="1600" spc="-10" dirty="0">
                <a:latin typeface="Calibri"/>
                <a:cs typeface="Calibri"/>
              </a:rPr>
              <a:t> involves:</a:t>
            </a:r>
            <a:endParaRPr sz="16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Clearly</a:t>
            </a:r>
            <a:r>
              <a:rPr sz="1600" b="1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define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your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changes</a:t>
            </a:r>
            <a:endParaRPr sz="16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Consider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6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changes</a:t>
            </a:r>
            <a:r>
              <a:rPr sz="16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from</a:t>
            </a:r>
            <a:r>
              <a:rPr sz="16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your</a:t>
            </a:r>
            <a:endParaRPr sz="16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sz="1600" b="1" i="1" spc="-10" dirty="0">
                <a:solidFill>
                  <a:srgbClr val="004A8A"/>
                </a:solidFill>
                <a:latin typeface="Calibri"/>
                <a:cs typeface="Calibri"/>
              </a:rPr>
              <a:t>[stakeholder's]</a:t>
            </a:r>
            <a:r>
              <a:rPr sz="1600" b="1" i="1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point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of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view</a:t>
            </a:r>
            <a:endParaRPr sz="1600">
              <a:latin typeface="Calibri"/>
              <a:cs typeface="Calibri"/>
            </a:endParaRPr>
          </a:p>
          <a:p>
            <a:pPr marL="434340" marR="334645" indent="-343535">
              <a:lnSpc>
                <a:spcPct val="100000"/>
              </a:lnSpc>
              <a:buAutoNum type="arabicPeriod" startAt="3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Use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evidence</a:t>
            </a:r>
            <a:r>
              <a:rPr sz="1600" b="1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to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show</a:t>
            </a:r>
            <a:r>
              <a:rPr sz="1600" b="1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best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options</a:t>
            </a:r>
            <a:endParaRPr sz="16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 startAt="3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Present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changes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as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a</a:t>
            </a:r>
            <a:r>
              <a:rPr sz="1600" b="1" spc="-3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choice</a:t>
            </a:r>
            <a:endParaRPr sz="16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 startAt="3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Listen</a:t>
            </a:r>
            <a:r>
              <a:rPr sz="1600" b="1" spc="-6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to</a:t>
            </a:r>
            <a:r>
              <a:rPr sz="16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feedback</a:t>
            </a:r>
            <a:endParaRPr sz="16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 startAt="3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Limit</a:t>
            </a:r>
            <a:r>
              <a:rPr sz="1600" b="1" spc="-4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obstacles</a:t>
            </a:r>
            <a:endParaRPr sz="1600">
              <a:latin typeface="Calibri"/>
              <a:cs typeface="Calibri"/>
            </a:endParaRPr>
          </a:p>
          <a:p>
            <a:pPr marL="434340" marR="425450" indent="-343535">
              <a:lnSpc>
                <a:spcPct val="100000"/>
              </a:lnSpc>
              <a:buAutoNum type="arabicPeriod" startAt="3"/>
              <a:tabLst>
                <a:tab pos="434340" algn="l"/>
              </a:tabLst>
            </a:pP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Keep</a:t>
            </a:r>
            <a:r>
              <a:rPr sz="1600" b="1" spc="-5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the</a:t>
            </a:r>
            <a:r>
              <a:rPr sz="1600" b="1" spc="-5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momentum</a:t>
            </a:r>
            <a:r>
              <a:rPr sz="1600" b="1" spc="-1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up</a:t>
            </a:r>
            <a:r>
              <a:rPr sz="1600" b="1" spc="-3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with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short-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term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wins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4779" y="1511249"/>
            <a:ext cx="3697604" cy="4212590"/>
          </a:xfrm>
          <a:prstGeom prst="rect">
            <a:avLst/>
          </a:prstGeom>
          <a:ln w="12700">
            <a:solidFill>
              <a:srgbClr val="00DCC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solidFill>
                  <a:srgbClr val="004A8A"/>
                </a:solidFill>
                <a:latin typeface="Calibri"/>
                <a:cs typeface="Calibri"/>
              </a:rPr>
              <a:t>COM-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Theory/Model</a:t>
            </a:r>
            <a:r>
              <a:rPr sz="1800" b="1" spc="-4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A8A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004A8A"/>
                </a:solidFill>
                <a:latin typeface="Calibri"/>
                <a:cs typeface="Calibri"/>
              </a:rPr>
              <a:t> Behaviour: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800">
              <a:latin typeface="Calibri"/>
              <a:cs typeface="Calibri"/>
            </a:endParaRPr>
          </a:p>
          <a:p>
            <a:pPr marL="91440" marR="16827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COM-</a:t>
            </a:r>
            <a:r>
              <a:rPr sz="1600" dirty="0">
                <a:latin typeface="Calibri"/>
                <a:cs typeface="Calibri"/>
              </a:rPr>
              <a:t>B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behaviour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widely </a:t>
            </a:r>
            <a:r>
              <a:rPr sz="1600" dirty="0">
                <a:latin typeface="Calibri"/>
                <a:cs typeface="Calibri"/>
              </a:rPr>
              <a:t>used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identify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behaviour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intervention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effective.</a:t>
            </a:r>
            <a:endParaRPr sz="1600">
              <a:latin typeface="Calibri"/>
              <a:cs typeface="Calibri"/>
            </a:endParaRPr>
          </a:p>
          <a:p>
            <a:pPr marL="91440" marR="229235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latin typeface="Calibri"/>
                <a:cs typeface="Calibri"/>
              </a:rPr>
              <a:t>It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identifies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three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factors</a:t>
            </a:r>
            <a:r>
              <a:rPr sz="1600" b="1" spc="-25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be </a:t>
            </a:r>
            <a:r>
              <a:rPr sz="1600" dirty="0">
                <a:latin typeface="Calibri"/>
                <a:cs typeface="Calibri"/>
              </a:rPr>
              <a:t>present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behaviour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occur: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Capability,</a:t>
            </a:r>
            <a:r>
              <a:rPr sz="1600" b="1" spc="-7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A8A"/>
                </a:solidFill>
                <a:latin typeface="Calibri"/>
                <a:cs typeface="Calibri"/>
              </a:rPr>
              <a:t>Opportunity</a:t>
            </a:r>
            <a:r>
              <a:rPr sz="1600" b="1" spc="-20" dirty="0">
                <a:solidFill>
                  <a:srgbClr val="004A8A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4A8A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004A8A"/>
                </a:solidFill>
                <a:latin typeface="Calibri"/>
                <a:cs typeface="Calibri"/>
              </a:rPr>
              <a:t>Motivation.</a:t>
            </a:r>
            <a:r>
              <a:rPr sz="1050" b="1" spc="-15" baseline="23809" dirty="0">
                <a:solidFill>
                  <a:srgbClr val="004A8A"/>
                </a:solidFill>
                <a:latin typeface="Calibri"/>
                <a:cs typeface="Calibri"/>
              </a:rPr>
              <a:t>3</a:t>
            </a:r>
            <a:endParaRPr sz="1050" baseline="23809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8730" y="1447768"/>
            <a:ext cx="2414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0" dirty="0">
                <a:solidFill>
                  <a:srgbClr val="FFFFFF"/>
                </a:solidFill>
              </a:rPr>
              <a:t>CPOM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2385209" y="2545048"/>
            <a:ext cx="2061210" cy="2921000"/>
          </a:xfrm>
          <a:prstGeom prst="rect">
            <a:avLst/>
          </a:prstGeom>
        </p:spPr>
        <p:txBody>
          <a:bodyPr vert="horz" wrap="square" lIns="0" tIns="362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5"/>
              </a:spcBef>
            </a:pPr>
            <a:r>
              <a:rPr sz="7200" b="1" spc="-25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endParaRPr sz="7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60"/>
              </a:spcBef>
            </a:pPr>
            <a:r>
              <a:rPr sz="7200" b="1" spc="-20" dirty="0">
                <a:solidFill>
                  <a:srgbClr val="FFFFFF"/>
                </a:solidFill>
                <a:latin typeface="Calibri"/>
                <a:cs typeface="Calibri"/>
              </a:rPr>
              <a:t>CPOE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8451" y="1900672"/>
            <a:ext cx="2939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7723" y="3610601"/>
            <a:ext cx="3923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paper-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5971" y="4342121"/>
            <a:ext cx="4526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Consider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end-to-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order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workflows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beyond</a:t>
            </a:r>
            <a:r>
              <a:rPr sz="24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just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entry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47774" y="1105786"/>
            <a:ext cx="3632835" cy="4742180"/>
            <a:chOff x="6247774" y="1105786"/>
            <a:chExt cx="3632835" cy="4742180"/>
          </a:xfrm>
        </p:grpSpPr>
        <p:sp>
          <p:nvSpPr>
            <p:cNvPr id="9" name="object 9"/>
            <p:cNvSpPr/>
            <p:nvPr/>
          </p:nvSpPr>
          <p:spPr>
            <a:xfrm>
              <a:off x="9437724" y="2706650"/>
              <a:ext cx="436245" cy="702310"/>
            </a:xfrm>
            <a:custGeom>
              <a:avLst/>
              <a:gdLst/>
              <a:ahLst/>
              <a:cxnLst/>
              <a:rect l="l" t="t" r="r" b="b"/>
              <a:pathLst>
                <a:path w="436245" h="702310">
                  <a:moveTo>
                    <a:pt x="326948" y="0"/>
                  </a:moveTo>
                  <a:lnTo>
                    <a:pt x="108978" y="0"/>
                  </a:lnTo>
                  <a:lnTo>
                    <a:pt x="108978" y="483781"/>
                  </a:lnTo>
                  <a:lnTo>
                    <a:pt x="0" y="483781"/>
                  </a:lnTo>
                  <a:lnTo>
                    <a:pt x="217970" y="701751"/>
                  </a:lnTo>
                  <a:lnTo>
                    <a:pt x="435940" y="483781"/>
                  </a:lnTo>
                  <a:lnTo>
                    <a:pt x="326948" y="483781"/>
                  </a:lnTo>
                  <a:lnTo>
                    <a:pt x="326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37724" y="2706650"/>
              <a:ext cx="436245" cy="702310"/>
            </a:xfrm>
            <a:custGeom>
              <a:avLst/>
              <a:gdLst/>
              <a:ahLst/>
              <a:cxnLst/>
              <a:rect l="l" t="t" r="r" b="b"/>
              <a:pathLst>
                <a:path w="436245" h="702310">
                  <a:moveTo>
                    <a:pt x="0" y="483781"/>
                  </a:moveTo>
                  <a:lnTo>
                    <a:pt x="108978" y="483781"/>
                  </a:lnTo>
                  <a:lnTo>
                    <a:pt x="108978" y="0"/>
                  </a:lnTo>
                  <a:lnTo>
                    <a:pt x="326948" y="0"/>
                  </a:lnTo>
                  <a:lnTo>
                    <a:pt x="326948" y="483781"/>
                  </a:lnTo>
                  <a:lnTo>
                    <a:pt x="435940" y="483781"/>
                  </a:lnTo>
                  <a:lnTo>
                    <a:pt x="217970" y="701751"/>
                  </a:lnTo>
                  <a:lnTo>
                    <a:pt x="0" y="4837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9524" y="1105786"/>
              <a:ext cx="0" cy="4742180"/>
            </a:xfrm>
            <a:custGeom>
              <a:avLst/>
              <a:gdLst/>
              <a:ahLst/>
              <a:cxnLst/>
              <a:rect l="l" t="t" r="r" b="b"/>
              <a:pathLst>
                <a:path h="4742180">
                  <a:moveTo>
                    <a:pt x="0" y="0"/>
                  </a:moveTo>
                  <a:lnTo>
                    <a:pt x="0" y="4742116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096" y="6166677"/>
            <a:ext cx="2620459" cy="441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01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4506" y="2381443"/>
            <a:ext cx="2377440" cy="26924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Background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b="1" spc="-10" dirty="0">
                <a:latin typeface="Verdana"/>
                <a:cs typeface="Verdana"/>
              </a:rPr>
              <a:t>Implement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Innovate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Optimise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Key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Insights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13" y="1515770"/>
            <a:ext cx="4435348" cy="45545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210" dirty="0"/>
              <a:t> </a:t>
            </a:r>
            <a:r>
              <a:rPr spc="-10" dirty="0"/>
              <a:t>Executive</a:t>
            </a:r>
            <a:r>
              <a:rPr spc="-185" dirty="0"/>
              <a:t> </a:t>
            </a:r>
            <a:r>
              <a:rPr dirty="0"/>
              <a:t>Project</a:t>
            </a:r>
            <a:r>
              <a:rPr spc="-170" dirty="0"/>
              <a:t> </a:t>
            </a:r>
            <a:r>
              <a:rPr spc="-10" dirty="0"/>
              <a:t>Charter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3310" y="1419242"/>
            <a:ext cx="4427220" cy="425894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Foundation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activities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125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Larger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sub-</a:t>
            </a:r>
            <a:r>
              <a:rPr sz="2400" dirty="0">
                <a:latin typeface="Calibri"/>
                <a:cs typeface="Calibri"/>
              </a:rPr>
              <a:t>projects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own 	</a:t>
            </a:r>
            <a:r>
              <a:rPr sz="2400" spc="-10" dirty="0">
                <a:latin typeface="Calibri"/>
                <a:cs typeface="Calibri"/>
              </a:rPr>
              <a:t>executive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charters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(labour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&amp; 	</a:t>
            </a:r>
            <a:r>
              <a:rPr sz="2400" spc="-20" dirty="0">
                <a:latin typeface="Calibri"/>
                <a:cs typeface="Calibri"/>
              </a:rPr>
              <a:t>delivery,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encounter, 	</a:t>
            </a:r>
            <a:r>
              <a:rPr sz="2400" dirty="0">
                <a:latin typeface="Calibri"/>
                <a:cs typeface="Calibri"/>
              </a:rPr>
              <a:t>ambulatory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care)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Major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decisions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implications:</a:t>
            </a:r>
            <a:endParaRPr sz="240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spcBef>
                <a:spcPts val="690"/>
              </a:spcBef>
            </a:pPr>
            <a:r>
              <a:rPr sz="2200" dirty="0">
                <a:latin typeface="Calibri"/>
                <a:cs typeface="Calibri"/>
              </a:rPr>
              <a:t>‒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Decision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documents</a:t>
            </a:r>
            <a:endParaRPr sz="2200">
              <a:latin typeface="Calibri"/>
              <a:cs typeface="Calibri"/>
            </a:endParaRPr>
          </a:p>
          <a:p>
            <a:pPr marL="637540" marR="111760" indent="-266700">
              <a:lnSpc>
                <a:spcPct val="125000"/>
              </a:lnSpc>
            </a:pPr>
            <a:r>
              <a:rPr sz="2200" dirty="0">
                <a:latin typeface="Calibri"/>
                <a:cs typeface="Calibri"/>
              </a:rPr>
              <a:t>‒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Risk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Assessments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mitigation strategies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7044" y="1932432"/>
            <a:ext cx="6858000" cy="3962400"/>
            <a:chOff x="637044" y="1932432"/>
            <a:chExt cx="6858000" cy="3962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44" y="2168652"/>
              <a:ext cx="6857986" cy="37261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086" y="1938782"/>
              <a:ext cx="6332372" cy="35596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911" y="1935607"/>
              <a:ext cx="6339205" cy="3566160"/>
            </a:xfrm>
            <a:custGeom>
              <a:avLst/>
              <a:gdLst/>
              <a:ahLst/>
              <a:cxnLst/>
              <a:rect l="l" t="t" r="r" b="b"/>
              <a:pathLst>
                <a:path w="6339205" h="3566160">
                  <a:moveTo>
                    <a:pt x="0" y="0"/>
                  </a:moveTo>
                  <a:lnTo>
                    <a:pt x="6338722" y="0"/>
                  </a:lnTo>
                  <a:lnTo>
                    <a:pt x="6338722" y="3565994"/>
                  </a:lnTo>
                  <a:lnTo>
                    <a:pt x="0" y="3565994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2807" y="1284732"/>
            <a:ext cx="9876155" cy="5323840"/>
            <a:chOff x="1892807" y="1284732"/>
            <a:chExt cx="9876155" cy="5323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807" y="1284732"/>
              <a:ext cx="8311895" cy="4922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9159" y="1321201"/>
              <a:ext cx="8184995" cy="47968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24392" y="1316443"/>
              <a:ext cx="8194675" cy="4806950"/>
            </a:xfrm>
            <a:custGeom>
              <a:avLst/>
              <a:gdLst/>
              <a:ahLst/>
              <a:cxnLst/>
              <a:rect l="l" t="t" r="r" b="b"/>
              <a:pathLst>
                <a:path w="8194675" h="4806950">
                  <a:moveTo>
                    <a:pt x="0" y="0"/>
                  </a:moveTo>
                  <a:lnTo>
                    <a:pt x="8194522" y="0"/>
                  </a:lnTo>
                  <a:lnTo>
                    <a:pt x="8194522" y="4806416"/>
                  </a:lnTo>
                  <a:lnTo>
                    <a:pt x="0" y="48064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Implement.</a:t>
            </a:r>
            <a:r>
              <a:rPr spc="-185" dirty="0"/>
              <a:t> </a:t>
            </a:r>
            <a:r>
              <a:rPr dirty="0"/>
              <a:t>Strong</a:t>
            </a:r>
            <a:r>
              <a:rPr spc="-145" dirty="0"/>
              <a:t> </a:t>
            </a:r>
            <a:r>
              <a:rPr spc="-10" dirty="0"/>
              <a:t>Governance</a:t>
            </a:r>
            <a:r>
              <a:rPr spc="-165" dirty="0"/>
              <a:t> </a:t>
            </a:r>
            <a:r>
              <a:rPr spc="-10" dirty="0"/>
              <a:t>Model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95A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fff4b-d565-43dd-992c-a8100af1db3d" xsi:nil="true"/>
    <lcf76f155ced4ddcb4097134ff3c332f xmlns="c7dd6df9-d5eb-4d36-bef9-35a10bd02389">
      <Terms xmlns="http://schemas.microsoft.com/office/infopath/2007/PartnerControls"/>
    </lcf76f155ced4ddcb4097134ff3c332f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C1B9E1CF-3F6D-4811-963C-0ED3FFABFE55}"/>
</file>

<file path=customXml/itemProps2.xml><?xml version="1.0" encoding="utf-8"?>
<ds:datastoreItem xmlns:ds="http://schemas.openxmlformats.org/officeDocument/2006/customXml" ds:itemID="{1D9A7944-E10E-42F3-A453-A7959D81DB35}"/>
</file>

<file path=customXml/itemProps3.xml><?xml version="1.0" encoding="utf-8"?>
<ds:datastoreItem xmlns:ds="http://schemas.openxmlformats.org/officeDocument/2006/customXml" ds:itemID="{E47262F1-7872-42E2-BAEF-10B2A5FC95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4566</Words>
  <Application>Microsoft Office PowerPoint</Application>
  <PresentationFormat>Widescreen</PresentationFormat>
  <Paragraphs>717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Aptos</vt:lpstr>
      <vt:lpstr>Arial</vt:lpstr>
      <vt:lpstr>Calibri</vt:lpstr>
      <vt:lpstr>Times New Roman</vt:lpstr>
      <vt:lpstr>Verdana</vt:lpstr>
      <vt:lpstr>Office Theme</vt:lpstr>
      <vt:lpstr>Driving Digital Transformation with our MEDITECH Expanse CPOM Project</vt:lpstr>
      <vt:lpstr>Abstract</vt:lpstr>
      <vt:lpstr>Agenda</vt:lpstr>
      <vt:lpstr>Southlake Health</vt:lpstr>
      <vt:lpstr>Transformation Journey with MEDITECH Expanse</vt:lpstr>
      <vt:lpstr>CPOM</vt:lpstr>
      <vt:lpstr>Agenda</vt:lpstr>
      <vt:lpstr>Implement. Executive Project Charter</vt:lpstr>
      <vt:lpstr>Implement. Strong Governance Model</vt:lpstr>
      <vt:lpstr>Implement. CPOM Guiding Principles</vt:lpstr>
      <vt:lpstr>Implement. Impacted by the Project</vt:lpstr>
      <vt:lpstr>Implement. Change Management Strategy 3 Pillars</vt:lpstr>
      <vt:lpstr>Implement. Scope &amp; Approach</vt:lpstr>
      <vt:lpstr>Implement. Measuring Success with LEAP</vt:lpstr>
      <vt:lpstr>Implement. CPOM Focused Dashboards</vt:lpstr>
      <vt:lpstr>Agenda</vt:lpstr>
      <vt:lpstr>Innovate. A Matter of Perspective</vt:lpstr>
      <vt:lpstr>Innovate. Types of Innovation</vt:lpstr>
      <vt:lpstr>Innovate. Provider Engagement</vt:lpstr>
      <vt:lpstr>Innovate. Provider Engagement</vt:lpstr>
      <vt:lpstr>Innovate. Nursing Handhelds</vt:lpstr>
      <vt:lpstr>Innovate. Nursing Handhelds</vt:lpstr>
      <vt:lpstr>Innovate. Single Patient Encounter</vt:lpstr>
      <vt:lpstr>Innovate. Single Patient Encounter</vt:lpstr>
      <vt:lpstr>Agenda</vt:lpstr>
      <vt:lpstr>Optimise. Post Go-Live Activities</vt:lpstr>
      <vt:lpstr>Optimise. Core Roadmap Opportunities</vt:lpstr>
      <vt:lpstr>Optimise. Core Roadmap Opportunities</vt:lpstr>
      <vt:lpstr>Optimise. Balancing Priorities</vt:lpstr>
      <vt:lpstr>Agenda</vt:lpstr>
      <vt:lpstr>Key Insights.</vt:lpstr>
      <vt:lpstr>Key Insights.</vt:lpstr>
      <vt:lpstr>Contact Information</vt:lpstr>
      <vt:lpstr>PowerPoint Presentation</vt:lpstr>
      <vt:lpstr>Appendix. Contents</vt:lpstr>
      <vt:lpstr>Appendix A. Decision Documents</vt:lpstr>
      <vt:lpstr>Appendix A. Decision Documents</vt:lpstr>
      <vt:lpstr>Appendix A. Decision Documents</vt:lpstr>
      <vt:lpstr>Appendix B. Comprehensive Mapping</vt:lpstr>
      <vt:lpstr>Appendix B. Comprehensive Mapping</vt:lpstr>
      <vt:lpstr>Appendix C. Workflows</vt:lpstr>
      <vt:lpstr>Appendix C. Workflows</vt:lpstr>
      <vt:lpstr>Appendix D. Status Reports</vt:lpstr>
      <vt:lpstr>Appendix D. Status Reports</vt:lpstr>
      <vt:lpstr>Appendix D. Status Reports</vt:lpstr>
      <vt:lpstr>Appendix E. CPOM Provider Champions</vt:lpstr>
      <vt:lpstr>Appendix F. Change Management</vt:lpstr>
      <vt:lpstr>Appendix F. Change Management</vt:lpstr>
      <vt:lpstr>Appendix F. Change Management</vt:lpstr>
      <vt:lpstr>Appendix F. Change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 Fielding</dc:creator>
  <cp:lastModifiedBy>Paul | Investnet</cp:lastModifiedBy>
  <cp:revision>3</cp:revision>
  <dcterms:created xsi:type="dcterms:W3CDTF">2025-10-01T12:52:40Z</dcterms:created>
  <dcterms:modified xsi:type="dcterms:W3CDTF">2025-10-01T13:14:46Z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  <property fmtid="{D5CDD505-2E9C-101B-9397-08002B2CF9AE}" pid="3" name="Created">
    <vt:filetime>2025-09-22T00:00:00Z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2025-10-01T00:00:00Z</vt:filetime>
  </property>
  <property fmtid="{D5CDD505-2E9C-101B-9397-08002B2CF9AE}" pid="6" name="Producer">
    <vt:lpwstr>Adobe PDF Library 25.1.213</vt:lpwstr>
  </property>
</Properties>
</file>