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ustomXml" Target="../customXml/item2.xml"/><Relationship Id="rId3" Type="http://schemas.openxmlformats.org/officeDocument/2006/relationships/viewProps" Target="viewProps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ustomXml" Target="../customXml/item1.xml"/><Relationship Id="rId2" Type="http://schemas.openxmlformats.org/officeDocument/2006/relationships/theme" Target="theme/theme1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tableStyles" Target="tableStyles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presProps" Target="presProps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1F4152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1F4152"/>
                </a:solidFill>
                <a:latin typeface="AvenirNext LT Pro Regular"/>
                <a:cs typeface="AvenirNext LT Pro Regular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152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1F4152"/>
                </a:solidFill>
                <a:latin typeface="AvenirNext LT Pro Regular"/>
                <a:cs typeface="AvenirNext LT Pro Regular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152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152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143285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96065" y="339894"/>
            <a:ext cx="9799868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1F4152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36392" y="1551464"/>
            <a:ext cx="9028430" cy="3323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1F4152"/>
                </a:solidFill>
                <a:latin typeface="AvenirNext LT Pro Regular"/>
                <a:cs typeface="AvenirNext LT Pro Regular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1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0084"/>
            <a:ext cx="12191998" cy="113791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39648" y="3919473"/>
            <a:ext cx="3200398" cy="127167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02739" y="1185988"/>
            <a:ext cx="6179185" cy="1589405"/>
          </a:xfrm>
          <a:prstGeom prst="rect"/>
        </p:spPr>
        <p:txBody>
          <a:bodyPr wrap="square" lIns="0" tIns="106045" rIns="0" bIns="0" rtlCol="0" vert="horz">
            <a:spAutoFit/>
          </a:bodyPr>
          <a:lstStyle/>
          <a:p>
            <a:pPr marL="12700" marR="5080">
              <a:lnSpc>
                <a:spcPts val="5830"/>
              </a:lnSpc>
              <a:spcBef>
                <a:spcPts val="835"/>
              </a:spcBef>
            </a:pPr>
            <a:r>
              <a:rPr dirty="0" sz="5400"/>
              <a:t>Expanse</a:t>
            </a:r>
            <a:r>
              <a:rPr dirty="0" sz="5400" spc="-135"/>
              <a:t> </a:t>
            </a:r>
            <a:r>
              <a:rPr dirty="0" sz="5400"/>
              <a:t>Order</a:t>
            </a:r>
            <a:r>
              <a:rPr dirty="0" sz="5400" spc="-155"/>
              <a:t> </a:t>
            </a:r>
            <a:r>
              <a:rPr dirty="0" sz="5400" spc="-10"/>
              <a:t>Sets: </a:t>
            </a:r>
            <a:r>
              <a:rPr dirty="0" sz="5400"/>
              <a:t>The</a:t>
            </a:r>
            <a:r>
              <a:rPr dirty="0" sz="5400" spc="-60"/>
              <a:t> </a:t>
            </a:r>
            <a:r>
              <a:rPr dirty="0" sz="5400"/>
              <a:t>New</a:t>
            </a:r>
            <a:r>
              <a:rPr dirty="0" sz="5400" spc="-55"/>
              <a:t> </a:t>
            </a:r>
            <a:r>
              <a:rPr dirty="0" sz="5400" spc="-10"/>
              <a:t>Frontier</a:t>
            </a:r>
            <a:endParaRPr sz="5400"/>
          </a:p>
        </p:txBody>
      </p:sp>
      <p:sp>
        <p:nvSpPr>
          <p:cNvPr id="5" name="object 5" descr=""/>
          <p:cNvSpPr txBox="1"/>
          <p:nvPr/>
        </p:nvSpPr>
        <p:spPr>
          <a:xfrm>
            <a:off x="1602739" y="3167646"/>
            <a:ext cx="6125845" cy="929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560"/>
              </a:lnSpc>
              <a:spcBef>
                <a:spcPts val="100"/>
              </a:spcBef>
            </a:pPr>
            <a:r>
              <a:rPr dirty="0" sz="3000">
                <a:solidFill>
                  <a:srgbClr val="1F4152"/>
                </a:solidFill>
                <a:latin typeface="AvenirNext LT Pro Regular"/>
                <a:cs typeface="AvenirNext LT Pro Regular"/>
              </a:rPr>
              <a:t>Douglas</a:t>
            </a:r>
            <a:r>
              <a:rPr dirty="0" sz="3000" spc="-10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>
                <a:solidFill>
                  <a:srgbClr val="1F4152"/>
                </a:solidFill>
                <a:latin typeface="AvenirNext LT Pro Regular"/>
                <a:cs typeface="AvenirNext LT Pro Regular"/>
              </a:rPr>
              <a:t>A.</a:t>
            </a:r>
            <a:r>
              <a:rPr dirty="0" sz="3000" spc="-1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>
                <a:solidFill>
                  <a:srgbClr val="1F4152"/>
                </a:solidFill>
                <a:latin typeface="AvenirNext LT Pro Regular"/>
                <a:cs typeface="AvenirNext LT Pro Regular"/>
              </a:rPr>
              <a:t>Janowski,</a:t>
            </a:r>
            <a:r>
              <a:rPr dirty="0" sz="3000" spc="-1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M.D.</a:t>
            </a:r>
            <a:endParaRPr sz="3000">
              <a:latin typeface="AvenirNext LT Pro Regular"/>
              <a:cs typeface="AvenirNext LT Pro Regular"/>
            </a:endParaRPr>
          </a:p>
          <a:p>
            <a:pPr marL="12700">
              <a:lnSpc>
                <a:spcPts val="3560"/>
              </a:lnSpc>
            </a:pPr>
            <a:r>
              <a:rPr dirty="0" sz="30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Sr.</a:t>
            </a:r>
            <a:r>
              <a:rPr dirty="0" sz="3000" spc="-1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>
                <a:solidFill>
                  <a:srgbClr val="1F4152"/>
                </a:solidFill>
                <a:latin typeface="AvenirNext LT Pro Regular"/>
                <a:cs typeface="AvenirNext LT Pro Regular"/>
              </a:rPr>
              <a:t>Physician</a:t>
            </a:r>
            <a:r>
              <a:rPr dirty="0" sz="3000" spc="-10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>
                <a:solidFill>
                  <a:srgbClr val="1F4152"/>
                </a:solidFill>
                <a:latin typeface="AvenirNext LT Pro Regular"/>
                <a:cs typeface="AvenirNext LT Pro Regular"/>
              </a:rPr>
              <a:t>Advisor</a:t>
            </a:r>
            <a:r>
              <a:rPr dirty="0" sz="30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3000" spc="-1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 spc="-105">
                <a:solidFill>
                  <a:srgbClr val="1F4152"/>
                </a:solidFill>
                <a:latin typeface="AvenirNext LT Pro Regular"/>
                <a:cs typeface="AvenirNext LT Pro Regular"/>
              </a:rPr>
              <a:t>I.T</a:t>
            </a:r>
            <a:r>
              <a:rPr dirty="0" sz="30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>
                <a:solidFill>
                  <a:srgbClr val="1F4152"/>
                </a:solidFill>
                <a:latin typeface="AvenirNext LT Pro Regular"/>
                <a:cs typeface="AvenirNext LT Pro Regular"/>
              </a:rPr>
              <a:t>and</a:t>
            </a:r>
            <a:r>
              <a:rPr dirty="0" sz="30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30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CIN</a:t>
            </a:r>
            <a:endParaRPr sz="3000">
              <a:latin typeface="AvenirNext LT Pro Regular"/>
              <a:cs typeface="AvenirNext LT Pro Regular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602739" y="4601408"/>
            <a:ext cx="196342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solidFill>
                  <a:srgbClr val="3D748E"/>
                </a:solidFill>
                <a:latin typeface="AvenirNext LT Pro Regular"/>
                <a:cs typeface="AvenirNext LT Pro Regular"/>
              </a:rPr>
              <a:t>October</a:t>
            </a:r>
            <a:r>
              <a:rPr dirty="0" sz="2000" spc="-30" b="1">
                <a:solidFill>
                  <a:srgbClr val="3D748E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000" spc="-10" b="1">
                <a:solidFill>
                  <a:srgbClr val="3D748E"/>
                </a:solidFill>
                <a:latin typeface="AvenirNext LT Pro Regular"/>
                <a:cs typeface="AvenirNext LT Pro Regular"/>
              </a:rPr>
              <a:t>2,</a:t>
            </a:r>
            <a:r>
              <a:rPr dirty="0" sz="2000" spc="-114" b="1">
                <a:solidFill>
                  <a:srgbClr val="3D748E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000" spc="-20" b="1">
                <a:solidFill>
                  <a:srgbClr val="3D748E"/>
                </a:solidFill>
                <a:latin typeface="AvenirNext LT Pro Regular"/>
                <a:cs typeface="AvenirNext LT Pro Regular"/>
              </a:rPr>
              <a:t>2025</a:t>
            </a:r>
            <a:endParaRPr sz="2000">
              <a:latin typeface="AvenirNext LT Pro Regular"/>
              <a:cs typeface="AvenirNext LT Pro Regula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30219" y="291948"/>
            <a:ext cx="386905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Quality</a:t>
            </a:r>
            <a:r>
              <a:rPr dirty="0" sz="3600" spc="-70"/>
              <a:t> </a:t>
            </a:r>
            <a:r>
              <a:rPr dirty="0" sz="3600"/>
              <a:t>and</a:t>
            </a:r>
            <a:r>
              <a:rPr dirty="0" sz="3600" spc="-50"/>
              <a:t> </a:t>
            </a:r>
            <a:r>
              <a:rPr dirty="0" sz="3600" spc="-10"/>
              <a:t>Safety: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1634163" y="743500"/>
            <a:ext cx="9347835" cy="5921375"/>
          </a:xfrm>
          <a:prstGeom prst="rect">
            <a:avLst/>
          </a:prstGeom>
        </p:spPr>
        <p:txBody>
          <a:bodyPr wrap="square" lIns="0" tIns="189230" rIns="0" bIns="0" rtlCol="0" vert="horz">
            <a:spAutoFit/>
          </a:bodyPr>
          <a:lstStyle/>
          <a:p>
            <a:pPr marL="727710">
              <a:lnSpc>
                <a:spcPct val="100000"/>
              </a:lnSpc>
              <a:spcBef>
                <a:spcPts val="1490"/>
              </a:spcBef>
            </a:pPr>
            <a:r>
              <a:rPr dirty="0" sz="3200">
                <a:solidFill>
                  <a:srgbClr val="1F4152"/>
                </a:solidFill>
                <a:latin typeface="Georgia"/>
                <a:cs typeface="Georgia"/>
              </a:rPr>
              <a:t>Living</a:t>
            </a:r>
            <a:r>
              <a:rPr dirty="0" sz="3200" spc="-40">
                <a:solidFill>
                  <a:srgbClr val="1F4152"/>
                </a:solidFill>
                <a:latin typeface="Georgia"/>
                <a:cs typeface="Georgia"/>
              </a:rPr>
              <a:t> </a:t>
            </a:r>
            <a:r>
              <a:rPr dirty="0" sz="3200">
                <a:solidFill>
                  <a:srgbClr val="1F4152"/>
                </a:solidFill>
                <a:latin typeface="Georgia"/>
                <a:cs typeface="Georgia"/>
              </a:rPr>
              <a:t>Examples</a:t>
            </a:r>
            <a:r>
              <a:rPr dirty="0" sz="3200" spc="-35">
                <a:solidFill>
                  <a:srgbClr val="1F4152"/>
                </a:solidFill>
                <a:latin typeface="Georgia"/>
                <a:cs typeface="Georgia"/>
              </a:rPr>
              <a:t> </a:t>
            </a:r>
            <a:r>
              <a:rPr dirty="0" sz="3200">
                <a:solidFill>
                  <a:srgbClr val="1F4152"/>
                </a:solidFill>
                <a:latin typeface="Georgia"/>
                <a:cs typeface="Georgia"/>
              </a:rPr>
              <a:t>of</a:t>
            </a:r>
            <a:r>
              <a:rPr dirty="0" sz="3200" spc="-25">
                <a:solidFill>
                  <a:srgbClr val="1F4152"/>
                </a:solidFill>
                <a:latin typeface="Georgia"/>
                <a:cs typeface="Georgia"/>
              </a:rPr>
              <a:t> </a:t>
            </a:r>
            <a:r>
              <a:rPr dirty="0" sz="3200">
                <a:solidFill>
                  <a:srgbClr val="1F4152"/>
                </a:solidFill>
                <a:latin typeface="Georgia"/>
                <a:cs typeface="Georgia"/>
              </a:rPr>
              <a:t>Advanced</a:t>
            </a:r>
            <a:r>
              <a:rPr dirty="0" sz="3200" spc="-40">
                <a:solidFill>
                  <a:srgbClr val="1F4152"/>
                </a:solidFill>
                <a:latin typeface="Georgia"/>
                <a:cs typeface="Georgia"/>
              </a:rPr>
              <a:t> </a:t>
            </a:r>
            <a:r>
              <a:rPr dirty="0" sz="3200">
                <a:solidFill>
                  <a:srgbClr val="1F4152"/>
                </a:solidFill>
                <a:latin typeface="Georgia"/>
                <a:cs typeface="Georgia"/>
              </a:rPr>
              <a:t>Order</a:t>
            </a:r>
            <a:r>
              <a:rPr dirty="0" sz="3200" spc="-20">
                <a:solidFill>
                  <a:srgbClr val="1F4152"/>
                </a:solidFill>
                <a:latin typeface="Georgia"/>
                <a:cs typeface="Georgia"/>
              </a:rPr>
              <a:t> </a:t>
            </a:r>
            <a:r>
              <a:rPr dirty="0" sz="3200">
                <a:solidFill>
                  <a:srgbClr val="1F4152"/>
                </a:solidFill>
                <a:latin typeface="Georgia"/>
                <a:cs typeface="Georgia"/>
              </a:rPr>
              <a:t>Set</a:t>
            </a:r>
            <a:r>
              <a:rPr dirty="0" sz="3200" spc="-15">
                <a:solidFill>
                  <a:srgbClr val="1F4152"/>
                </a:solidFill>
                <a:latin typeface="Georgia"/>
                <a:cs typeface="Georgia"/>
              </a:rPr>
              <a:t> </a:t>
            </a:r>
            <a:r>
              <a:rPr dirty="0" sz="3200" spc="-10">
                <a:solidFill>
                  <a:srgbClr val="1F4152"/>
                </a:solidFill>
                <a:latin typeface="Georgia"/>
                <a:cs typeface="Georgia"/>
              </a:rPr>
              <a:t>Success</a:t>
            </a:r>
            <a:endParaRPr sz="3200">
              <a:latin typeface="Georgia"/>
              <a:cs typeface="Georgia"/>
            </a:endParaRPr>
          </a:p>
          <a:p>
            <a:pPr marL="241300">
              <a:lnSpc>
                <a:spcPct val="100000"/>
              </a:lnSpc>
              <a:spcBef>
                <a:spcPts val="1210"/>
              </a:spcBef>
            </a:pPr>
            <a:r>
              <a:rPr dirty="0" u="sng" sz="2800" b="1">
                <a:solidFill>
                  <a:srgbClr val="003468"/>
                </a:solidFill>
                <a:uFill>
                  <a:solidFill>
                    <a:srgbClr val="003468"/>
                  </a:solidFill>
                </a:uFill>
                <a:latin typeface="AvenirNext LT Pro Bold"/>
                <a:cs typeface="AvenirNext LT Pro Bold"/>
              </a:rPr>
              <a:t>Order</a:t>
            </a:r>
            <a:r>
              <a:rPr dirty="0" u="sng" sz="2800" spc="-125" b="1">
                <a:solidFill>
                  <a:srgbClr val="003468"/>
                </a:solidFill>
                <a:uFill>
                  <a:solidFill>
                    <a:srgbClr val="003468"/>
                  </a:solidFill>
                </a:uFill>
                <a:latin typeface="AvenirNext LT Pro Bold"/>
                <a:cs typeface="AvenirNext LT Pro Bold"/>
              </a:rPr>
              <a:t> </a:t>
            </a:r>
            <a:r>
              <a:rPr dirty="0" u="sng" sz="2800" spc="-20" b="1">
                <a:solidFill>
                  <a:srgbClr val="003468"/>
                </a:solidFill>
                <a:uFill>
                  <a:solidFill>
                    <a:srgbClr val="003468"/>
                  </a:solidFill>
                </a:uFill>
                <a:latin typeface="AvenirNext LT Pro Bold"/>
                <a:cs typeface="AvenirNext LT Pro Bold"/>
              </a:rPr>
              <a:t>Sets</a:t>
            </a:r>
            <a:endParaRPr sz="2800">
              <a:latin typeface="AvenirNext LT Pro Bold"/>
              <a:cs typeface="AvenirNext LT Pro Bold"/>
            </a:endParaRPr>
          </a:p>
          <a:p>
            <a:pPr marL="698500" indent="-2286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003468"/>
                </a:solidFill>
                <a:latin typeface="AvenirNext LT Pro Regular"/>
                <a:cs typeface="AvenirNext LT Pro Regular"/>
              </a:rPr>
              <a:t>Unfractionated</a:t>
            </a:r>
            <a:r>
              <a:rPr dirty="0" sz="2600" spc="-80">
                <a:solidFill>
                  <a:srgbClr val="003468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003468"/>
                </a:solidFill>
                <a:latin typeface="AvenirNext LT Pro Regular"/>
                <a:cs typeface="AvenirNext LT Pro Regular"/>
              </a:rPr>
              <a:t>Heparin</a:t>
            </a:r>
            <a:r>
              <a:rPr dirty="0" sz="2600" spc="-60">
                <a:solidFill>
                  <a:srgbClr val="003468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003468"/>
                </a:solidFill>
                <a:latin typeface="AvenirNext LT Pro Regular"/>
                <a:cs typeface="AvenirNext LT Pro Regular"/>
              </a:rPr>
              <a:t>Infusions</a:t>
            </a:r>
            <a:endParaRPr sz="2600">
              <a:latin typeface="AvenirNext LT Pro Regular"/>
              <a:cs typeface="AvenirNext LT Pro Regular"/>
            </a:endParaRPr>
          </a:p>
          <a:p>
            <a:pPr marL="6985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Pain</a:t>
            </a:r>
            <a:r>
              <a:rPr dirty="0" sz="2600" spc="-1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Management</a:t>
            </a:r>
            <a:endParaRPr sz="2600">
              <a:latin typeface="AvenirNext LT Pro Regular"/>
              <a:cs typeface="AvenirNext LT Pro Regular"/>
            </a:endParaRPr>
          </a:p>
          <a:p>
            <a:pPr lvl="1" marL="1155700" indent="-2286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155700" algn="l"/>
              </a:tabLst>
            </a:pPr>
            <a:r>
              <a:rPr dirty="0" sz="2600">
                <a:solidFill>
                  <a:srgbClr val="003468"/>
                </a:solidFill>
                <a:latin typeface="AvenirNext LT Pro Regular"/>
                <a:cs typeface="AvenirNext LT Pro Regular"/>
              </a:rPr>
              <a:t>Acute</a:t>
            </a:r>
            <a:r>
              <a:rPr dirty="0" sz="2600" spc="-15">
                <a:solidFill>
                  <a:srgbClr val="003468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003468"/>
                </a:solidFill>
                <a:latin typeface="AvenirNext LT Pro Regular"/>
                <a:cs typeface="AvenirNext LT Pro Regular"/>
              </a:rPr>
              <a:t>Medicine</a:t>
            </a:r>
            <a:endParaRPr sz="2600">
              <a:latin typeface="AvenirNext LT Pro Regular"/>
              <a:cs typeface="AvenirNext LT Pro Regular"/>
            </a:endParaRPr>
          </a:p>
          <a:p>
            <a:pPr lvl="1" marL="1155700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11557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Acute</a:t>
            </a:r>
            <a:r>
              <a:rPr dirty="0" sz="2600" spc="-1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Surgical</a:t>
            </a:r>
            <a:endParaRPr sz="2600">
              <a:latin typeface="AvenirNext LT Pro Regular"/>
              <a:cs typeface="AvenirNext LT Pro Regular"/>
            </a:endParaRPr>
          </a:p>
          <a:p>
            <a:pPr lvl="1" marL="11557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1155700" algn="l"/>
              </a:tabLst>
            </a:pPr>
            <a:r>
              <a:rPr dirty="0" sz="2600" spc="-10">
                <a:solidFill>
                  <a:srgbClr val="003468"/>
                </a:solidFill>
                <a:latin typeface="AvenirNext LT Pro Regular"/>
                <a:cs typeface="AvenirNext LT Pro Regular"/>
              </a:rPr>
              <a:t>Geriatrics</a:t>
            </a:r>
            <a:endParaRPr sz="2600">
              <a:latin typeface="AvenirNext LT Pro Regular"/>
              <a:cs typeface="AvenirNext LT Pro Regular"/>
            </a:endParaRPr>
          </a:p>
          <a:p>
            <a:pPr marL="698500" indent="-2286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003468"/>
                </a:solidFill>
                <a:latin typeface="AvenirNext LT Pro Regular"/>
                <a:cs typeface="AvenirNext LT Pro Regular"/>
              </a:rPr>
              <a:t>Sepsis</a:t>
            </a:r>
            <a:endParaRPr sz="2600">
              <a:latin typeface="AvenirNext LT Pro Regular"/>
              <a:cs typeface="AvenirNext LT Pro Regular"/>
            </a:endParaRPr>
          </a:p>
          <a:p>
            <a:pPr marL="6985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EKOS</a:t>
            </a:r>
            <a:endParaRPr sz="2600">
              <a:latin typeface="AvenirNext LT Pro Regular"/>
              <a:cs typeface="AvenirNext LT Pro Regular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u="sng" sz="2800" spc="-10" b="1">
                <a:solidFill>
                  <a:srgbClr val="1F4152"/>
                </a:solidFill>
                <a:uFill>
                  <a:solidFill>
                    <a:srgbClr val="1F4152"/>
                  </a:solidFill>
                </a:uFill>
                <a:latin typeface="AvenirNext LT Pro Bold"/>
                <a:cs typeface="AvenirNext LT Pro Bold"/>
              </a:rPr>
              <a:t>Impact</a:t>
            </a:r>
            <a:endParaRPr sz="2800">
              <a:latin typeface="AvenirNext LT Pro Bold"/>
              <a:cs typeface="AvenirNext LT Pro Bold"/>
            </a:endParaRPr>
          </a:p>
          <a:p>
            <a:pPr marL="698500" indent="-2286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003468"/>
                </a:solidFill>
                <a:latin typeface="AvenirNext LT Pro Regular"/>
                <a:cs typeface="AvenirNext LT Pro Regular"/>
              </a:rPr>
              <a:t>Monitoring</a:t>
            </a:r>
            <a:r>
              <a:rPr dirty="0" sz="2600" spc="-60">
                <a:solidFill>
                  <a:srgbClr val="003468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003468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15">
                <a:solidFill>
                  <a:srgbClr val="003468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003468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10">
                <a:solidFill>
                  <a:srgbClr val="003468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003468"/>
                </a:solidFill>
                <a:latin typeface="AvenirNext LT Pro Regular"/>
                <a:cs typeface="AvenirNext LT Pro Regular"/>
              </a:rPr>
              <a:t>Set</a:t>
            </a:r>
            <a:r>
              <a:rPr dirty="0" sz="2600" spc="-40">
                <a:solidFill>
                  <a:srgbClr val="003468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003468"/>
                </a:solidFill>
                <a:latin typeface="AvenirNext LT Pro Regular"/>
                <a:cs typeface="AvenirNext LT Pro Regular"/>
              </a:rPr>
              <a:t>Utilization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681990" indent="-228600">
              <a:lnSpc>
                <a:spcPts val="2810"/>
              </a:lnSpc>
              <a:spcBef>
                <a:spcPts val="54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Clinical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and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operational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impact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Providers,</a:t>
            </a:r>
            <a:r>
              <a:rPr dirty="0" sz="2600" spc="-1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Nurses,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Pharmacy,</a:t>
            </a:r>
            <a:r>
              <a:rPr dirty="0" sz="26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Lab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1228" y="6546278"/>
            <a:ext cx="4090770" cy="2133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39504" rIns="0" bIns="0" rtlCol="0" vert="horz">
            <a:spAutoFit/>
          </a:bodyPr>
          <a:lstStyle/>
          <a:p>
            <a:pPr marL="951230">
              <a:lnSpc>
                <a:spcPct val="100000"/>
              </a:lnSpc>
              <a:spcBef>
                <a:spcPts val="105"/>
              </a:spcBef>
            </a:pPr>
            <a:r>
              <a:rPr dirty="0"/>
              <a:t>Unfractionated</a:t>
            </a:r>
            <a:r>
              <a:rPr dirty="0" spc="-70"/>
              <a:t> </a:t>
            </a:r>
            <a:r>
              <a:rPr dirty="0"/>
              <a:t>Heparin</a:t>
            </a:r>
            <a:r>
              <a:rPr dirty="0" spc="-50"/>
              <a:t> </a:t>
            </a:r>
            <a:r>
              <a:rPr dirty="0"/>
              <a:t>–</a:t>
            </a:r>
            <a:r>
              <a:rPr dirty="0" spc="-35"/>
              <a:t> </a:t>
            </a:r>
            <a:r>
              <a:rPr dirty="0"/>
              <a:t>Where</a:t>
            </a:r>
            <a:r>
              <a:rPr dirty="0" spc="-15"/>
              <a:t> </a:t>
            </a:r>
            <a:r>
              <a:rPr dirty="0"/>
              <a:t>it</a:t>
            </a:r>
            <a:r>
              <a:rPr dirty="0" spc="-30"/>
              <a:t> </a:t>
            </a:r>
            <a:r>
              <a:rPr dirty="0"/>
              <a:t>All</a:t>
            </a:r>
            <a:r>
              <a:rPr dirty="0" spc="-45"/>
              <a:t> </a:t>
            </a:r>
            <a:r>
              <a:rPr dirty="0" spc="-10"/>
              <a:t>Began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55703" y="1345725"/>
            <a:ext cx="8811895" cy="435546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What?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260350" indent="-232410">
              <a:lnSpc>
                <a:spcPts val="2810"/>
              </a:lnSpc>
              <a:spcBef>
                <a:spcPts val="545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Structured,</a:t>
            </a:r>
            <a:r>
              <a:rPr dirty="0" sz="2600" spc="-1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intelligent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ordering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and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administration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Unfractionated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Heparin</a:t>
            </a:r>
            <a:endParaRPr sz="2600">
              <a:latin typeface="AvenirNext LT Pro Regular"/>
              <a:cs typeface="AvenirNext LT Pro Regular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Why?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995044" indent="-232410">
              <a:lnSpc>
                <a:spcPts val="2810"/>
              </a:lnSpc>
              <a:spcBef>
                <a:spcPts val="545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Multiple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Heparin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gtt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protocols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with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variance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of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nomogram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guidance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and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weight-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based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dosing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5080" indent="-232410">
              <a:lnSpc>
                <a:spcPts val="2810"/>
              </a:lnSpc>
              <a:spcBef>
                <a:spcPts val="500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Facilitate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nursing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management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concurrent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multiple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patients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on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different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Heparin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infusions</a:t>
            </a:r>
            <a:endParaRPr sz="2600">
              <a:latin typeface="AvenirNext LT Pro Regular"/>
              <a:cs typeface="AvenirNext LT Pro Regular"/>
            </a:endParaRPr>
          </a:p>
          <a:p>
            <a:pPr lvl="1" marL="1188720" indent="-264795">
              <a:lnSpc>
                <a:spcPct val="100000"/>
              </a:lnSpc>
              <a:spcBef>
                <a:spcPts val="135"/>
              </a:spcBef>
              <a:buSzPct val="96153"/>
              <a:buFont typeface="Wingdings"/>
              <a:buChar char=""/>
              <a:tabLst>
                <a:tab pos="118872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Queue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up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appropriate</a:t>
            </a:r>
            <a:r>
              <a:rPr dirty="0" sz="26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orders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for:</a:t>
            </a:r>
            <a:endParaRPr sz="2600">
              <a:latin typeface="AvenirNext LT Pro Regular"/>
              <a:cs typeface="AvenirNext LT Pro Regular"/>
            </a:endParaRPr>
          </a:p>
          <a:p>
            <a:pPr lvl="2" marL="1612265" indent="-227965">
              <a:lnSpc>
                <a:spcPct val="100000"/>
              </a:lnSpc>
              <a:spcBef>
                <a:spcPts val="265"/>
              </a:spcBef>
              <a:buFont typeface="Wingdings"/>
              <a:buChar char=""/>
              <a:tabLst>
                <a:tab pos="1612265" algn="l"/>
              </a:tabLst>
            </a:pPr>
            <a:r>
              <a:rPr dirty="0" sz="2000">
                <a:solidFill>
                  <a:srgbClr val="1F4152"/>
                </a:solidFill>
                <a:latin typeface="Calibri"/>
                <a:cs typeface="Calibri"/>
              </a:rPr>
              <a:t>Dose</a:t>
            </a:r>
            <a:r>
              <a:rPr dirty="0" sz="2000" spc="-3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1F4152"/>
                </a:solidFill>
                <a:latin typeface="Calibri"/>
                <a:cs typeface="Calibri"/>
              </a:rPr>
              <a:t>Adjustments</a:t>
            </a:r>
            <a:endParaRPr sz="2000">
              <a:latin typeface="Calibri"/>
              <a:cs typeface="Calibri"/>
            </a:endParaRPr>
          </a:p>
          <a:p>
            <a:pPr lvl="2" marL="1612265" indent="-227965">
              <a:lnSpc>
                <a:spcPct val="100000"/>
              </a:lnSpc>
              <a:spcBef>
                <a:spcPts val="250"/>
              </a:spcBef>
              <a:buFont typeface="Wingdings"/>
              <a:buChar char=""/>
              <a:tabLst>
                <a:tab pos="1612265" algn="l"/>
              </a:tabLst>
            </a:pPr>
            <a:r>
              <a:rPr dirty="0" sz="2000">
                <a:solidFill>
                  <a:srgbClr val="1F4152"/>
                </a:solidFill>
                <a:latin typeface="Calibri"/>
                <a:cs typeface="Calibri"/>
              </a:rPr>
              <a:t>Serial</a:t>
            </a:r>
            <a:r>
              <a:rPr dirty="0" sz="2000" spc="-4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1F4152"/>
                </a:solidFill>
                <a:latin typeface="Calibri"/>
                <a:cs typeface="Calibri"/>
              </a:rPr>
              <a:t>labs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0113" y="6537950"/>
            <a:ext cx="4090769" cy="21336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56024" rIns="0" bIns="0" rtlCol="0" vert="horz">
            <a:spAutoFit/>
          </a:bodyPr>
          <a:lstStyle/>
          <a:p>
            <a:pPr marL="3600450">
              <a:lnSpc>
                <a:spcPct val="100000"/>
              </a:lnSpc>
              <a:spcBef>
                <a:spcPts val="105"/>
              </a:spcBef>
            </a:pPr>
            <a:r>
              <a:rPr dirty="0"/>
              <a:t>Heparin</a:t>
            </a:r>
            <a:r>
              <a:rPr dirty="0" spc="-60"/>
              <a:t> </a:t>
            </a:r>
            <a:r>
              <a:rPr dirty="0" spc="-20"/>
              <a:t>Rules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1100" y="1607820"/>
            <a:ext cx="4198619" cy="426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64580" y="1607820"/>
            <a:ext cx="5057736" cy="426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00594" y="6644626"/>
            <a:ext cx="4090770" cy="21337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2425" y="296956"/>
            <a:ext cx="837057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Pain</a:t>
            </a:r>
            <a:r>
              <a:rPr dirty="0" spc="-35"/>
              <a:t> </a:t>
            </a:r>
            <a:r>
              <a:rPr dirty="0"/>
              <a:t>Management</a:t>
            </a:r>
            <a:r>
              <a:rPr dirty="0" spc="-50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20"/>
              <a:t> </a:t>
            </a:r>
            <a:r>
              <a:rPr dirty="0"/>
              <a:t>than</a:t>
            </a:r>
            <a:r>
              <a:rPr dirty="0" spc="-35"/>
              <a:t> </a:t>
            </a:r>
            <a:r>
              <a:rPr dirty="0"/>
              <a:t>just</a:t>
            </a:r>
            <a:r>
              <a:rPr dirty="0" spc="-25"/>
              <a:t> </a:t>
            </a:r>
            <a:r>
              <a:rPr dirty="0"/>
              <a:t>“prn</a:t>
            </a:r>
            <a:r>
              <a:rPr dirty="0" spc="-30"/>
              <a:t> </a:t>
            </a:r>
            <a:r>
              <a:rPr dirty="0" spc="-10"/>
              <a:t>pain”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97001" y="939368"/>
            <a:ext cx="9960610" cy="531558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What?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358775" indent="-232410">
              <a:lnSpc>
                <a:spcPts val="2810"/>
              </a:lnSpc>
              <a:spcBef>
                <a:spcPts val="545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Comprehensive</a:t>
            </a:r>
            <a:r>
              <a:rPr dirty="0" sz="2600" spc="-9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approach</a:t>
            </a:r>
            <a:r>
              <a:rPr dirty="0" sz="2600" spc="-9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ordering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Pain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Management</a:t>
            </a:r>
            <a:r>
              <a:rPr dirty="0" sz="26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in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Acute</a:t>
            </a:r>
            <a:r>
              <a:rPr dirty="0" sz="2600" spc="-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Setting</a:t>
            </a:r>
            <a:endParaRPr sz="2600">
              <a:latin typeface="AvenirNext LT Pro Regular"/>
              <a:cs typeface="AvenirNext LT Pro Regular"/>
            </a:endParaRPr>
          </a:p>
          <a:p>
            <a:pPr marL="731520" indent="-264795">
              <a:lnSpc>
                <a:spcPct val="100000"/>
              </a:lnSpc>
              <a:spcBef>
                <a:spcPts val="145"/>
              </a:spcBef>
              <a:buSzPct val="96153"/>
              <a:buFont typeface="Wingdings"/>
              <a:buChar char=""/>
              <a:tabLst>
                <a:tab pos="73152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Configured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by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Patient</a:t>
            </a:r>
            <a:r>
              <a:rPr dirty="0" sz="2600" spc="-114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Type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Specialty</a:t>
            </a:r>
            <a:endParaRPr sz="2600">
              <a:latin typeface="AvenirNext LT Pro Regular"/>
              <a:cs typeface="AvenirNext LT Pro Regular"/>
            </a:endParaRPr>
          </a:p>
          <a:p>
            <a:pPr lvl="1" marL="1169035" indent="-244475">
              <a:lnSpc>
                <a:spcPct val="100000"/>
              </a:lnSpc>
              <a:spcBef>
                <a:spcPts val="225"/>
              </a:spcBef>
              <a:buSzPct val="95833"/>
              <a:buFont typeface="Wingdings"/>
              <a:buChar char=""/>
              <a:tabLst>
                <a:tab pos="1169035" algn="l"/>
              </a:tabLst>
            </a:pP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Medicine</a:t>
            </a:r>
            <a:endParaRPr sz="2400">
              <a:latin typeface="AvenirNext LT Pro Regular"/>
              <a:cs typeface="AvenirNext LT Pro Regular"/>
            </a:endParaRPr>
          </a:p>
          <a:p>
            <a:pPr lvl="1" marL="1169035" indent="-244475">
              <a:lnSpc>
                <a:spcPct val="100000"/>
              </a:lnSpc>
              <a:spcBef>
                <a:spcPts val="204"/>
              </a:spcBef>
              <a:buSzPct val="95833"/>
              <a:buFont typeface="Wingdings"/>
              <a:buChar char=""/>
              <a:tabLst>
                <a:tab pos="1169035" algn="l"/>
              </a:tabLst>
            </a:pP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Surgery</a:t>
            </a:r>
            <a:endParaRPr sz="2400">
              <a:latin typeface="AvenirNext LT Pro Regular"/>
              <a:cs typeface="AvenirNext LT Pro Regular"/>
            </a:endParaRPr>
          </a:p>
          <a:p>
            <a:pPr lvl="1" marL="1169035" indent="-244475">
              <a:lnSpc>
                <a:spcPct val="100000"/>
              </a:lnSpc>
              <a:spcBef>
                <a:spcPts val="215"/>
              </a:spcBef>
              <a:buSzPct val="95833"/>
              <a:buFont typeface="Wingdings"/>
              <a:buChar char=""/>
              <a:tabLst>
                <a:tab pos="1169035" algn="l"/>
              </a:tabLst>
            </a:pP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Obstetrics</a:t>
            </a:r>
            <a:endParaRPr sz="2400">
              <a:latin typeface="AvenirNext LT Pro Regular"/>
              <a:cs typeface="AvenirNext LT Pro Regular"/>
            </a:endParaRPr>
          </a:p>
          <a:p>
            <a:pPr lvl="1" marL="1169035" indent="-244475">
              <a:lnSpc>
                <a:spcPct val="100000"/>
              </a:lnSpc>
              <a:spcBef>
                <a:spcPts val="215"/>
              </a:spcBef>
              <a:buSzPct val="95833"/>
              <a:buFont typeface="Wingdings"/>
              <a:buChar char=""/>
              <a:tabLst>
                <a:tab pos="1169035" algn="l"/>
              </a:tabLst>
            </a:pP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Geriatrics</a:t>
            </a:r>
            <a:endParaRPr sz="2400">
              <a:latin typeface="AvenirNext LT Pro Regular"/>
              <a:cs typeface="AvenirNext LT Pro Regular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Why?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5080" indent="-232410">
              <a:lnSpc>
                <a:spcPts val="2810"/>
              </a:lnSpc>
              <a:spcBef>
                <a:spcPts val="530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Improve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quality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metrics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 pain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management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through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guided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approach</a:t>
            </a:r>
            <a:r>
              <a:rPr dirty="0" sz="2600" spc="-10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comprehensive</a:t>
            </a:r>
            <a:r>
              <a:rPr dirty="0" sz="2600" spc="-9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regimen</a:t>
            </a:r>
            <a:endParaRPr sz="2600">
              <a:latin typeface="AvenirNext LT Pro Regular"/>
              <a:cs typeface="AvenirNext LT Pro Regular"/>
            </a:endParaRPr>
          </a:p>
          <a:p>
            <a:pPr marL="731520" indent="-264795">
              <a:lnSpc>
                <a:spcPct val="100000"/>
              </a:lnSpc>
              <a:spcBef>
                <a:spcPts val="150"/>
              </a:spcBef>
              <a:buSzPct val="96153"/>
              <a:buFont typeface="Wingdings"/>
              <a:buChar char=""/>
              <a:tabLst>
                <a:tab pos="73152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Reduce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untoward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outcomes</a:t>
            </a:r>
            <a:endParaRPr sz="2600">
              <a:latin typeface="AvenirNext LT Pro Regular"/>
              <a:cs typeface="AvenirNext LT Pro Regular"/>
            </a:endParaRPr>
          </a:p>
          <a:p>
            <a:pPr marL="731520" indent="-264795">
              <a:lnSpc>
                <a:spcPct val="100000"/>
              </a:lnSpc>
              <a:spcBef>
                <a:spcPts val="190"/>
              </a:spcBef>
              <a:buSzPct val="96153"/>
              <a:buFont typeface="Wingdings"/>
              <a:buChar char=""/>
              <a:tabLst>
                <a:tab pos="731520" algn="l"/>
              </a:tabLst>
            </a:pP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Prevent</a:t>
            </a:r>
            <a:r>
              <a:rPr dirty="0" sz="26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duplicate</a:t>
            </a:r>
            <a:r>
              <a:rPr dirty="0" sz="2600" spc="-9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orders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92034" y="6583670"/>
            <a:ext cx="4090758" cy="21336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951230" marR="5080" indent="-635">
              <a:lnSpc>
                <a:spcPts val="3460"/>
              </a:lnSpc>
              <a:spcBef>
                <a:spcPts val="535"/>
              </a:spcBef>
            </a:pPr>
            <a:r>
              <a:rPr dirty="0"/>
              <a:t>Sepsis</a:t>
            </a:r>
            <a:r>
              <a:rPr dirty="0" spc="-35"/>
              <a:t> </a:t>
            </a:r>
            <a:r>
              <a:rPr dirty="0"/>
              <a:t>Antimicrobials</a:t>
            </a:r>
            <a:r>
              <a:rPr dirty="0" spc="-40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We</a:t>
            </a:r>
            <a:r>
              <a:rPr dirty="0" spc="-25"/>
              <a:t> </a:t>
            </a:r>
            <a:r>
              <a:rPr dirty="0"/>
              <a:t>know</a:t>
            </a:r>
            <a:r>
              <a:rPr dirty="0" spc="-35"/>
              <a:t> </a:t>
            </a:r>
            <a:r>
              <a:rPr dirty="0"/>
              <a:t>you</a:t>
            </a:r>
            <a:r>
              <a:rPr dirty="0" spc="-45"/>
              <a:t> </a:t>
            </a:r>
            <a:r>
              <a:rPr dirty="0" spc="-20"/>
              <a:t>like </a:t>
            </a:r>
            <a:r>
              <a:rPr dirty="0"/>
              <a:t>Vancomycin</a:t>
            </a:r>
            <a:r>
              <a:rPr dirty="0" spc="-25"/>
              <a:t> </a:t>
            </a:r>
            <a:r>
              <a:rPr dirty="0"/>
              <a:t>and</a:t>
            </a:r>
            <a:r>
              <a:rPr dirty="0" spc="-25"/>
              <a:t> </a:t>
            </a:r>
            <a:r>
              <a:rPr dirty="0"/>
              <a:t>Zosyn,</a:t>
            </a:r>
            <a:r>
              <a:rPr dirty="0" spc="-15"/>
              <a:t> </a:t>
            </a:r>
            <a:r>
              <a:rPr dirty="0"/>
              <a:t>but.</a:t>
            </a:r>
            <a:r>
              <a:rPr dirty="0" spc="-35"/>
              <a:t> </a:t>
            </a:r>
            <a:r>
              <a:rPr dirty="0"/>
              <a:t>. .</a:t>
            </a:r>
            <a:r>
              <a:rPr dirty="0" spc="-15"/>
              <a:t> </a:t>
            </a:r>
            <a:r>
              <a:rPr dirty="0" spc="-50"/>
              <a:t>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34802" y="1429092"/>
            <a:ext cx="8869045" cy="4100829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What?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742315" indent="-232410">
              <a:lnSpc>
                <a:spcPts val="2810"/>
              </a:lnSpc>
              <a:spcBef>
                <a:spcPts val="545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Guided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approach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“best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practice”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antimicrobial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regimens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upon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presentation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-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Sepsis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869"/>
              </a:spcBef>
              <a:buClr>
                <a:srgbClr val="1F4152"/>
              </a:buClr>
              <a:buFont typeface="Wingdings"/>
              <a:buChar char=""/>
            </a:pPr>
            <a:endParaRPr sz="2600">
              <a:latin typeface="AvenirNext LT Pro Regular"/>
              <a:cs typeface="AvenirNext LT Pro Regular"/>
            </a:endParaRPr>
          </a:p>
          <a:p>
            <a:pPr marL="12700">
              <a:lnSpc>
                <a:spcPct val="100000"/>
              </a:lnSpc>
            </a:pP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Why?</a:t>
            </a:r>
            <a:endParaRPr sz="2600">
              <a:latin typeface="AvenirNext LT Pro Regular"/>
              <a:cs typeface="AvenirNext LT Pro Regular"/>
            </a:endParaRPr>
          </a:p>
          <a:p>
            <a:pPr marL="731520" indent="-264795">
              <a:lnSpc>
                <a:spcPct val="100000"/>
              </a:lnSpc>
              <a:spcBef>
                <a:spcPts val="190"/>
              </a:spcBef>
              <a:buSzPct val="96153"/>
              <a:buFont typeface="Wingdings"/>
              <a:buChar char=""/>
              <a:tabLst>
                <a:tab pos="73152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Improve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outcomes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Morbidity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Mortality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108585" indent="-232410">
              <a:lnSpc>
                <a:spcPts val="2810"/>
              </a:lnSpc>
              <a:spcBef>
                <a:spcPts val="535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Incorporate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best-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practice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and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latest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antibiogram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data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in</a:t>
            </a:r>
            <a:r>
              <a:rPr dirty="0" sz="2600" spc="-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real-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time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orders</a:t>
            </a:r>
            <a:endParaRPr sz="2600">
              <a:latin typeface="AvenirNext LT Pro Regular"/>
              <a:cs typeface="AvenirNext LT Pro Regular"/>
            </a:endParaRPr>
          </a:p>
          <a:p>
            <a:pPr marL="698500" marR="5080" indent="-232410">
              <a:lnSpc>
                <a:spcPts val="2810"/>
              </a:lnSpc>
              <a:spcBef>
                <a:spcPts val="500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	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Queue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up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Pharmacy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engagement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and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opportunity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for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de-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escalation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antimicrobial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monitoring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4394" y="6544489"/>
            <a:ext cx="4090770" cy="21337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4201" y="269731"/>
            <a:ext cx="9301480" cy="1159510"/>
          </a:xfrm>
          <a:prstGeom prst="rect"/>
        </p:spPr>
        <p:txBody>
          <a:bodyPr wrap="square" lIns="0" tIns="914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/>
              <a:t>Sepsis</a:t>
            </a:r>
            <a:r>
              <a:rPr dirty="0" spc="-85"/>
              <a:t> </a:t>
            </a:r>
            <a:r>
              <a:rPr dirty="0" spc="-10"/>
              <a:t>Fluids: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/>
              <a:t>Since</a:t>
            </a:r>
            <a:r>
              <a:rPr dirty="0" spc="-30"/>
              <a:t> </a:t>
            </a:r>
            <a:r>
              <a:rPr dirty="0"/>
              <a:t>we</a:t>
            </a:r>
            <a:r>
              <a:rPr dirty="0" spc="-15"/>
              <a:t> </a:t>
            </a:r>
            <a:r>
              <a:rPr dirty="0"/>
              <a:t>already</a:t>
            </a:r>
            <a:r>
              <a:rPr dirty="0" spc="-30"/>
              <a:t> </a:t>
            </a:r>
            <a:r>
              <a:rPr dirty="0"/>
              <a:t>had</a:t>
            </a:r>
            <a:r>
              <a:rPr dirty="0" spc="-30"/>
              <a:t> </a:t>
            </a:r>
            <a:r>
              <a:rPr dirty="0"/>
              <a:t>you</a:t>
            </a:r>
            <a:r>
              <a:rPr dirty="0" spc="-20"/>
              <a:t> </a:t>
            </a:r>
            <a:r>
              <a:rPr dirty="0"/>
              <a:t>at</a:t>
            </a:r>
            <a:r>
              <a:rPr dirty="0" spc="-25"/>
              <a:t> </a:t>
            </a:r>
            <a:r>
              <a:rPr dirty="0"/>
              <a:t>“Sepsis</a:t>
            </a:r>
            <a:r>
              <a:rPr dirty="0" spc="-30"/>
              <a:t> </a:t>
            </a:r>
            <a:r>
              <a:rPr dirty="0" spc="-10"/>
              <a:t>Antimicrobials”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pc="-20"/>
              <a:t>What</a:t>
            </a:r>
          </a:p>
          <a:p>
            <a:pPr marL="698500" marR="815340" indent="-231775">
              <a:lnSpc>
                <a:spcPts val="2810"/>
              </a:lnSpc>
              <a:spcBef>
                <a:spcPts val="545"/>
              </a:spcBef>
              <a:buSzPct val="96153"/>
              <a:buFont typeface="Wingdings"/>
              <a:buChar char=""/>
              <a:tabLst>
                <a:tab pos="698500" algn="l"/>
                <a:tab pos="731520" algn="l"/>
              </a:tabLst>
            </a:pPr>
            <a:r>
              <a:rPr dirty="0" spc="-10"/>
              <a:t>	</a:t>
            </a:r>
            <a:r>
              <a:rPr dirty="0" spc="-10"/>
              <a:t>Facilitate</a:t>
            </a:r>
            <a:r>
              <a:rPr dirty="0" spc="-65"/>
              <a:t> </a:t>
            </a:r>
            <a:r>
              <a:rPr dirty="0"/>
              <a:t>the</a:t>
            </a:r>
            <a:r>
              <a:rPr dirty="0" spc="-40"/>
              <a:t> </a:t>
            </a:r>
            <a:r>
              <a:rPr dirty="0" spc="-70"/>
              <a:t>STOP-</a:t>
            </a:r>
            <a:r>
              <a:rPr dirty="0"/>
              <a:t>Sepsis</a:t>
            </a:r>
            <a:r>
              <a:rPr dirty="0" spc="-20"/>
              <a:t> </a:t>
            </a:r>
            <a:r>
              <a:rPr dirty="0"/>
              <a:t>standard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15"/>
              <a:t> </a:t>
            </a:r>
            <a:r>
              <a:rPr dirty="0"/>
              <a:t>30mL/kg</a:t>
            </a:r>
            <a:r>
              <a:rPr dirty="0" spc="-55"/>
              <a:t> </a:t>
            </a:r>
            <a:r>
              <a:rPr dirty="0" spc="-25"/>
              <a:t>of </a:t>
            </a:r>
            <a:r>
              <a:rPr dirty="0"/>
              <a:t>intravenous</a:t>
            </a:r>
            <a:r>
              <a:rPr dirty="0" spc="-105"/>
              <a:t> </a:t>
            </a:r>
            <a:r>
              <a:rPr dirty="0" spc="-10"/>
              <a:t>fluids</a:t>
            </a: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pc="-20"/>
              <a:t>Why?</a:t>
            </a:r>
          </a:p>
          <a:p>
            <a:pPr marL="731520" indent="-264795">
              <a:lnSpc>
                <a:spcPct val="100000"/>
              </a:lnSpc>
              <a:spcBef>
                <a:spcPts val="190"/>
              </a:spcBef>
              <a:buSzPct val="96153"/>
              <a:buFont typeface="Wingdings"/>
              <a:buChar char=""/>
              <a:tabLst>
                <a:tab pos="731520" algn="l"/>
              </a:tabLst>
            </a:pPr>
            <a:r>
              <a:rPr dirty="0"/>
              <a:t>Ensure</a:t>
            </a:r>
            <a:r>
              <a:rPr dirty="0" spc="-25"/>
              <a:t> </a:t>
            </a:r>
            <a:r>
              <a:rPr dirty="0"/>
              <a:t>compliance</a:t>
            </a:r>
            <a:r>
              <a:rPr dirty="0" spc="-30"/>
              <a:t> </a:t>
            </a:r>
            <a:r>
              <a:rPr dirty="0"/>
              <a:t>with</a:t>
            </a:r>
            <a:r>
              <a:rPr dirty="0" spc="-6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/>
              <a:t>Sepsis</a:t>
            </a:r>
            <a:r>
              <a:rPr dirty="0" spc="-35"/>
              <a:t> </a:t>
            </a:r>
            <a:r>
              <a:rPr dirty="0"/>
              <a:t>fluid</a:t>
            </a:r>
            <a:r>
              <a:rPr dirty="0" spc="-20"/>
              <a:t> </a:t>
            </a:r>
            <a:r>
              <a:rPr dirty="0" spc="-10"/>
              <a:t>measure</a:t>
            </a:r>
          </a:p>
          <a:p>
            <a:pPr marL="698500" marR="5080" indent="-232410">
              <a:lnSpc>
                <a:spcPts val="2810"/>
              </a:lnSpc>
              <a:spcBef>
                <a:spcPts val="545"/>
              </a:spcBef>
              <a:buSzPct val="96153"/>
              <a:buFont typeface="Wingdings"/>
              <a:buChar char=""/>
              <a:tabLst>
                <a:tab pos="698500" algn="l"/>
                <a:tab pos="730885" algn="l"/>
              </a:tabLst>
            </a:pPr>
            <a:r>
              <a:rPr dirty="0" spc="-10"/>
              <a:t>	</a:t>
            </a:r>
            <a:r>
              <a:rPr dirty="0" spc="-10"/>
              <a:t>Present</a:t>
            </a:r>
            <a:r>
              <a:rPr dirty="0" spc="-45"/>
              <a:t> </a:t>
            </a:r>
            <a:r>
              <a:rPr dirty="0"/>
              <a:t>compliant,</a:t>
            </a:r>
            <a:r>
              <a:rPr dirty="0" spc="-155"/>
              <a:t> </a:t>
            </a:r>
            <a:r>
              <a:rPr dirty="0"/>
              <a:t>“therapeutic”</a:t>
            </a:r>
            <a:r>
              <a:rPr dirty="0" spc="-60"/>
              <a:t> </a:t>
            </a:r>
            <a:r>
              <a:rPr dirty="0"/>
              <a:t>options</a:t>
            </a:r>
            <a:r>
              <a:rPr dirty="0" spc="-70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10"/>
              <a:t>intravenous </a:t>
            </a:r>
            <a:r>
              <a:rPr dirty="0"/>
              <a:t>fluids</a:t>
            </a:r>
            <a:r>
              <a:rPr dirty="0" spc="-40"/>
              <a:t> </a:t>
            </a:r>
            <a:r>
              <a:rPr dirty="0"/>
              <a:t>in</a:t>
            </a:r>
            <a:r>
              <a:rPr dirty="0" spc="-10"/>
              <a:t> </a:t>
            </a:r>
            <a:r>
              <a:rPr dirty="0"/>
              <a:t>facilitated</a:t>
            </a:r>
            <a:r>
              <a:rPr dirty="0" spc="-50"/>
              <a:t> </a:t>
            </a:r>
            <a:r>
              <a:rPr dirty="0"/>
              <a:t>manner</a:t>
            </a:r>
            <a:r>
              <a:rPr dirty="0" spc="-35"/>
              <a:t> </a:t>
            </a:r>
            <a:r>
              <a:rPr dirty="0"/>
              <a:t>for</a:t>
            </a:r>
            <a:r>
              <a:rPr dirty="0" spc="-40"/>
              <a:t> </a:t>
            </a:r>
            <a:r>
              <a:rPr dirty="0" spc="-10"/>
              <a:t>selection</a:t>
            </a:r>
          </a:p>
          <a:p>
            <a:pPr marL="731520" indent="-264795">
              <a:lnSpc>
                <a:spcPct val="100000"/>
              </a:lnSpc>
              <a:spcBef>
                <a:spcPts val="135"/>
              </a:spcBef>
              <a:buSzPct val="96153"/>
              <a:buFont typeface="Wingdings"/>
              <a:buChar char=""/>
              <a:tabLst>
                <a:tab pos="731520" algn="l"/>
              </a:tabLst>
            </a:pPr>
            <a:r>
              <a:rPr dirty="0"/>
              <a:t>Context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required</a:t>
            </a:r>
            <a:r>
              <a:rPr dirty="0" spc="-50"/>
              <a:t> </a:t>
            </a:r>
            <a:r>
              <a:rPr dirty="0"/>
              <a:t>total</a:t>
            </a:r>
            <a:r>
              <a:rPr dirty="0" spc="-70"/>
              <a:t> </a:t>
            </a:r>
            <a:r>
              <a:rPr dirty="0" spc="-10"/>
              <a:t>volume</a:t>
            </a: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14894" y="6537950"/>
            <a:ext cx="4090770" cy="21336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00518" y="232663"/>
            <a:ext cx="314388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15"/>
              <a:t> </a:t>
            </a:r>
            <a:r>
              <a:rPr dirty="0"/>
              <a:t>Fine</a:t>
            </a:r>
            <a:r>
              <a:rPr dirty="0" spc="-35"/>
              <a:t> </a:t>
            </a:r>
            <a:r>
              <a:rPr dirty="0"/>
              <a:t>Print.</a:t>
            </a:r>
            <a:r>
              <a:rPr dirty="0" spc="-20"/>
              <a:t> </a:t>
            </a:r>
            <a:r>
              <a:rPr dirty="0"/>
              <a:t>.</a:t>
            </a:r>
            <a:r>
              <a:rPr dirty="0" spc="-20"/>
              <a:t> </a:t>
            </a:r>
            <a:r>
              <a:rPr dirty="0" spc="-50"/>
              <a:t>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2423" y="905825"/>
            <a:ext cx="5906770" cy="4542790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234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Educate!</a:t>
            </a:r>
            <a:endParaRPr sz="1800">
              <a:latin typeface="AvenirNext LT Pro Regular"/>
              <a:cs typeface="AvenirNext LT Pro Regular"/>
            </a:endParaRPr>
          </a:p>
          <a:p>
            <a:pPr lvl="1" marL="697230" indent="-227329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Educate!!</a:t>
            </a:r>
            <a:endParaRPr sz="2400">
              <a:latin typeface="AvenirNext LT Pro Regular"/>
              <a:cs typeface="AvenirNext LT Pro Regular"/>
            </a:endParaRPr>
          </a:p>
          <a:p>
            <a:pPr lvl="2" marL="1154430" indent="-227329">
              <a:lnSpc>
                <a:spcPct val="100000"/>
              </a:lnSpc>
              <a:spcBef>
                <a:spcPts val="75"/>
              </a:spcBef>
              <a:buFont typeface="Arial"/>
              <a:buChar char="•"/>
              <a:tabLst>
                <a:tab pos="1154430" algn="l"/>
              </a:tabLst>
            </a:pPr>
            <a:r>
              <a:rPr dirty="0" sz="32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Educate!!!</a:t>
            </a:r>
            <a:endParaRPr sz="3200">
              <a:latin typeface="AvenirNext LT Pro Regular"/>
              <a:cs typeface="AvenirNext LT Pro Regular"/>
            </a:endParaRPr>
          </a:p>
          <a:p>
            <a:pPr lvl="2">
              <a:lnSpc>
                <a:spcPct val="100000"/>
              </a:lnSpc>
              <a:spcBef>
                <a:spcPts val="919"/>
              </a:spcBef>
              <a:buFont typeface="Arial"/>
              <a:buChar char="•"/>
            </a:pPr>
            <a:endParaRPr sz="3200">
              <a:latin typeface="AvenirNext LT Pro Regular"/>
              <a:cs typeface="AvenirNext LT Pro Regular"/>
            </a:endParaRPr>
          </a:p>
          <a:p>
            <a:pPr marL="240029" indent="-227329">
              <a:lnSpc>
                <a:spcPct val="100000"/>
              </a:lnSpc>
              <a:buFont typeface="Arial"/>
              <a:buChar char="•"/>
              <a:tabLst>
                <a:tab pos="240029" algn="l"/>
              </a:tabLst>
            </a:pPr>
            <a:r>
              <a:rPr dirty="0" sz="24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Track</a:t>
            </a:r>
            <a:r>
              <a:rPr dirty="0" sz="24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4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</a:t>
            </a:r>
            <a:r>
              <a:rPr dirty="0" sz="24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Utilization</a:t>
            </a:r>
            <a:endParaRPr sz="24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1465"/>
              </a:spcBef>
              <a:buFont typeface="Arial"/>
              <a:buChar char="•"/>
            </a:pPr>
            <a:endParaRPr sz="2400">
              <a:latin typeface="AvenirNext LT Pro Regular"/>
              <a:cs typeface="AvenirNext LT Pro Regular"/>
            </a:endParaRPr>
          </a:p>
          <a:p>
            <a:pPr algn="r" marL="227329" marR="3216275" indent="-227329">
              <a:lnSpc>
                <a:spcPct val="100000"/>
              </a:lnSpc>
              <a:buFont typeface="Arial"/>
              <a:buChar char="•"/>
              <a:tabLst>
                <a:tab pos="227329" algn="l"/>
              </a:tabLst>
            </a:pP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Review</a:t>
            </a:r>
            <a:r>
              <a:rPr dirty="0" sz="24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4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endParaRPr sz="2400">
              <a:latin typeface="AvenirNext LT Pro Regular"/>
              <a:cs typeface="AvenirNext LT Pro Regular"/>
            </a:endParaRPr>
          </a:p>
          <a:p>
            <a:pPr algn="r" lvl="1" marL="227329" marR="3168015" indent="-227329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227329" algn="l"/>
              </a:tabLst>
            </a:pP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At</a:t>
            </a:r>
            <a:r>
              <a:rPr dirty="0" sz="2400" spc="-1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a</a:t>
            </a:r>
            <a:r>
              <a:rPr dirty="0" sz="2400" spc="-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minimum:</a:t>
            </a:r>
            <a:endParaRPr sz="2400">
              <a:latin typeface="AvenirNext LT Pro Regular"/>
              <a:cs typeface="AvenirNext LT Pro Regular"/>
            </a:endParaRPr>
          </a:p>
          <a:p>
            <a:pPr lvl="2" marL="1154430" indent="-227329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1154430" algn="l"/>
              </a:tabLst>
            </a:pP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Standing</a:t>
            </a:r>
            <a:r>
              <a:rPr dirty="0" sz="24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orders</a:t>
            </a:r>
            <a:r>
              <a:rPr dirty="0" sz="24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–</a:t>
            </a:r>
            <a:r>
              <a:rPr dirty="0" sz="24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annually</a:t>
            </a:r>
            <a:endParaRPr sz="2400">
              <a:latin typeface="AvenirNext LT Pro Regular"/>
              <a:cs typeface="AvenirNext LT Pro Regular"/>
            </a:endParaRPr>
          </a:p>
          <a:p>
            <a:pPr lvl="2" marL="1154430" indent="-227329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1154430" algn="l"/>
              </a:tabLst>
            </a:pP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All</a:t>
            </a:r>
            <a:r>
              <a:rPr dirty="0" sz="24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other</a:t>
            </a:r>
            <a:r>
              <a:rPr dirty="0" sz="24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4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r>
              <a:rPr dirty="0" sz="24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–</a:t>
            </a:r>
            <a:r>
              <a:rPr dirty="0" sz="24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every</a:t>
            </a:r>
            <a:r>
              <a:rPr dirty="0" sz="24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>
                <a:solidFill>
                  <a:srgbClr val="1F4152"/>
                </a:solidFill>
                <a:latin typeface="AvenirNext LT Pro Regular"/>
                <a:cs typeface="AvenirNext LT Pro Regular"/>
              </a:rPr>
              <a:t>3</a:t>
            </a:r>
            <a:r>
              <a:rPr dirty="0" sz="24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4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years</a:t>
            </a:r>
            <a:endParaRPr sz="2400">
              <a:latin typeface="AvenirNext LT Pro Regular"/>
              <a:cs typeface="AvenirNext LT Pro Regular"/>
            </a:endParaRPr>
          </a:p>
          <a:p>
            <a:pPr lvl="3" marL="1612265" indent="-227965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1612265" algn="l"/>
              </a:tabLst>
            </a:pP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High</a:t>
            </a:r>
            <a:r>
              <a:rPr dirty="0" sz="1600" spc="-3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volume,</a:t>
            </a:r>
            <a:r>
              <a:rPr dirty="0" sz="1600" spc="-1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high</a:t>
            </a:r>
            <a:r>
              <a:rPr dirty="0" sz="1600" spc="-3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impact</a:t>
            </a:r>
            <a:r>
              <a:rPr dirty="0" sz="1600" spc="-3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sets</a:t>
            </a:r>
            <a:r>
              <a:rPr dirty="0" sz="1600" spc="-1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no</a:t>
            </a:r>
            <a:r>
              <a:rPr dirty="0" sz="1600" spc="-1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less</a:t>
            </a:r>
            <a:r>
              <a:rPr dirty="0" sz="1600" spc="-2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1F4152"/>
                </a:solidFill>
                <a:latin typeface="Calibri"/>
                <a:cs typeface="Calibri"/>
              </a:rPr>
              <a:t>than</a:t>
            </a:r>
            <a:r>
              <a:rPr dirty="0" sz="1600" spc="-3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1F4152"/>
                </a:solidFill>
                <a:latin typeface="Calibri"/>
                <a:cs typeface="Calibri"/>
              </a:rPr>
              <a:t>annually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454" y="6461759"/>
            <a:ext cx="4090758" cy="21336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1464" y="242525"/>
            <a:ext cx="779716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To</a:t>
            </a:r>
            <a:r>
              <a:rPr dirty="0" spc="-25"/>
              <a:t> </a:t>
            </a:r>
            <a:r>
              <a:rPr dirty="0"/>
              <a:t>Our</a:t>
            </a:r>
            <a:r>
              <a:rPr dirty="0" spc="-30"/>
              <a:t> </a:t>
            </a:r>
            <a:r>
              <a:rPr dirty="0"/>
              <a:t>Friends</a:t>
            </a:r>
            <a:r>
              <a:rPr dirty="0" spc="-20"/>
              <a:t> </a:t>
            </a:r>
            <a:r>
              <a:rPr dirty="0"/>
              <a:t>and</a:t>
            </a:r>
            <a:r>
              <a:rPr dirty="0" spc="-40"/>
              <a:t> </a:t>
            </a:r>
            <a:r>
              <a:rPr dirty="0"/>
              <a:t>Colleagues</a:t>
            </a:r>
            <a:r>
              <a:rPr dirty="0" spc="-40"/>
              <a:t> </a:t>
            </a:r>
            <a:r>
              <a:rPr dirty="0"/>
              <a:t>at</a:t>
            </a:r>
            <a:r>
              <a:rPr dirty="0" spc="-25"/>
              <a:t> </a:t>
            </a:r>
            <a:r>
              <a:rPr dirty="0" spc="-10"/>
              <a:t>Meditech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488439" y="763556"/>
            <a:ext cx="9700260" cy="4966335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Requests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further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optimize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build: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Allow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single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select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within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native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architecture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1760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0665" marR="57150" indent="-228600">
              <a:lnSpc>
                <a:spcPts val="281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Allow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within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with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architecture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that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still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respects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the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rule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“Do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not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check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duplicate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conflicts”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Facilitate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sharing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1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across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Meditech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Community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1770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0665" marR="305435" indent="-228600">
              <a:lnSpc>
                <a:spcPts val="281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Continued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optimization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“Personalized”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allow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application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Advanced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 Sets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without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corruption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of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content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(i.e.: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Preop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Sets)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32013" y="6545570"/>
            <a:ext cx="4090758" cy="21336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4247" y="1347975"/>
            <a:ext cx="748284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664335" marR="5080" indent="-1652270">
              <a:lnSpc>
                <a:spcPts val="3460"/>
              </a:lnSpc>
              <a:spcBef>
                <a:spcPts val="535"/>
              </a:spcBef>
            </a:pPr>
            <a:r>
              <a:rPr dirty="0"/>
              <a:t>Additional</a:t>
            </a:r>
            <a:r>
              <a:rPr dirty="0" spc="-45"/>
              <a:t> </a:t>
            </a:r>
            <a:r>
              <a:rPr dirty="0"/>
              <a:t>Thank</a:t>
            </a:r>
            <a:r>
              <a:rPr dirty="0" spc="-45"/>
              <a:t> </a:t>
            </a:r>
            <a:r>
              <a:rPr dirty="0"/>
              <a:t>You</a:t>
            </a:r>
            <a:r>
              <a:rPr dirty="0" spc="-25"/>
              <a:t> </a:t>
            </a:r>
            <a:r>
              <a:rPr dirty="0"/>
              <a:t>to</a:t>
            </a:r>
            <a:r>
              <a:rPr dirty="0" spc="-30"/>
              <a:t> </a:t>
            </a:r>
            <a:r>
              <a:rPr dirty="0"/>
              <a:t>Our</a:t>
            </a:r>
            <a:r>
              <a:rPr dirty="0" spc="-35"/>
              <a:t> </a:t>
            </a:r>
            <a:r>
              <a:rPr dirty="0"/>
              <a:t>Friends</a:t>
            </a:r>
            <a:r>
              <a:rPr dirty="0" spc="-25"/>
              <a:t> and </a:t>
            </a:r>
            <a:r>
              <a:rPr dirty="0"/>
              <a:t>Colleagues</a:t>
            </a:r>
            <a:r>
              <a:rPr dirty="0" spc="-45"/>
              <a:t> </a:t>
            </a:r>
            <a:r>
              <a:rPr dirty="0"/>
              <a:t>at</a:t>
            </a:r>
            <a:r>
              <a:rPr dirty="0" spc="-30"/>
              <a:t> </a:t>
            </a:r>
            <a:r>
              <a:rPr dirty="0" spc="-10"/>
              <a:t>Meditech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211005" y="2302796"/>
            <a:ext cx="3642995" cy="389636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Management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Amanda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Ranieri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Kevin</a:t>
            </a:r>
            <a:r>
              <a:rPr dirty="0" sz="2600" spc="-1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Judge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Melanie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Mullis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1415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12700">
              <a:lnSpc>
                <a:spcPct val="100000"/>
              </a:lnSpc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Physician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Support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Andrew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Burchett,</a:t>
            </a:r>
            <a:r>
              <a:rPr dirty="0" sz="2600" spc="-1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M.D.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William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Gustin,</a:t>
            </a:r>
            <a:r>
              <a:rPr dirty="0" sz="2600" spc="-1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M.D.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47254" y="6522719"/>
            <a:ext cx="4090770" cy="21336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64378" y="1495551"/>
            <a:ext cx="206248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Thank</a:t>
            </a:r>
            <a:r>
              <a:rPr dirty="0" spc="-25"/>
              <a:t> </a:t>
            </a:r>
            <a:r>
              <a:rPr dirty="0" spc="-20"/>
              <a:t>you!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302922" y="2597912"/>
            <a:ext cx="7586345" cy="126365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ctr" marL="12065" marR="5080">
              <a:lnSpc>
                <a:spcPts val="2810"/>
              </a:lnSpc>
              <a:spcBef>
                <a:spcPts val="455"/>
              </a:spcBef>
              <a:tabLst>
                <a:tab pos="4741545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Would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you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like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collaborate?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	Here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is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our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contact information:</a:t>
            </a:r>
            <a:endParaRPr sz="2600">
              <a:latin typeface="AvenirNext LT Pro Regular"/>
              <a:cs typeface="AvenirNext LT Pro Regular"/>
            </a:endParaRPr>
          </a:p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Douglas</a:t>
            </a:r>
            <a:r>
              <a:rPr dirty="0" sz="2600" spc="-1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Janowski,</a:t>
            </a:r>
            <a:r>
              <a:rPr dirty="0" sz="2600" spc="-1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M.D.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64422" y="5004708"/>
            <a:ext cx="1450969" cy="145097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87722" y="4078681"/>
            <a:ext cx="2616563" cy="2605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8134" y="4118461"/>
            <a:ext cx="6243864" cy="27395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5729" y="662998"/>
            <a:ext cx="4215130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 spc="-10"/>
              <a:t>Objectives</a:t>
            </a:r>
            <a:endParaRPr sz="7200"/>
          </a:p>
        </p:txBody>
      </p:sp>
      <p:sp>
        <p:nvSpPr>
          <p:cNvPr id="4" name="object 4" descr=""/>
          <p:cNvSpPr txBox="1"/>
          <p:nvPr/>
        </p:nvSpPr>
        <p:spPr>
          <a:xfrm>
            <a:off x="895729" y="2326105"/>
            <a:ext cx="7880350" cy="38989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 spc="-10">
                <a:solidFill>
                  <a:srgbClr val="1F4152"/>
                </a:solidFill>
                <a:latin typeface="Calibri"/>
                <a:cs typeface="Calibri"/>
              </a:rPr>
              <a:t>Understanding</a:t>
            </a:r>
            <a:r>
              <a:rPr dirty="0" sz="3200" spc="-6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of</a:t>
            </a:r>
            <a:r>
              <a:rPr dirty="0" sz="3200" spc="-10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a</a:t>
            </a:r>
            <a:r>
              <a:rPr dirty="0" sz="3200" spc="-9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1F4152"/>
                </a:solidFill>
                <a:latin typeface="Calibri"/>
                <a:cs typeface="Calibri"/>
              </a:rPr>
              <a:t>comprehensive</a:t>
            </a:r>
            <a:r>
              <a:rPr dirty="0" sz="3200" spc="-11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approach</a:t>
            </a:r>
            <a:r>
              <a:rPr dirty="0" sz="32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 spc="-25">
                <a:solidFill>
                  <a:srgbClr val="1F4152"/>
                </a:solidFill>
                <a:latin typeface="Calibri"/>
                <a:cs typeface="Calibri"/>
              </a:rPr>
              <a:t>to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design</a:t>
            </a:r>
            <a:r>
              <a:rPr dirty="0" sz="3200" spc="-4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and</a:t>
            </a:r>
            <a:r>
              <a:rPr dirty="0" sz="3200" spc="-5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1F4152"/>
                </a:solidFill>
                <a:latin typeface="Calibri"/>
                <a:cs typeface="Calibri"/>
              </a:rPr>
              <a:t>architecture</a:t>
            </a:r>
            <a:r>
              <a:rPr dirty="0" sz="3200" spc="-4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of</a:t>
            </a:r>
            <a:r>
              <a:rPr dirty="0" sz="3200" spc="-6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order</a:t>
            </a:r>
            <a:r>
              <a:rPr dirty="0" sz="3200" spc="-6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sets</a:t>
            </a:r>
            <a:r>
              <a:rPr dirty="0" sz="3200" spc="-6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to</a:t>
            </a:r>
            <a:r>
              <a:rPr dirty="0" sz="3200" spc="-4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1F4152"/>
                </a:solidFill>
                <a:latin typeface="Calibri"/>
                <a:cs typeface="Calibri"/>
              </a:rPr>
              <a:t>drive:</a:t>
            </a:r>
            <a:endParaRPr sz="3200">
              <a:latin typeface="Calibri"/>
              <a:cs typeface="Calibri"/>
            </a:endParaRPr>
          </a:p>
          <a:p>
            <a:pPr marL="748030" indent="-282575">
              <a:lnSpc>
                <a:spcPct val="100000"/>
              </a:lnSpc>
              <a:spcBef>
                <a:spcPts val="15"/>
              </a:spcBef>
              <a:buSzPct val="96428"/>
              <a:buFont typeface="Wingdings"/>
              <a:buChar char=""/>
              <a:tabLst>
                <a:tab pos="748030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Best</a:t>
            </a:r>
            <a:r>
              <a:rPr dirty="0" sz="28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practices</a:t>
            </a:r>
            <a:r>
              <a:rPr dirty="0" sz="2800" spc="-9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for</a:t>
            </a:r>
            <a:r>
              <a:rPr dirty="0" sz="2800" spc="-9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clinical</a:t>
            </a:r>
            <a:r>
              <a:rPr dirty="0" sz="2800" spc="-9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1F4152"/>
                </a:solidFill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 marL="748030" indent="-282575">
              <a:lnSpc>
                <a:spcPct val="100000"/>
              </a:lnSpc>
              <a:buSzPct val="96428"/>
              <a:buFont typeface="Wingdings"/>
              <a:buChar char=""/>
              <a:tabLst>
                <a:tab pos="748030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Achieve</a:t>
            </a:r>
            <a:r>
              <a:rPr dirty="0" sz="2800" spc="-6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Quality</a:t>
            </a:r>
            <a:r>
              <a:rPr dirty="0" sz="2800" spc="-7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Measures</a:t>
            </a:r>
            <a:endParaRPr sz="2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  <a:spcBef>
                <a:spcPts val="2140"/>
              </a:spcBef>
            </a:pPr>
            <a:r>
              <a:rPr dirty="0" sz="3200">
                <a:solidFill>
                  <a:srgbClr val="1F4152"/>
                </a:solidFill>
                <a:latin typeface="Calibri"/>
                <a:cs typeface="Calibri"/>
              </a:rPr>
              <a:t>Intended</a:t>
            </a:r>
            <a:r>
              <a:rPr dirty="0" sz="3200" spc="-17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1F4152"/>
                </a:solidFill>
                <a:latin typeface="Calibri"/>
                <a:cs typeface="Calibri"/>
              </a:rPr>
              <a:t>Audience</a:t>
            </a:r>
            <a:endParaRPr sz="32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20"/>
              </a:spcBef>
              <a:buFont typeface="Wingdings"/>
              <a:buChar char=""/>
              <a:tabLst>
                <a:tab pos="926465" algn="l"/>
                <a:tab pos="3092450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Analyst</a:t>
            </a:r>
            <a:r>
              <a:rPr dirty="0" sz="2800" spc="-12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1F4152"/>
                </a:solidFill>
                <a:latin typeface="Calibri"/>
                <a:cs typeface="Calibri"/>
              </a:rPr>
              <a:t>Team: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	OM,</a:t>
            </a:r>
            <a:r>
              <a:rPr dirty="0" sz="2800" spc="-2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PCS,</a:t>
            </a:r>
            <a:r>
              <a:rPr dirty="0" sz="2800" spc="-2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SUR,</a:t>
            </a:r>
            <a:r>
              <a:rPr dirty="0" sz="2800" spc="-4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25">
                <a:solidFill>
                  <a:srgbClr val="1F4152"/>
                </a:solidFill>
                <a:latin typeface="Calibri"/>
                <a:cs typeface="Calibri"/>
              </a:rPr>
              <a:t>PHA</a:t>
            </a:r>
            <a:endParaRPr sz="2800">
              <a:latin typeface="Calibri"/>
              <a:cs typeface="Calibri"/>
            </a:endParaRPr>
          </a:p>
          <a:p>
            <a:pPr marL="912494" indent="-442595">
              <a:lnSpc>
                <a:spcPct val="100000"/>
              </a:lnSpc>
              <a:buFont typeface="Wingdings"/>
              <a:buChar char=""/>
              <a:tabLst>
                <a:tab pos="912494" algn="l"/>
                <a:tab pos="4747895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Clinical</a:t>
            </a:r>
            <a:r>
              <a:rPr dirty="0" sz="2800" spc="-9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Informatics</a:t>
            </a:r>
            <a:r>
              <a:rPr dirty="0" sz="28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Team: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	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Physicians,</a:t>
            </a:r>
            <a:r>
              <a:rPr dirty="0" sz="2800" spc="-6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Nursing</a:t>
            </a:r>
            <a:endParaRPr sz="2800">
              <a:latin typeface="Calibri"/>
              <a:cs typeface="Calibri"/>
            </a:endParaRPr>
          </a:p>
          <a:p>
            <a:pPr marL="912494" indent="-442595">
              <a:lnSpc>
                <a:spcPct val="100000"/>
              </a:lnSpc>
              <a:buFont typeface="Wingdings"/>
              <a:buChar char=""/>
              <a:tabLst>
                <a:tab pos="912494" algn="l"/>
              </a:tabLst>
            </a:pP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Leadership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63699" y="6578053"/>
            <a:ext cx="3928300" cy="2133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43285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7572" y="-27810"/>
            <a:ext cx="711200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1F4252"/>
                </a:solidFill>
                <a:latin typeface="AvenirNext LT Pro Regular"/>
                <a:cs typeface="AvenirNext LT Pro Regular"/>
              </a:rPr>
              <a:t>Willis</a:t>
            </a:r>
            <a:r>
              <a:rPr dirty="0" sz="5400" spc="-195" b="1">
                <a:solidFill>
                  <a:srgbClr val="1F42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5400" b="1">
                <a:solidFill>
                  <a:srgbClr val="1F4252"/>
                </a:solidFill>
                <a:latin typeface="AvenirNext LT Pro Regular"/>
                <a:cs typeface="AvenirNext LT Pro Regular"/>
              </a:rPr>
              <a:t>Knighton</a:t>
            </a:r>
            <a:r>
              <a:rPr dirty="0" sz="5400" spc="-195" b="1">
                <a:solidFill>
                  <a:srgbClr val="1F42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5400" spc="-10" b="1">
                <a:solidFill>
                  <a:srgbClr val="1F4252"/>
                </a:solidFill>
                <a:latin typeface="AvenirNext LT Pro Regular"/>
                <a:cs typeface="AvenirNext LT Pro Regular"/>
              </a:rPr>
              <a:t>Health</a:t>
            </a:r>
            <a:endParaRPr sz="5400">
              <a:latin typeface="AvenirNext LT Pro Regular"/>
              <a:cs typeface="AvenirNext LT Pro Regular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33040" y="1090491"/>
            <a:ext cx="10850245" cy="572579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69265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Four</a:t>
            </a:r>
            <a:r>
              <a:rPr dirty="0" sz="2800" spc="-7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acute</a:t>
            </a:r>
            <a:r>
              <a:rPr dirty="0" sz="2800" spc="-8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care</a:t>
            </a:r>
            <a:r>
              <a:rPr dirty="0" sz="28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hospitals</a:t>
            </a:r>
            <a:endParaRPr sz="28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469265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The</a:t>
            </a:r>
            <a:r>
              <a:rPr dirty="0" sz="2800" spc="-5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James</a:t>
            </a:r>
            <a:r>
              <a:rPr dirty="0" sz="2800" spc="-4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K.</a:t>
            </a:r>
            <a:r>
              <a:rPr dirty="0" sz="2800" spc="-5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Elrod</a:t>
            </a:r>
            <a:r>
              <a:rPr dirty="0" sz="2800" spc="-4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Rehabilitation</a:t>
            </a:r>
            <a:r>
              <a:rPr dirty="0" sz="2800" spc="-3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Institute</a:t>
            </a:r>
            <a:endParaRPr sz="2800">
              <a:latin typeface="Calibri"/>
              <a:cs typeface="Calibri"/>
            </a:endParaRPr>
          </a:p>
          <a:p>
            <a:pPr lvl="1" marL="1155065" indent="-456565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1155065" algn="l"/>
              </a:tabLst>
            </a:pPr>
            <a:r>
              <a:rPr dirty="0" sz="2400">
                <a:solidFill>
                  <a:srgbClr val="1F4152"/>
                </a:solidFill>
                <a:latin typeface="Calibri"/>
                <a:cs typeface="Calibri"/>
              </a:rPr>
              <a:t>Inpatient</a:t>
            </a:r>
            <a:r>
              <a:rPr dirty="0" sz="2400" spc="-9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1F4152"/>
                </a:solidFill>
                <a:latin typeface="Calibri"/>
                <a:cs typeface="Calibri"/>
              </a:rPr>
              <a:t>and</a:t>
            </a:r>
            <a:r>
              <a:rPr dirty="0" sz="24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1F4152"/>
                </a:solidFill>
                <a:latin typeface="Calibri"/>
                <a:cs typeface="Calibri"/>
              </a:rPr>
              <a:t>Outpatient</a:t>
            </a:r>
            <a:r>
              <a:rPr dirty="0" sz="2400" spc="-9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1F4152"/>
                </a:solidFill>
                <a:latin typeface="Calibri"/>
                <a:cs typeface="Calibri"/>
              </a:rPr>
              <a:t>Rehab</a:t>
            </a:r>
            <a:endParaRPr sz="2400">
              <a:latin typeface="Calibri"/>
              <a:cs typeface="Calibri"/>
            </a:endParaRPr>
          </a:p>
          <a:p>
            <a:pPr lvl="1" marL="1155065" indent="-45656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1155065" algn="l"/>
              </a:tabLst>
            </a:pPr>
            <a:r>
              <a:rPr dirty="0" sz="2400" spc="-10">
                <a:solidFill>
                  <a:srgbClr val="1F4152"/>
                </a:solidFill>
                <a:latin typeface="Calibri"/>
                <a:cs typeface="Calibri"/>
              </a:rPr>
              <a:t>Behavioral</a:t>
            </a:r>
            <a:r>
              <a:rPr dirty="0" sz="2400" spc="-8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1F4152"/>
                </a:solidFill>
                <a:latin typeface="Calibri"/>
                <a:cs typeface="Calibri"/>
              </a:rPr>
              <a:t>medicine</a:t>
            </a:r>
            <a:endParaRPr sz="2400">
              <a:latin typeface="Calibri"/>
              <a:cs typeface="Calibri"/>
            </a:endParaRPr>
          </a:p>
          <a:p>
            <a:pPr marL="469900" marR="1088390" indent="-457200">
              <a:lnSpc>
                <a:spcPts val="3030"/>
              </a:lnSpc>
              <a:spcBef>
                <a:spcPts val="1010"/>
              </a:spcBef>
              <a:buFont typeface="Arial"/>
              <a:buChar char="•"/>
              <a:tabLst>
                <a:tab pos="469900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20</a:t>
            </a:r>
            <a:r>
              <a:rPr dirty="0" sz="2800" spc="-5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Specialty</a:t>
            </a:r>
            <a:r>
              <a:rPr dirty="0" sz="2800" spc="-5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Centers</a:t>
            </a:r>
            <a:r>
              <a:rPr dirty="0" sz="2800" spc="-7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including</a:t>
            </a:r>
            <a:r>
              <a:rPr dirty="0" sz="2800" spc="-2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Cancer</a:t>
            </a:r>
            <a:r>
              <a:rPr dirty="0" sz="2800" spc="-7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35">
                <a:solidFill>
                  <a:srgbClr val="1F4152"/>
                </a:solidFill>
                <a:latin typeface="Calibri"/>
                <a:cs typeface="Calibri"/>
              </a:rPr>
              <a:t>Center,</a:t>
            </a:r>
            <a:r>
              <a:rPr dirty="0" sz="2800" spc="-6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Heart</a:t>
            </a:r>
            <a:r>
              <a:rPr dirty="0" sz="2800" spc="-6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and</a:t>
            </a:r>
            <a:r>
              <a:rPr dirty="0" sz="2800" spc="-6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Vascular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Institute,</a:t>
            </a:r>
            <a:r>
              <a:rPr dirty="0" sz="2800" spc="-8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and</a:t>
            </a:r>
            <a:r>
              <a:rPr dirty="0" sz="2800" spc="-8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Eye</a:t>
            </a:r>
            <a:r>
              <a:rPr dirty="0" sz="2800" spc="-11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Surgery</a:t>
            </a:r>
            <a:r>
              <a:rPr dirty="0" sz="2800" spc="-9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Center</a:t>
            </a:r>
            <a:endParaRPr sz="28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469265" algn="l"/>
              </a:tabLst>
            </a:pP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Extended</a:t>
            </a:r>
            <a:r>
              <a:rPr dirty="0" sz="28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Nursing</a:t>
            </a:r>
            <a:r>
              <a:rPr dirty="0" sz="2800" spc="-5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Care</a:t>
            </a:r>
            <a:r>
              <a:rPr dirty="0" sz="2800" spc="-9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1F4152"/>
                </a:solidFill>
                <a:latin typeface="Calibri"/>
                <a:cs typeface="Calibri"/>
              </a:rPr>
              <a:t>and</a:t>
            </a:r>
            <a:r>
              <a:rPr dirty="0" sz="2800" spc="-8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Retirement</a:t>
            </a:r>
            <a:r>
              <a:rPr dirty="0" sz="2800" spc="-8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1F4152"/>
                </a:solidFill>
                <a:latin typeface="Calibri"/>
                <a:cs typeface="Calibri"/>
              </a:rPr>
              <a:t>Living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2800">
              <a:latin typeface="Calibri"/>
              <a:cs typeface="Calibri"/>
            </a:endParaRPr>
          </a:p>
          <a:p>
            <a:pPr marL="1173480" marR="497205" indent="-641350">
              <a:lnSpc>
                <a:spcPts val="5180"/>
              </a:lnSpc>
            </a:pPr>
            <a:r>
              <a:rPr dirty="0" sz="4800" spc="-190">
                <a:solidFill>
                  <a:srgbClr val="1F4152"/>
                </a:solidFill>
                <a:latin typeface="Calibri"/>
                <a:cs typeface="Calibri"/>
              </a:rPr>
              <a:t>To</a:t>
            </a:r>
            <a:r>
              <a:rPr dirty="0" sz="48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 spc="-10">
                <a:solidFill>
                  <a:srgbClr val="1F4152"/>
                </a:solidFill>
                <a:latin typeface="Calibri"/>
                <a:cs typeface="Calibri"/>
              </a:rPr>
              <a:t>continuously</a:t>
            </a:r>
            <a:r>
              <a:rPr dirty="0" sz="4800" spc="-19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improve</a:t>
            </a:r>
            <a:r>
              <a:rPr dirty="0" sz="4800" spc="-14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the</a:t>
            </a:r>
            <a:r>
              <a:rPr dirty="0" sz="4800" spc="-15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health</a:t>
            </a:r>
            <a:r>
              <a:rPr dirty="0" sz="4800" spc="-13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 spc="-25">
                <a:solidFill>
                  <a:srgbClr val="1F4152"/>
                </a:solidFill>
                <a:latin typeface="Calibri"/>
                <a:cs typeface="Calibri"/>
              </a:rPr>
              <a:t>and </a:t>
            </a:r>
            <a:r>
              <a:rPr dirty="0" sz="4800" spc="-30">
                <a:solidFill>
                  <a:srgbClr val="1F4152"/>
                </a:solidFill>
                <a:latin typeface="Calibri"/>
                <a:cs typeface="Calibri"/>
              </a:rPr>
              <a:t>well-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being</a:t>
            </a:r>
            <a:r>
              <a:rPr dirty="0" sz="4800" spc="-60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of</a:t>
            </a:r>
            <a:r>
              <a:rPr dirty="0" sz="4800" spc="-7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the</a:t>
            </a:r>
            <a:r>
              <a:rPr dirty="0" sz="4800" spc="-7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people</a:t>
            </a:r>
            <a:r>
              <a:rPr dirty="0" sz="4800" spc="-5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1F4152"/>
                </a:solidFill>
                <a:latin typeface="Calibri"/>
                <a:cs typeface="Calibri"/>
              </a:rPr>
              <a:t>we</a:t>
            </a:r>
            <a:r>
              <a:rPr dirty="0" sz="4800" spc="-8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4800" spc="-10">
                <a:solidFill>
                  <a:srgbClr val="1F4152"/>
                </a:solidFill>
                <a:latin typeface="Calibri"/>
                <a:cs typeface="Calibri"/>
              </a:rPr>
              <a:t>serve.</a:t>
            </a:r>
            <a:endParaRPr sz="4800">
              <a:latin typeface="Calibri"/>
              <a:cs typeface="Calibri"/>
            </a:endParaRPr>
          </a:p>
          <a:p>
            <a:pPr marL="6724015">
              <a:lnSpc>
                <a:spcPct val="100000"/>
              </a:lnSpc>
              <a:spcBef>
                <a:spcPts val="3270"/>
              </a:spcBef>
            </a:pP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Prepared</a:t>
            </a:r>
            <a:r>
              <a:rPr dirty="0" sz="800" spc="-45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by</a:t>
            </a:r>
            <a:r>
              <a:rPr dirty="0" sz="800" spc="-35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or</a:t>
            </a:r>
            <a:r>
              <a:rPr dirty="0" sz="800" spc="-2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for</a:t>
            </a:r>
            <a:r>
              <a:rPr dirty="0" sz="800" spc="-2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spc="-10" b="1">
                <a:solidFill>
                  <a:srgbClr val="1F4152"/>
                </a:solidFill>
                <a:latin typeface="Calibri"/>
                <a:cs typeface="Calibri"/>
              </a:rPr>
              <a:t>Willis</a:t>
            </a:r>
            <a:r>
              <a:rPr dirty="0" sz="800" spc="5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Knighton</a:t>
            </a:r>
            <a:r>
              <a:rPr dirty="0" sz="800" spc="-45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Health</a:t>
            </a:r>
            <a:r>
              <a:rPr dirty="0" sz="800" spc="-2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and</a:t>
            </a:r>
            <a:r>
              <a:rPr dirty="0" sz="800" spc="-2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provided</a:t>
            </a:r>
            <a:r>
              <a:rPr dirty="0" sz="800" spc="-5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here</a:t>
            </a:r>
            <a:r>
              <a:rPr dirty="0" sz="800" spc="-3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as</a:t>
            </a:r>
            <a:r>
              <a:rPr dirty="0" sz="800" spc="-5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reference</a:t>
            </a:r>
            <a:r>
              <a:rPr dirty="0" sz="800" spc="-5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only.</a:t>
            </a:r>
            <a:r>
              <a:rPr dirty="0" sz="800" spc="-25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b="1">
                <a:solidFill>
                  <a:srgbClr val="1F4152"/>
                </a:solidFill>
                <a:latin typeface="Calibri"/>
                <a:cs typeface="Calibri"/>
              </a:rPr>
              <a:t>All rights</a:t>
            </a:r>
            <a:r>
              <a:rPr dirty="0" sz="800" spc="-30" b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800" spc="-10" b="1">
                <a:solidFill>
                  <a:srgbClr val="1F4152"/>
                </a:solidFill>
                <a:latin typeface="Calibri"/>
                <a:cs typeface="Calibri"/>
              </a:rPr>
              <a:t>reserved.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5163185" marR="5080" indent="-3881754">
              <a:lnSpc>
                <a:spcPts val="3460"/>
              </a:lnSpc>
              <a:spcBef>
                <a:spcPts val="535"/>
              </a:spcBef>
            </a:pPr>
            <a:r>
              <a:rPr dirty="0"/>
              <a:t>A</a:t>
            </a:r>
            <a:r>
              <a:rPr dirty="0" spc="-25"/>
              <a:t> </a:t>
            </a:r>
            <a:r>
              <a:rPr dirty="0"/>
              <a:t>Comprehensive</a:t>
            </a:r>
            <a:r>
              <a:rPr dirty="0" spc="-30"/>
              <a:t> </a:t>
            </a:r>
            <a:r>
              <a:rPr dirty="0"/>
              <a:t>Approach</a:t>
            </a:r>
            <a:r>
              <a:rPr dirty="0" spc="-60"/>
              <a:t> </a:t>
            </a:r>
            <a:r>
              <a:rPr dirty="0"/>
              <a:t>to</a:t>
            </a:r>
            <a:r>
              <a:rPr dirty="0" spc="-30"/>
              <a:t> </a:t>
            </a:r>
            <a:r>
              <a:rPr dirty="0"/>
              <a:t>Advanced</a:t>
            </a:r>
            <a:r>
              <a:rPr dirty="0" spc="-45"/>
              <a:t> </a:t>
            </a:r>
            <a:r>
              <a:rPr dirty="0" spc="-10"/>
              <a:t>Order </a:t>
            </a:r>
            <a:r>
              <a:rPr dirty="0" spc="-20"/>
              <a:t>Sets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36839" y="1441536"/>
            <a:ext cx="9129395" cy="48539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Governance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420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Definition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Advanced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765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1300" marR="686435" indent="-228600">
              <a:lnSpc>
                <a:spcPts val="281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Guidelines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define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orders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best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served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by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advanced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configuration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715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1300" marR="245745" indent="-228600">
              <a:lnSpc>
                <a:spcPts val="281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Guidelines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establish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parameters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that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must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be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achieved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by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advanced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set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build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735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1300" marR="5080" indent="-228600">
              <a:lnSpc>
                <a:spcPts val="281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Essential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partnership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between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Clinical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Stake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Holders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and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Expanse</a:t>
            </a:r>
            <a:r>
              <a:rPr dirty="0" sz="2600" spc="-9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Team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(Clinical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Informatics,</a:t>
            </a:r>
            <a:r>
              <a:rPr dirty="0" sz="2600" spc="-1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OM,</a:t>
            </a:r>
            <a:r>
              <a:rPr dirty="0" sz="2600" spc="-9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PHA,</a:t>
            </a:r>
            <a:r>
              <a:rPr dirty="0" sz="2600" spc="-114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PCS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analysts)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46884" y="6546743"/>
            <a:ext cx="4090766" cy="2133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2397" y="246094"/>
            <a:ext cx="4624705" cy="115951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9885">
              <a:lnSpc>
                <a:spcPct val="116199"/>
              </a:lnSpc>
              <a:spcBef>
                <a:spcPts val="100"/>
              </a:spcBef>
            </a:pPr>
            <a:r>
              <a:rPr dirty="0"/>
              <a:t>Advanced</a:t>
            </a:r>
            <a:r>
              <a:rPr dirty="0" spc="-50"/>
              <a:t> </a:t>
            </a:r>
            <a:r>
              <a:rPr dirty="0"/>
              <a:t>Order</a:t>
            </a:r>
            <a:r>
              <a:rPr dirty="0" spc="-10"/>
              <a:t> Sets: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/>
              <a:t>Devil</a:t>
            </a:r>
            <a:r>
              <a:rPr dirty="0" spc="-30"/>
              <a:t> </a:t>
            </a:r>
            <a:r>
              <a:rPr dirty="0"/>
              <a:t>is</a:t>
            </a:r>
            <a:r>
              <a:rPr dirty="0" spc="-20"/>
              <a:t> </a:t>
            </a:r>
            <a:r>
              <a:rPr dirty="0"/>
              <a:t>in</a:t>
            </a:r>
            <a:r>
              <a:rPr dirty="0" spc="-2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 spc="-10"/>
              <a:t>Details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336460" y="1838218"/>
            <a:ext cx="8434070" cy="416496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Architectural</a:t>
            </a:r>
            <a:r>
              <a:rPr dirty="0" sz="2600" spc="-1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construct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Rules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Convenience</a:t>
            </a:r>
            <a:r>
              <a:rPr dirty="0" sz="2600" spc="-1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marR="5080" indent="-228600">
              <a:lnSpc>
                <a:spcPts val="2810"/>
              </a:lnSpc>
              <a:spcBef>
                <a:spcPts val="53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Standardization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structure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and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appearance</a:t>
            </a:r>
            <a:r>
              <a:rPr dirty="0" sz="2600" spc="-9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across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sets</a:t>
            </a:r>
            <a:endParaRPr sz="2600">
              <a:latin typeface="AvenirNext LT Pro Regular"/>
              <a:cs typeface="AvenirNext LT Pro Regular"/>
            </a:endParaRPr>
          </a:p>
          <a:p>
            <a:pPr lvl="1">
              <a:lnSpc>
                <a:spcPct val="100000"/>
              </a:lnSpc>
              <a:spcBef>
                <a:spcPts val="380"/>
              </a:spcBef>
              <a:buClr>
                <a:srgbClr val="1F4152"/>
              </a:buClr>
              <a:buFont typeface="Arial"/>
              <a:buChar char="•"/>
            </a:pP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Principles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Guided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ordering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requirements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of:</a:t>
            </a:r>
            <a:endParaRPr sz="2600">
              <a:latin typeface="AvenirNext LT Pro Regular"/>
              <a:cs typeface="AvenirNext LT Pro Regular"/>
            </a:endParaRPr>
          </a:p>
          <a:p>
            <a:pPr lvl="2" marL="11557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11557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Best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practices</a:t>
            </a:r>
            <a:endParaRPr sz="2600">
              <a:latin typeface="AvenirNext LT Pro Regular"/>
              <a:cs typeface="AvenirNext LT Pro Regular"/>
            </a:endParaRPr>
          </a:p>
          <a:p>
            <a:pPr lvl="2" marL="1155700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11557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Quality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standards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1228" y="6517996"/>
            <a:ext cx="4090770" cy="21337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2261" y="137768"/>
            <a:ext cx="316547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Design</a:t>
            </a:r>
            <a:r>
              <a:rPr dirty="0" spc="-60"/>
              <a:t> </a:t>
            </a:r>
            <a:r>
              <a:rPr dirty="0" spc="-10"/>
              <a:t>Principles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34802" y="875360"/>
            <a:ext cx="8425180" cy="580644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Define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“goals”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set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Understand</a:t>
            </a:r>
            <a:r>
              <a:rPr dirty="0" sz="2600" spc="-1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clinical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workflows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all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impacted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groups: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Providers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Nursing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Pharmacy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Lab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Radiology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PT</a:t>
            </a:r>
            <a:r>
              <a:rPr dirty="0" sz="2600" spc="-9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OT</a:t>
            </a:r>
            <a:r>
              <a:rPr dirty="0" sz="26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90">
                <a:solidFill>
                  <a:srgbClr val="1F4152"/>
                </a:solidFill>
                <a:latin typeface="AvenirNext LT Pro Regular"/>
                <a:cs typeface="AvenirNext LT Pro Regular"/>
              </a:rPr>
              <a:t>SLT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RT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Keep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flow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simple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even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if</a:t>
            </a:r>
            <a:r>
              <a:rPr dirty="0" sz="2600" spc="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build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is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complex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Single-select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Supporting</a:t>
            </a:r>
            <a:r>
              <a:rPr dirty="0" sz="26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orders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Apply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literature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supported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best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practices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Build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out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order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strings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06981" y="6575958"/>
            <a:ext cx="3985018" cy="2133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4805" y="2125756"/>
            <a:ext cx="46901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It’s</a:t>
            </a:r>
            <a:r>
              <a:rPr dirty="0" spc="-25"/>
              <a:t> </a:t>
            </a:r>
            <a:r>
              <a:rPr dirty="0"/>
              <a:t>All</a:t>
            </a:r>
            <a:r>
              <a:rPr dirty="0" spc="-20"/>
              <a:t> </a:t>
            </a:r>
            <a:r>
              <a:rPr dirty="0"/>
              <a:t>About</a:t>
            </a:r>
            <a:r>
              <a:rPr dirty="0" spc="-40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/>
              <a:t>Rules.</a:t>
            </a:r>
            <a:r>
              <a:rPr dirty="0" spc="-15"/>
              <a:t> </a:t>
            </a:r>
            <a:r>
              <a:rPr dirty="0"/>
              <a:t>.</a:t>
            </a:r>
            <a:r>
              <a:rPr dirty="0" spc="-15"/>
              <a:t> </a:t>
            </a:r>
            <a:r>
              <a:rPr dirty="0" spc="-50"/>
              <a:t>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34805" y="3053519"/>
            <a:ext cx="9037320" cy="210312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just" marL="12700" marR="5080">
              <a:lnSpc>
                <a:spcPts val="2810"/>
              </a:lnSpc>
              <a:spcBef>
                <a:spcPts val="455"/>
              </a:spcBef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Rules</a:t>
            </a:r>
            <a:r>
              <a:rPr dirty="0" sz="2600" spc="-1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are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not</a:t>
            </a:r>
            <a:r>
              <a:rPr dirty="0" sz="26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necessarily</a:t>
            </a:r>
            <a:r>
              <a:rPr dirty="0" sz="26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sacred,</a:t>
            </a:r>
            <a:r>
              <a:rPr dirty="0" sz="2600" spc="-1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principles</a:t>
            </a:r>
            <a:r>
              <a:rPr dirty="0" sz="26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are.</a:t>
            </a:r>
            <a:r>
              <a:rPr dirty="0" sz="2600" spc="-1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There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are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no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rules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of</a:t>
            </a:r>
            <a:r>
              <a:rPr dirty="0" sz="2600" spc="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architecture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for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castle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in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clouds.</a:t>
            </a:r>
            <a:r>
              <a:rPr dirty="0" sz="2600" spc="-1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Hell,</a:t>
            </a:r>
            <a:r>
              <a:rPr dirty="0" sz="2600" spc="-1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there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are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no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rules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here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–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we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are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trying</a:t>
            </a:r>
            <a:r>
              <a:rPr dirty="0" sz="26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accomplish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something</a:t>
            </a:r>
            <a:endParaRPr sz="2600">
              <a:latin typeface="AvenirNext LT Pro Regular"/>
              <a:cs typeface="AvenirNext LT Pro Regular"/>
            </a:endParaRPr>
          </a:p>
          <a:p>
            <a:pPr>
              <a:lnSpc>
                <a:spcPct val="100000"/>
              </a:lnSpc>
              <a:spcBef>
                <a:spcPts val="1370"/>
              </a:spcBef>
            </a:pPr>
            <a:endParaRPr sz="2600">
              <a:latin typeface="AvenirNext LT Pro Regular"/>
              <a:cs typeface="AvenirNext LT Pro Regular"/>
            </a:endParaRPr>
          </a:p>
          <a:p>
            <a:pPr algn="just" marL="12700">
              <a:lnSpc>
                <a:spcPct val="100000"/>
              </a:lnSpc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.</a:t>
            </a:r>
            <a:r>
              <a:rPr dirty="0" sz="2600" spc="-10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.</a:t>
            </a:r>
            <a:r>
              <a:rPr dirty="0" sz="2600" spc="-10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.</a:t>
            </a:r>
            <a:r>
              <a:rPr dirty="0" sz="2600" spc="-10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Martin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Luther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King,</a:t>
            </a:r>
            <a:r>
              <a:rPr dirty="0" sz="2600" spc="-1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Jr</a:t>
            </a:r>
            <a:endParaRPr sz="2600">
              <a:latin typeface="AvenirNext LT Pro Regular"/>
              <a:cs typeface="AvenirNext LT Pro Regular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1228" y="6488709"/>
            <a:ext cx="4090770" cy="2133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5250" y="-92455"/>
            <a:ext cx="3859529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Build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Right</a:t>
            </a:r>
            <a:r>
              <a:rPr dirty="0" spc="-30"/>
              <a:t> </a:t>
            </a:r>
            <a:r>
              <a:rPr dirty="0" spc="-20"/>
              <a:t>Team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628648" y="1107470"/>
            <a:ext cx="3181985" cy="68453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Provider</a:t>
            </a:r>
            <a:r>
              <a:rPr dirty="0" sz="20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0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I.T.</a:t>
            </a:r>
            <a:endParaRPr sz="20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95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Douglas</a:t>
            </a:r>
            <a:r>
              <a:rPr dirty="0" sz="18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Janowski,</a:t>
            </a:r>
            <a:r>
              <a:rPr dirty="0" sz="1800" spc="-10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M.D.</a:t>
            </a:r>
            <a:endParaRPr sz="1800">
              <a:latin typeface="AvenirNext LT Pro Regular"/>
              <a:cs typeface="AvenirNext LT Pro Regular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628648" y="2128550"/>
            <a:ext cx="2809240" cy="161607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1F4152"/>
                </a:solidFill>
                <a:latin typeface="AvenirNext LT Pro Regular"/>
                <a:cs typeface="AvenirNext LT Pro Regular"/>
              </a:rPr>
              <a:t>Nursing</a:t>
            </a:r>
            <a:r>
              <a:rPr dirty="0" sz="20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0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I.T.</a:t>
            </a:r>
            <a:endParaRPr sz="20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95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Jason</a:t>
            </a:r>
            <a:r>
              <a:rPr dirty="0" sz="18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Johnson,</a:t>
            </a:r>
            <a:r>
              <a:rPr dirty="0" sz="18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R.N.</a:t>
            </a:r>
            <a:endParaRPr sz="18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90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Tony</a:t>
            </a:r>
            <a:r>
              <a:rPr dirty="0" sz="18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LaSuzzo,</a:t>
            </a:r>
            <a:r>
              <a:rPr dirty="0" sz="18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R.N.</a:t>
            </a:r>
            <a:endParaRPr sz="18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90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Lilith</a:t>
            </a:r>
            <a:r>
              <a:rPr dirty="0" sz="18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Choate,</a:t>
            </a:r>
            <a:r>
              <a:rPr dirty="0" sz="18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R.N.</a:t>
            </a:r>
            <a:endParaRPr sz="18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75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Christie</a:t>
            </a:r>
            <a:r>
              <a:rPr dirty="0" sz="18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Huff,</a:t>
            </a:r>
            <a:r>
              <a:rPr dirty="0" sz="1800" spc="-10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R.N.</a:t>
            </a:r>
            <a:endParaRPr sz="1800">
              <a:latin typeface="AvenirNext LT Pro Regular"/>
              <a:cs typeface="AvenirNext LT Pro Regular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628648" y="4082319"/>
            <a:ext cx="2628900" cy="68453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Respiratory</a:t>
            </a:r>
            <a:endParaRPr sz="20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95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Robben</a:t>
            </a:r>
            <a:r>
              <a:rPr dirty="0" sz="18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McMullen</a:t>
            </a:r>
            <a:endParaRPr sz="1800">
              <a:latin typeface="AvenirNext LT Pro Regular"/>
              <a:cs typeface="AvenirNext LT Pro Regular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628648" y="5104922"/>
            <a:ext cx="2972435" cy="161607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Quality</a:t>
            </a:r>
            <a:endParaRPr sz="20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95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April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Edwards,</a:t>
            </a:r>
            <a:r>
              <a:rPr dirty="0" sz="18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R.N.</a:t>
            </a:r>
            <a:endParaRPr sz="18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80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Stacey</a:t>
            </a:r>
            <a:r>
              <a:rPr dirty="0" sz="18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Robinson,</a:t>
            </a:r>
            <a:r>
              <a:rPr dirty="0" sz="18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R.N.</a:t>
            </a:r>
            <a:endParaRPr sz="18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85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Kelly</a:t>
            </a:r>
            <a:r>
              <a:rPr dirty="0" sz="1800" spc="-9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Davis</a:t>
            </a:r>
            <a:endParaRPr sz="18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290"/>
              </a:spcBef>
              <a:buFont typeface="Wingdings"/>
              <a:buChar char=""/>
              <a:tabLst>
                <a:tab pos="698500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Jenna</a:t>
            </a:r>
            <a:r>
              <a:rPr dirty="0" sz="18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Strecker</a:t>
            </a:r>
            <a:endParaRPr sz="1800">
              <a:latin typeface="AvenirNext LT Pro Regular"/>
              <a:cs typeface="AvenirNext LT Pro Regular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74384" y="1179690"/>
            <a:ext cx="2850515" cy="28911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20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OM</a:t>
            </a:r>
            <a:endParaRPr sz="2000">
              <a:latin typeface="AvenirNext LT Pro Regular"/>
              <a:cs typeface="AvenirNext LT Pro Regular"/>
            </a:endParaRPr>
          </a:p>
          <a:p>
            <a:pPr lvl="1" marL="812165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812165" algn="l"/>
              </a:tabLst>
            </a:pPr>
            <a:r>
              <a:rPr dirty="0" sz="18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Tammy</a:t>
            </a:r>
            <a:r>
              <a:rPr dirty="0" sz="18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Goldsmith</a:t>
            </a:r>
            <a:endParaRPr sz="1800">
              <a:latin typeface="AvenirNext LT Pro Regular"/>
              <a:cs typeface="AvenirNext LT Pro Regular"/>
            </a:endParaRPr>
          </a:p>
          <a:p>
            <a:pPr lvl="1" marL="812165" indent="-342900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Shramik</a:t>
            </a:r>
            <a:r>
              <a:rPr dirty="0" sz="18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Maddineni</a:t>
            </a:r>
            <a:endParaRPr sz="1800">
              <a:latin typeface="AvenirNext LT Pro Regular"/>
              <a:cs typeface="AvenirNext LT Pro Regular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1F4152"/>
              </a:buClr>
              <a:buFont typeface="Wingdings"/>
              <a:buChar char=""/>
            </a:pPr>
            <a:endParaRPr sz="1800">
              <a:latin typeface="AvenirNext LT Pro Regular"/>
              <a:cs typeface="AvenirNext LT Pro Regular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dirty="0" sz="20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PHA</a:t>
            </a:r>
            <a:endParaRPr sz="2000">
              <a:latin typeface="AvenirNext LT Pro Regular"/>
              <a:cs typeface="AvenirNext LT Pro Regular"/>
            </a:endParaRPr>
          </a:p>
          <a:p>
            <a:pPr lvl="1" marL="812165" indent="-342900">
              <a:lnSpc>
                <a:spcPct val="100000"/>
              </a:lnSpc>
              <a:spcBef>
                <a:spcPts val="10"/>
              </a:spcBef>
              <a:buFont typeface="Wingdings"/>
              <a:buChar char=""/>
              <a:tabLst>
                <a:tab pos="8121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Michael</a:t>
            </a:r>
            <a:r>
              <a:rPr dirty="0" sz="18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Rydberg</a:t>
            </a:r>
            <a:endParaRPr sz="1800">
              <a:latin typeface="AvenirNext LT Pro Regular"/>
              <a:cs typeface="AvenirNext LT Pro Regular"/>
            </a:endParaRPr>
          </a:p>
          <a:p>
            <a:pPr lvl="1" marL="812165" indent="-342900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Wes</a:t>
            </a:r>
            <a:r>
              <a:rPr dirty="0" sz="18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Tarver</a:t>
            </a:r>
            <a:endParaRPr sz="1800">
              <a:latin typeface="AvenirNext LT Pro Regular"/>
              <a:cs typeface="AvenirNext LT Pro Regular"/>
            </a:endParaRPr>
          </a:p>
          <a:p>
            <a:pPr lvl="1" marL="812165" indent="-342900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Alicia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McPherson</a:t>
            </a:r>
            <a:endParaRPr sz="1800">
              <a:latin typeface="AvenirNext LT Pro Regular"/>
              <a:cs typeface="AvenirNext LT Pro Regular"/>
            </a:endParaRPr>
          </a:p>
          <a:p>
            <a:pPr lvl="1">
              <a:lnSpc>
                <a:spcPct val="100000"/>
              </a:lnSpc>
              <a:spcBef>
                <a:spcPts val="254"/>
              </a:spcBef>
              <a:buClr>
                <a:srgbClr val="1F4152"/>
              </a:buClr>
              <a:buFont typeface="Wingdings"/>
              <a:buChar char=""/>
            </a:pPr>
            <a:endParaRPr sz="1800">
              <a:latin typeface="AvenirNext LT Pro Regular"/>
              <a:cs typeface="AvenirNext LT Pro Regular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dirty="0" sz="20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PCS</a:t>
            </a:r>
            <a:endParaRPr sz="2000">
              <a:latin typeface="AvenirNext LT Pro Regular"/>
              <a:cs typeface="AvenirNext LT Pro Regular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831583" y="4046334"/>
            <a:ext cx="172085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49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Susan</a:t>
            </a:r>
            <a:r>
              <a:rPr dirty="0" sz="1800" spc="-4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Cheek</a:t>
            </a:r>
            <a:endParaRPr sz="1800">
              <a:latin typeface="AvenirNext LT Pro Regular"/>
              <a:cs typeface="AvenirNext LT Pro Regular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Robert</a:t>
            </a:r>
            <a:r>
              <a:rPr dirty="0" sz="1800" spc="-8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Conn</a:t>
            </a:r>
            <a:endParaRPr sz="1800">
              <a:latin typeface="AvenirNext LT Pro Regular"/>
              <a:cs typeface="AvenirNext LT Pro Regular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74384" y="4898250"/>
            <a:ext cx="72707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20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Lab</a:t>
            </a:r>
            <a:endParaRPr sz="2000">
              <a:latin typeface="AvenirNext LT Pro Regular"/>
              <a:cs typeface="AvenirNext LT Pro Regular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844283" y="5204574"/>
            <a:ext cx="1985645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422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David</a:t>
            </a:r>
            <a:r>
              <a:rPr dirty="0" sz="18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Simmons</a:t>
            </a:r>
            <a:endParaRPr sz="1800">
              <a:latin typeface="AvenirNext LT Pro Regular"/>
              <a:cs typeface="AvenirNext LT Pro Regular"/>
            </a:endParaRPr>
          </a:p>
          <a:p>
            <a:pPr marL="342265" indent="-342265">
              <a:lnSpc>
                <a:spcPct val="100000"/>
              </a:lnSpc>
              <a:buFont typeface="Wingdings"/>
              <a:buChar char=""/>
              <a:tabLst>
                <a:tab pos="3422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Mike</a:t>
            </a:r>
            <a:r>
              <a:rPr dirty="0" sz="1800" spc="-6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Brewer</a:t>
            </a:r>
            <a:endParaRPr sz="1800">
              <a:latin typeface="AvenirNext LT Pro Regular"/>
              <a:cs typeface="AvenirNext LT Pro Regular"/>
            </a:endParaRPr>
          </a:p>
          <a:p>
            <a:pPr marL="342265" indent="-342265">
              <a:lnSpc>
                <a:spcPct val="100000"/>
              </a:lnSpc>
              <a:buFont typeface="Wingdings"/>
              <a:buChar char=""/>
              <a:tabLst>
                <a:tab pos="342265" algn="l"/>
              </a:tabLst>
            </a:pPr>
            <a:r>
              <a:rPr dirty="0" sz="1800">
                <a:solidFill>
                  <a:srgbClr val="1F4152"/>
                </a:solidFill>
                <a:latin typeface="AvenirNext LT Pro Regular"/>
                <a:cs typeface="AvenirNext LT Pro Regular"/>
              </a:rPr>
              <a:t>Gary</a:t>
            </a:r>
            <a:r>
              <a:rPr dirty="0" sz="18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Wilson</a:t>
            </a:r>
            <a:endParaRPr sz="1800">
              <a:latin typeface="AvenirNext LT Pro Regular"/>
              <a:cs typeface="AvenirNext LT Pro Regular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24224" y="490156"/>
            <a:ext cx="374777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 i="1">
                <a:solidFill>
                  <a:srgbClr val="1F4152"/>
                </a:solidFill>
                <a:latin typeface="Calibri"/>
                <a:cs typeface="Calibri"/>
              </a:rPr>
              <a:t>There</a:t>
            </a:r>
            <a:r>
              <a:rPr dirty="0" sz="1800" spc="-10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b="1" i="1">
                <a:solidFill>
                  <a:srgbClr val="1F4152"/>
                </a:solidFill>
                <a:latin typeface="Calibri"/>
                <a:cs typeface="Calibri"/>
              </a:rPr>
              <a:t>is</a:t>
            </a:r>
            <a:r>
              <a:rPr dirty="0" sz="1800" spc="-20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b="1" i="1">
                <a:solidFill>
                  <a:srgbClr val="1F4152"/>
                </a:solidFill>
                <a:latin typeface="Calibri"/>
                <a:cs typeface="Calibri"/>
              </a:rPr>
              <a:t>no</a:t>
            </a:r>
            <a:r>
              <a:rPr dirty="0" sz="1800" spc="-20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b="1" i="1">
                <a:solidFill>
                  <a:srgbClr val="1F4152"/>
                </a:solidFill>
                <a:latin typeface="Calibri"/>
                <a:cs typeface="Calibri"/>
              </a:rPr>
              <a:t>“I”</a:t>
            </a:r>
            <a:r>
              <a:rPr dirty="0" sz="1800" spc="-5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b="1" i="1">
                <a:solidFill>
                  <a:srgbClr val="1F4152"/>
                </a:solidFill>
                <a:latin typeface="Calibri"/>
                <a:cs typeface="Calibri"/>
              </a:rPr>
              <a:t>in</a:t>
            </a:r>
            <a:r>
              <a:rPr dirty="0" sz="1800" spc="-20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spc="-25" b="1" i="1">
                <a:solidFill>
                  <a:srgbClr val="1F4152"/>
                </a:solidFill>
                <a:latin typeface="Calibri"/>
                <a:cs typeface="Calibri"/>
              </a:rPr>
              <a:t>Team</a:t>
            </a:r>
            <a:r>
              <a:rPr dirty="0" sz="1800" spc="-15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b="1" i="1">
                <a:solidFill>
                  <a:srgbClr val="1F4152"/>
                </a:solidFill>
                <a:latin typeface="Calibri"/>
                <a:cs typeface="Calibri"/>
              </a:rPr>
              <a:t>.</a:t>
            </a:r>
            <a:r>
              <a:rPr dirty="0" sz="1800" spc="-20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b="1" i="1">
                <a:solidFill>
                  <a:srgbClr val="1F4152"/>
                </a:solidFill>
                <a:latin typeface="Calibri"/>
                <a:cs typeface="Calibri"/>
              </a:rPr>
              <a:t>.</a:t>
            </a:r>
            <a:r>
              <a:rPr dirty="0" sz="1800" spc="-15" b="1" i="1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spc="-50" b="1" i="1">
                <a:solidFill>
                  <a:srgbClr val="1F4152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solidFill>
                  <a:srgbClr val="1F4152"/>
                </a:solidFill>
                <a:latin typeface="Calibri"/>
                <a:cs typeface="Calibri"/>
              </a:rPr>
              <a:t>Multi-</a:t>
            </a:r>
            <a:r>
              <a:rPr dirty="0" sz="1800">
                <a:solidFill>
                  <a:srgbClr val="1F4152"/>
                </a:solidFill>
                <a:latin typeface="Calibri"/>
                <a:cs typeface="Calibri"/>
              </a:rPr>
              <a:t>disciplinary and</a:t>
            </a:r>
            <a:r>
              <a:rPr dirty="0" sz="1800" spc="-25">
                <a:solidFill>
                  <a:srgbClr val="1F4152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152"/>
                </a:solidFill>
                <a:latin typeface="Calibri"/>
                <a:cs typeface="Calibri"/>
              </a:rPr>
              <a:t>Multi-Contributor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1228" y="6533768"/>
            <a:ext cx="4090770" cy="2133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4803" y="1478056"/>
            <a:ext cx="331533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25905" algn="l"/>
              </a:tabLst>
            </a:pPr>
            <a:r>
              <a:rPr dirty="0" spc="-10"/>
              <a:t>Ready?</a:t>
            </a:r>
            <a:r>
              <a:rPr dirty="0"/>
              <a:t>	Set?</a:t>
            </a:r>
            <a:r>
              <a:rPr dirty="0" spc="-65"/>
              <a:t> </a:t>
            </a:r>
            <a:r>
              <a:rPr dirty="0" spc="-20"/>
              <a:t>Go!!!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34803" y="2330493"/>
            <a:ext cx="6746240" cy="219138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Where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do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you</a:t>
            </a:r>
            <a:r>
              <a:rPr dirty="0" sz="2600" spc="-6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begin?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Quality</a:t>
            </a:r>
            <a:r>
              <a:rPr dirty="0" sz="2600" spc="-7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initiatives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 spc="-20">
                <a:solidFill>
                  <a:srgbClr val="1F4152"/>
                </a:solidFill>
                <a:latin typeface="AvenirNext LT Pro Regular"/>
                <a:cs typeface="AvenirNext LT Pro Regular"/>
              </a:rPr>
              <a:t>Provider</a:t>
            </a:r>
            <a:r>
              <a:rPr dirty="0" sz="2600" spc="-9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Efficiency</a:t>
            </a:r>
            <a:endParaRPr sz="2600">
              <a:latin typeface="AvenirNext LT Pro Regular"/>
              <a:cs typeface="AvenirNext LT Pro Regular"/>
            </a:endParaRPr>
          </a:p>
          <a:p>
            <a:pPr lvl="1" marL="698500" indent="-2286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Nursing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Pharmacy</a:t>
            </a:r>
            <a:r>
              <a:rPr dirty="0" sz="2600" spc="-5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/</a:t>
            </a:r>
            <a:r>
              <a:rPr dirty="0" sz="2600" spc="-7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Ancillary</a:t>
            </a:r>
            <a:r>
              <a:rPr dirty="0" sz="2600" spc="-8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Workflow</a:t>
            </a:r>
            <a:endParaRPr sz="2600">
              <a:latin typeface="AvenirNext LT Pro Regular"/>
              <a:cs typeface="AvenirNext LT Pro Regular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What</a:t>
            </a:r>
            <a:r>
              <a:rPr dirty="0" sz="2600" spc="-5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are</a:t>
            </a:r>
            <a:r>
              <a:rPr dirty="0" sz="2600" spc="-3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you</a:t>
            </a:r>
            <a:r>
              <a:rPr dirty="0" sz="2600" spc="-40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intending</a:t>
            </a:r>
            <a:r>
              <a:rPr dirty="0" sz="2600" spc="-2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>
                <a:solidFill>
                  <a:srgbClr val="1F4152"/>
                </a:solidFill>
                <a:latin typeface="AvenirNext LT Pro Regular"/>
                <a:cs typeface="AvenirNext LT Pro Regular"/>
              </a:rPr>
              <a:t>to</a:t>
            </a:r>
            <a:r>
              <a:rPr dirty="0" sz="2600" spc="-35">
                <a:solidFill>
                  <a:srgbClr val="1F4152"/>
                </a:solidFill>
                <a:latin typeface="AvenirNext LT Pro Regular"/>
                <a:cs typeface="AvenirNext LT Pro Regular"/>
              </a:rPr>
              <a:t> </a:t>
            </a:r>
            <a:r>
              <a:rPr dirty="0" sz="2600" spc="-10">
                <a:solidFill>
                  <a:srgbClr val="1F4152"/>
                </a:solidFill>
                <a:latin typeface="AvenirNext LT Pro Regular"/>
                <a:cs typeface="AvenirNext LT Pro Regular"/>
              </a:rPr>
              <a:t>achieve?</a:t>
            </a:r>
            <a:endParaRPr sz="2600">
              <a:latin typeface="AvenirNext LT Pro Regular"/>
              <a:cs typeface="AvenirNext LT Pro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31A9D8769AC64D91B9BEEFA083F657" ma:contentTypeVersion="21" ma:contentTypeDescription="Create a new document." ma:contentTypeScope="" ma:versionID="c758c68d90558db9ba10561d165978f0">
  <xsd:schema xmlns:xsd="http://www.w3.org/2001/XMLSchema" xmlns:xs="http://www.w3.org/2001/XMLSchema" xmlns:p="http://schemas.microsoft.com/office/2006/metadata/properties" xmlns:ns2="c7dd6df9-d5eb-4d36-bef9-35a10bd02389" xmlns:ns3="898fff4b-d565-43dd-992c-a8100af1db3d" targetNamespace="http://schemas.microsoft.com/office/2006/metadata/properties" ma:root="true" ma:fieldsID="f974054ebf9a066c39af54be96c5acee" ns2:_="" ns3:_="">
    <xsd:import namespace="c7dd6df9-d5eb-4d36-bef9-35a10bd02389"/>
    <xsd:import namespace="898fff4b-d565-43dd-992c-a8100af1db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ProjectManage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d6df9-d5eb-4d36-bef9-35a10bd02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38ec787-7a9b-4db7-b31a-f65a072b3c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ojectManager" ma:index="24" nillable="true" ma:displayName="Project Manager" ma:format="Dropdown" ma:internalName="ProjectManager">
      <xsd:simpleType>
        <xsd:union memberTypes="dms:Text">
          <xsd:simpleType>
            <xsd:restriction base="dms:Choice">
              <xsd:enumeration value="David Clatworthy"/>
              <xsd:enumeration value="Ritchie Nield"/>
              <xsd:enumeration value="Cerys Butcher"/>
              <xsd:enumeration value="Alister Harding"/>
            </xsd:restriction>
          </xsd:simpleType>
        </xsd:un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fff4b-d565-43dd-992c-a8100af1db3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d642039-a029-4bba-96d8-66bf512d3595}" ma:internalName="TaxCatchAll" ma:showField="CatchAllData" ma:web="898fff4b-d565-43dd-992c-a8100af1db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8fff4b-d565-43dd-992c-a8100af1db3d" xsi:nil="true"/>
    <lcf76f155ced4ddcb4097134ff3c332f xmlns="c7dd6df9-d5eb-4d36-bef9-35a10bd02389">
      <Terms xmlns="http://schemas.microsoft.com/office/infopath/2007/PartnerControls"/>
    </lcf76f155ced4ddcb4097134ff3c332f>
    <ProjectManager xmlns="c7dd6df9-d5eb-4d36-bef9-35a10bd02389" xsi:nil="true"/>
  </documentManagement>
</p:properties>
</file>

<file path=customXml/itemProps1.xml><?xml version="1.0" encoding="utf-8"?>
<ds:datastoreItem xmlns:ds="http://schemas.openxmlformats.org/officeDocument/2006/customXml" ds:itemID="{38BDB840-2B56-454B-AC90-D44156CF29C6}"/>
</file>

<file path=customXml/itemProps2.xml><?xml version="1.0" encoding="utf-8"?>
<ds:datastoreItem xmlns:ds="http://schemas.openxmlformats.org/officeDocument/2006/customXml" ds:itemID="{2937DBE4-BDA5-4E81-A5BE-4B0EB35076D3}"/>
</file>

<file path=customXml/itemProps3.xml><?xml version="1.0" encoding="utf-8"?>
<ds:datastoreItem xmlns:ds="http://schemas.openxmlformats.org/officeDocument/2006/customXml" ds:itemID="{F57CF5E8-6359-47E3-987E-5BDA6836CA1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Douglas Janowski M.D.</dc:creator>
  <dcterms:created xsi:type="dcterms:W3CDTF">2025-10-01T13:20:02Z</dcterms:created>
  <dcterms:modified xsi:type="dcterms:W3CDTF">2025-10-01T13:20:02Z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2025-09-24T00:00:00Z</vt:filetime>
  </property>
  <property fmtid="{D5CDD505-2E9C-101B-9397-08002B2CF9AE}" pid="3" name="Creator">
    <vt:lpwstr>Acrobat PDFMaker 25 for PowerPoint</vt:lpwstr>
  </property>
  <property fmtid="{D5CDD505-2E9C-101B-9397-08002B2CF9AE}" pid="4" name="LastSaved">
    <vt:filetime>2025-10-01T00:00:00Z</vt:filetime>
  </property>
  <property fmtid="{D5CDD505-2E9C-101B-9397-08002B2CF9AE}" pid="5" name="Producer">
    <vt:lpwstr>Adobe PDF Library 25.1.213</vt:lpwstr>
  </property>
  <property fmtid="{D5CDD505-2E9C-101B-9397-08002B2CF9AE}" pid="6" name="ContentTypeId">
    <vt:lpwstr>0x0101003931A9D8769AC64D91B9BEEFA083F657</vt:lpwstr>
  </property>
</Properties>
</file>