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diagrams/data6.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diagrams/data4.xml" ContentType="application/vnd.openxmlformats-officedocument.drawingml.diagramData+xml"/>
  <Override PartName="/ppt/presentation.xml" ContentType="application/vnd.openxmlformats-officedocument.presentationml.presentation.main+xml"/>
  <Override PartName="/ppt/diagrams/data3.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diagrams/drawing3.xml" ContentType="application/vnd.ms-office.drawingml.diagramDrawing+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layout4.xml" ContentType="application/vnd.openxmlformats-officedocument.drawingml.diagramLayout+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7"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924" y="2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4.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ata6.xml.rels><?xml version="1.0" encoding="UTF-8" standalone="yes"?>
<Relationships xmlns="http://schemas.openxmlformats.org/package/2006/relationships"><Relationship Id="rId8" Type="http://schemas.openxmlformats.org/officeDocument/2006/relationships/image" Target="../media/image30.svg"/><Relationship Id="rId13" Type="http://schemas.openxmlformats.org/officeDocument/2006/relationships/image" Target="../media/image35.png"/><Relationship Id="rId3" Type="http://schemas.openxmlformats.org/officeDocument/2006/relationships/image" Target="../media/image25.png"/><Relationship Id="rId7" Type="http://schemas.openxmlformats.org/officeDocument/2006/relationships/image" Target="../media/image29.png"/><Relationship Id="rId12" Type="http://schemas.openxmlformats.org/officeDocument/2006/relationships/image" Target="../media/image34.sv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11" Type="http://schemas.openxmlformats.org/officeDocument/2006/relationships/image" Target="../media/image33.png"/><Relationship Id="rId5" Type="http://schemas.openxmlformats.org/officeDocument/2006/relationships/image" Target="../media/image27.png"/><Relationship Id="rId10" Type="http://schemas.openxmlformats.org/officeDocument/2006/relationships/image" Target="../media/image32.svg"/><Relationship Id="rId4" Type="http://schemas.openxmlformats.org/officeDocument/2006/relationships/image" Target="../media/image26.svg"/><Relationship Id="rId9" Type="http://schemas.openxmlformats.org/officeDocument/2006/relationships/image" Target="../media/image31.png"/><Relationship Id="rId14" Type="http://schemas.openxmlformats.org/officeDocument/2006/relationships/image" Target="../media/image3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0.svg"/><Relationship Id="rId13" Type="http://schemas.openxmlformats.org/officeDocument/2006/relationships/image" Target="../media/image35.png"/><Relationship Id="rId3" Type="http://schemas.openxmlformats.org/officeDocument/2006/relationships/image" Target="../media/image25.png"/><Relationship Id="rId7" Type="http://schemas.openxmlformats.org/officeDocument/2006/relationships/image" Target="../media/image29.png"/><Relationship Id="rId12" Type="http://schemas.openxmlformats.org/officeDocument/2006/relationships/image" Target="../media/image34.sv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11" Type="http://schemas.openxmlformats.org/officeDocument/2006/relationships/image" Target="../media/image33.png"/><Relationship Id="rId5" Type="http://schemas.openxmlformats.org/officeDocument/2006/relationships/image" Target="../media/image27.png"/><Relationship Id="rId10" Type="http://schemas.openxmlformats.org/officeDocument/2006/relationships/image" Target="../media/image32.svg"/><Relationship Id="rId4" Type="http://schemas.openxmlformats.org/officeDocument/2006/relationships/image" Target="../media/image26.svg"/><Relationship Id="rId9" Type="http://schemas.openxmlformats.org/officeDocument/2006/relationships/image" Target="../media/image31.png"/><Relationship Id="rId14" Type="http://schemas.openxmlformats.org/officeDocument/2006/relationships/image" Target="../media/image3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3C8B55-A6B7-4058-B4A5-F84BE803FFA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7C131FEA-5E71-4107-BA22-04DEE562D44B}">
      <dgm:prSet/>
      <dgm:spPr/>
      <dgm:t>
        <a:bodyPr/>
        <a:lstStyle/>
        <a:p>
          <a:r>
            <a:rPr lang="en-GB" b="1"/>
            <a:t>Post-COVID recovery: </a:t>
          </a:r>
          <a:r>
            <a:rPr lang="en-GB"/>
            <a:t>we need </a:t>
          </a:r>
          <a:r>
            <a:rPr lang="en-GB" b="1" i="1"/>
            <a:t>faster patient flow </a:t>
          </a:r>
          <a:r>
            <a:rPr lang="en-GB"/>
            <a:t>and clearer coordination under pressure.</a:t>
          </a:r>
          <a:endParaRPr lang="en-US"/>
        </a:p>
      </dgm:t>
    </dgm:pt>
    <dgm:pt modelId="{01722D0C-E2E1-4B99-BB86-C1CCEE72375D}" type="parTrans" cxnId="{62220D91-28F3-4D46-894D-245EA98096C8}">
      <dgm:prSet/>
      <dgm:spPr/>
      <dgm:t>
        <a:bodyPr/>
        <a:lstStyle/>
        <a:p>
          <a:endParaRPr lang="en-US"/>
        </a:p>
      </dgm:t>
    </dgm:pt>
    <dgm:pt modelId="{20955EC7-2EFE-4A1D-99FB-E1E178ADAC2B}" type="sibTrans" cxnId="{62220D91-28F3-4D46-894D-245EA98096C8}">
      <dgm:prSet/>
      <dgm:spPr/>
      <dgm:t>
        <a:bodyPr/>
        <a:lstStyle/>
        <a:p>
          <a:endParaRPr lang="en-US"/>
        </a:p>
      </dgm:t>
    </dgm:pt>
    <dgm:pt modelId="{08451E98-AE55-401D-968A-1B821F8BF96E}">
      <dgm:prSet/>
      <dgm:spPr/>
      <dgm:t>
        <a:bodyPr/>
        <a:lstStyle/>
        <a:p>
          <a:r>
            <a:rPr lang="en-GB" b="1"/>
            <a:t>CQC expectations: consistent visibility </a:t>
          </a:r>
          <a:r>
            <a:rPr lang="en-GB"/>
            <a:t>for safer handover and escalation.</a:t>
          </a:r>
          <a:endParaRPr lang="en-US"/>
        </a:p>
      </dgm:t>
    </dgm:pt>
    <dgm:pt modelId="{DF380B01-EC94-4344-A173-3488FD2C54B6}" type="parTrans" cxnId="{478D7D3A-F8DA-4F6E-9F0E-4B8D4E336395}">
      <dgm:prSet/>
      <dgm:spPr/>
      <dgm:t>
        <a:bodyPr/>
        <a:lstStyle/>
        <a:p>
          <a:endParaRPr lang="en-US"/>
        </a:p>
      </dgm:t>
    </dgm:pt>
    <dgm:pt modelId="{031B62CA-E33F-4D46-9E8E-69C5A63B17BB}" type="sibTrans" cxnId="{478D7D3A-F8DA-4F6E-9F0E-4B8D4E336395}">
      <dgm:prSet/>
      <dgm:spPr/>
      <dgm:t>
        <a:bodyPr/>
        <a:lstStyle/>
        <a:p>
          <a:endParaRPr lang="en-US"/>
        </a:p>
      </dgm:t>
    </dgm:pt>
    <dgm:pt modelId="{2D5E27B8-2E7E-4F69-A2FE-C0D311302C7B}">
      <dgm:prSet/>
      <dgm:spPr/>
      <dgm:t>
        <a:bodyPr/>
        <a:lstStyle/>
        <a:p>
          <a:r>
            <a:rPr lang="en-GB"/>
            <a:t>Patient safety first: on-screen prompts for NEWS2/obs due, VTE, infection status, side-room need </a:t>
          </a:r>
          <a:r>
            <a:rPr lang="en-GB" b="1" i="1"/>
            <a:t>reduce missed observations </a:t>
          </a:r>
          <a:r>
            <a:rPr lang="en-GB"/>
            <a:t>and delays.</a:t>
          </a:r>
          <a:endParaRPr lang="en-US"/>
        </a:p>
      </dgm:t>
    </dgm:pt>
    <dgm:pt modelId="{65BDD364-732A-4B85-AF28-A1C2A951BC7C}" type="parTrans" cxnId="{95DDB79A-FA43-4C14-8DF4-EAA6245210CC}">
      <dgm:prSet/>
      <dgm:spPr/>
      <dgm:t>
        <a:bodyPr/>
        <a:lstStyle/>
        <a:p>
          <a:endParaRPr lang="en-US"/>
        </a:p>
      </dgm:t>
    </dgm:pt>
    <dgm:pt modelId="{329F0BCD-3BAB-40CA-BA14-AF4D9381BD25}" type="sibTrans" cxnId="{95DDB79A-FA43-4C14-8DF4-EAA6245210CC}">
      <dgm:prSet/>
      <dgm:spPr/>
      <dgm:t>
        <a:bodyPr/>
        <a:lstStyle/>
        <a:p>
          <a:endParaRPr lang="en-US"/>
        </a:p>
      </dgm:t>
    </dgm:pt>
    <dgm:pt modelId="{EE210D3C-7EF9-4A89-A02F-D3D914B905BA}">
      <dgm:prSet/>
      <dgm:spPr/>
      <dgm:t>
        <a:bodyPr/>
        <a:lstStyle/>
        <a:p>
          <a:r>
            <a:rPr lang="en-GB" b="1"/>
            <a:t>Better outcomes: </a:t>
          </a:r>
          <a:r>
            <a:rPr lang="en-GB"/>
            <a:t>earlier unblocking → more discharges before noon, </a:t>
          </a:r>
          <a:r>
            <a:rPr lang="en-GB" b="1" i="1"/>
            <a:t>fewer outliers</a:t>
          </a:r>
          <a:r>
            <a:rPr lang="en-GB"/>
            <a:t>.</a:t>
          </a:r>
          <a:endParaRPr lang="en-US"/>
        </a:p>
      </dgm:t>
    </dgm:pt>
    <dgm:pt modelId="{821AD74E-7618-4AAC-9583-210BB04BDD1F}" type="parTrans" cxnId="{CCB83821-391A-4A93-93A2-ADEE71B40F4F}">
      <dgm:prSet/>
      <dgm:spPr/>
      <dgm:t>
        <a:bodyPr/>
        <a:lstStyle/>
        <a:p>
          <a:endParaRPr lang="en-US"/>
        </a:p>
      </dgm:t>
    </dgm:pt>
    <dgm:pt modelId="{BDE3D49E-B606-4491-A44D-8579FFEE0108}" type="sibTrans" cxnId="{CCB83821-391A-4A93-93A2-ADEE71B40F4F}">
      <dgm:prSet/>
      <dgm:spPr/>
      <dgm:t>
        <a:bodyPr/>
        <a:lstStyle/>
        <a:p>
          <a:endParaRPr lang="en-US"/>
        </a:p>
      </dgm:t>
    </dgm:pt>
    <dgm:pt modelId="{B6B7D3CA-28A0-4B94-A5ED-28ABAB435C5A}">
      <dgm:prSet/>
      <dgm:spPr/>
      <dgm:t>
        <a:bodyPr/>
        <a:lstStyle/>
        <a:p>
          <a:r>
            <a:rPr lang="en-GB" b="1"/>
            <a:t>One live view: </a:t>
          </a:r>
          <a:r>
            <a:rPr lang="en-GB"/>
            <a:t>beds, EDDs, blockers &amp; </a:t>
          </a:r>
          <a:r>
            <a:rPr lang="en-GB" b="1" i="1"/>
            <a:t>safety</a:t>
          </a:r>
          <a:r>
            <a:rPr lang="en-GB"/>
            <a:t>—on screens, not hidden behind logins.</a:t>
          </a:r>
          <a:endParaRPr lang="en-US"/>
        </a:p>
      </dgm:t>
    </dgm:pt>
    <dgm:pt modelId="{2262BD0C-9D4D-4798-A8A4-DF4CEAC569EB}" type="parTrans" cxnId="{91F29568-B085-42FB-8144-ADF030718607}">
      <dgm:prSet/>
      <dgm:spPr/>
      <dgm:t>
        <a:bodyPr/>
        <a:lstStyle/>
        <a:p>
          <a:endParaRPr lang="en-US"/>
        </a:p>
      </dgm:t>
    </dgm:pt>
    <dgm:pt modelId="{4534353F-2E42-48DD-812C-3B5F82946FFA}" type="sibTrans" cxnId="{91F29568-B085-42FB-8144-ADF030718607}">
      <dgm:prSet/>
      <dgm:spPr/>
      <dgm:t>
        <a:bodyPr/>
        <a:lstStyle/>
        <a:p>
          <a:endParaRPr lang="en-US"/>
        </a:p>
      </dgm:t>
    </dgm:pt>
    <dgm:pt modelId="{3F2420FE-39E1-45A5-BAF8-3192063CA990}">
      <dgm:prSet/>
      <dgm:spPr/>
      <dgm:t>
        <a:bodyPr/>
        <a:lstStyle/>
        <a:p>
          <a:r>
            <a:rPr lang="en-GB" b="1"/>
            <a:t>Early impact (so far): </a:t>
          </a:r>
          <a:r>
            <a:rPr lang="en-GB"/>
            <a:t>↓ “where is X?” calls, ↑ </a:t>
          </a:r>
          <a:r>
            <a:rPr lang="en-GB" b="1" i="1"/>
            <a:t>timely escalations</a:t>
          </a:r>
          <a:r>
            <a:rPr lang="en-GB"/>
            <a:t>, clearer discharge planning.</a:t>
          </a:r>
          <a:endParaRPr lang="en-US"/>
        </a:p>
      </dgm:t>
    </dgm:pt>
    <dgm:pt modelId="{D32F5EAB-08C5-4F42-A970-D39BA1CA47A2}" type="parTrans" cxnId="{AEE29A87-85D6-444C-B625-01937195AE80}">
      <dgm:prSet/>
      <dgm:spPr/>
      <dgm:t>
        <a:bodyPr/>
        <a:lstStyle/>
        <a:p>
          <a:endParaRPr lang="en-US"/>
        </a:p>
      </dgm:t>
    </dgm:pt>
    <dgm:pt modelId="{17235FBE-3D29-4DCA-A1A9-FC8AE012546A}" type="sibTrans" cxnId="{AEE29A87-85D6-444C-B625-01937195AE80}">
      <dgm:prSet/>
      <dgm:spPr/>
      <dgm:t>
        <a:bodyPr/>
        <a:lstStyle/>
        <a:p>
          <a:endParaRPr lang="en-US"/>
        </a:p>
      </dgm:t>
    </dgm:pt>
    <dgm:pt modelId="{F3ADCBB1-7351-40F8-8128-2EAE3F1AFDB1}" type="pres">
      <dgm:prSet presAssocID="{F53C8B55-A6B7-4058-B4A5-F84BE803FFA6}" presName="diagram" presStyleCnt="0">
        <dgm:presLayoutVars>
          <dgm:dir/>
          <dgm:resizeHandles val="exact"/>
        </dgm:presLayoutVars>
      </dgm:prSet>
      <dgm:spPr/>
    </dgm:pt>
    <dgm:pt modelId="{2C47A87E-9F62-4CC6-B26A-DD6B260A89D4}" type="pres">
      <dgm:prSet presAssocID="{7C131FEA-5E71-4107-BA22-04DEE562D44B}" presName="node" presStyleLbl="node1" presStyleIdx="0" presStyleCnt="6">
        <dgm:presLayoutVars>
          <dgm:bulletEnabled val="1"/>
        </dgm:presLayoutVars>
      </dgm:prSet>
      <dgm:spPr/>
    </dgm:pt>
    <dgm:pt modelId="{DA2B2421-6735-4B3B-9A33-30595A1FAF94}" type="pres">
      <dgm:prSet presAssocID="{20955EC7-2EFE-4A1D-99FB-E1E178ADAC2B}" presName="sibTrans" presStyleCnt="0"/>
      <dgm:spPr/>
    </dgm:pt>
    <dgm:pt modelId="{315ECD4F-B5ED-4EA7-B16C-E91597E6D2FB}" type="pres">
      <dgm:prSet presAssocID="{08451E98-AE55-401D-968A-1B821F8BF96E}" presName="node" presStyleLbl="node1" presStyleIdx="1" presStyleCnt="6">
        <dgm:presLayoutVars>
          <dgm:bulletEnabled val="1"/>
        </dgm:presLayoutVars>
      </dgm:prSet>
      <dgm:spPr/>
    </dgm:pt>
    <dgm:pt modelId="{E0FC8D08-45C3-4111-A204-7ED2BA495F00}" type="pres">
      <dgm:prSet presAssocID="{031B62CA-E33F-4D46-9E8E-69C5A63B17BB}" presName="sibTrans" presStyleCnt="0"/>
      <dgm:spPr/>
    </dgm:pt>
    <dgm:pt modelId="{A07E82BE-21B9-435D-8FBF-B19BD00DB190}" type="pres">
      <dgm:prSet presAssocID="{2D5E27B8-2E7E-4F69-A2FE-C0D311302C7B}" presName="node" presStyleLbl="node1" presStyleIdx="2" presStyleCnt="6">
        <dgm:presLayoutVars>
          <dgm:bulletEnabled val="1"/>
        </dgm:presLayoutVars>
      </dgm:prSet>
      <dgm:spPr/>
    </dgm:pt>
    <dgm:pt modelId="{570DFF77-D272-436C-A99C-89F0355F08D8}" type="pres">
      <dgm:prSet presAssocID="{329F0BCD-3BAB-40CA-BA14-AF4D9381BD25}" presName="sibTrans" presStyleCnt="0"/>
      <dgm:spPr/>
    </dgm:pt>
    <dgm:pt modelId="{9DD77C9D-4990-4286-AF9F-874AAFD34D56}" type="pres">
      <dgm:prSet presAssocID="{EE210D3C-7EF9-4A89-A02F-D3D914B905BA}" presName="node" presStyleLbl="node1" presStyleIdx="3" presStyleCnt="6">
        <dgm:presLayoutVars>
          <dgm:bulletEnabled val="1"/>
        </dgm:presLayoutVars>
      </dgm:prSet>
      <dgm:spPr/>
    </dgm:pt>
    <dgm:pt modelId="{467092D9-D79D-46B6-A468-5573B0084F90}" type="pres">
      <dgm:prSet presAssocID="{BDE3D49E-B606-4491-A44D-8579FFEE0108}" presName="sibTrans" presStyleCnt="0"/>
      <dgm:spPr/>
    </dgm:pt>
    <dgm:pt modelId="{327C8EF4-7053-447C-869B-B9A37150DE9A}" type="pres">
      <dgm:prSet presAssocID="{B6B7D3CA-28A0-4B94-A5ED-28ABAB435C5A}" presName="node" presStyleLbl="node1" presStyleIdx="4" presStyleCnt="6">
        <dgm:presLayoutVars>
          <dgm:bulletEnabled val="1"/>
        </dgm:presLayoutVars>
      </dgm:prSet>
      <dgm:spPr/>
    </dgm:pt>
    <dgm:pt modelId="{5F6282B3-488C-4C72-8DDB-68E3B04A30DA}" type="pres">
      <dgm:prSet presAssocID="{4534353F-2E42-48DD-812C-3B5F82946FFA}" presName="sibTrans" presStyleCnt="0"/>
      <dgm:spPr/>
    </dgm:pt>
    <dgm:pt modelId="{003689CF-774A-4565-9C00-E204F3212CEB}" type="pres">
      <dgm:prSet presAssocID="{3F2420FE-39E1-45A5-BAF8-3192063CA990}" presName="node" presStyleLbl="node1" presStyleIdx="5" presStyleCnt="6">
        <dgm:presLayoutVars>
          <dgm:bulletEnabled val="1"/>
        </dgm:presLayoutVars>
      </dgm:prSet>
      <dgm:spPr/>
    </dgm:pt>
  </dgm:ptLst>
  <dgm:cxnLst>
    <dgm:cxn modelId="{CCB83821-391A-4A93-93A2-ADEE71B40F4F}" srcId="{F53C8B55-A6B7-4058-B4A5-F84BE803FFA6}" destId="{EE210D3C-7EF9-4A89-A02F-D3D914B905BA}" srcOrd="3" destOrd="0" parTransId="{821AD74E-7618-4AAC-9583-210BB04BDD1F}" sibTransId="{BDE3D49E-B606-4491-A44D-8579FFEE0108}"/>
    <dgm:cxn modelId="{478D7D3A-F8DA-4F6E-9F0E-4B8D4E336395}" srcId="{F53C8B55-A6B7-4058-B4A5-F84BE803FFA6}" destId="{08451E98-AE55-401D-968A-1B821F8BF96E}" srcOrd="1" destOrd="0" parTransId="{DF380B01-EC94-4344-A173-3488FD2C54B6}" sibTransId="{031B62CA-E33F-4D46-9E8E-69C5A63B17BB}"/>
    <dgm:cxn modelId="{9E8C8D5E-03AD-4F2F-9026-2E11255C7175}" type="presOf" srcId="{08451E98-AE55-401D-968A-1B821F8BF96E}" destId="{315ECD4F-B5ED-4EA7-B16C-E91597E6D2FB}" srcOrd="0" destOrd="0" presId="urn:microsoft.com/office/officeart/2005/8/layout/default"/>
    <dgm:cxn modelId="{5BF5D943-D341-47BD-BB0C-603069A815FA}" type="presOf" srcId="{B6B7D3CA-28A0-4B94-A5ED-28ABAB435C5A}" destId="{327C8EF4-7053-447C-869B-B9A37150DE9A}" srcOrd="0" destOrd="0" presId="urn:microsoft.com/office/officeart/2005/8/layout/default"/>
    <dgm:cxn modelId="{91F29568-B085-42FB-8144-ADF030718607}" srcId="{F53C8B55-A6B7-4058-B4A5-F84BE803FFA6}" destId="{B6B7D3CA-28A0-4B94-A5ED-28ABAB435C5A}" srcOrd="4" destOrd="0" parTransId="{2262BD0C-9D4D-4798-A8A4-DF4CEAC569EB}" sibTransId="{4534353F-2E42-48DD-812C-3B5F82946FFA}"/>
    <dgm:cxn modelId="{C0A4DC79-6684-41DB-8087-FF23008B55F3}" type="presOf" srcId="{3F2420FE-39E1-45A5-BAF8-3192063CA990}" destId="{003689CF-774A-4565-9C00-E204F3212CEB}" srcOrd="0" destOrd="0" presId="urn:microsoft.com/office/officeart/2005/8/layout/default"/>
    <dgm:cxn modelId="{49B86483-1637-4066-9F3A-A9EF0BC0AD13}" type="presOf" srcId="{EE210D3C-7EF9-4A89-A02F-D3D914B905BA}" destId="{9DD77C9D-4990-4286-AF9F-874AAFD34D56}" srcOrd="0" destOrd="0" presId="urn:microsoft.com/office/officeart/2005/8/layout/default"/>
    <dgm:cxn modelId="{5FA0B983-65FF-450E-A527-7B2505EF9AAC}" type="presOf" srcId="{2D5E27B8-2E7E-4F69-A2FE-C0D311302C7B}" destId="{A07E82BE-21B9-435D-8FBF-B19BD00DB190}" srcOrd="0" destOrd="0" presId="urn:microsoft.com/office/officeart/2005/8/layout/default"/>
    <dgm:cxn modelId="{AEE29A87-85D6-444C-B625-01937195AE80}" srcId="{F53C8B55-A6B7-4058-B4A5-F84BE803FFA6}" destId="{3F2420FE-39E1-45A5-BAF8-3192063CA990}" srcOrd="5" destOrd="0" parTransId="{D32F5EAB-08C5-4F42-A970-D39BA1CA47A2}" sibTransId="{17235FBE-3D29-4DCA-A1A9-FC8AE012546A}"/>
    <dgm:cxn modelId="{62220D91-28F3-4D46-894D-245EA98096C8}" srcId="{F53C8B55-A6B7-4058-B4A5-F84BE803FFA6}" destId="{7C131FEA-5E71-4107-BA22-04DEE562D44B}" srcOrd="0" destOrd="0" parTransId="{01722D0C-E2E1-4B99-BB86-C1CCEE72375D}" sibTransId="{20955EC7-2EFE-4A1D-99FB-E1E178ADAC2B}"/>
    <dgm:cxn modelId="{95DDB79A-FA43-4C14-8DF4-EAA6245210CC}" srcId="{F53C8B55-A6B7-4058-B4A5-F84BE803FFA6}" destId="{2D5E27B8-2E7E-4F69-A2FE-C0D311302C7B}" srcOrd="2" destOrd="0" parTransId="{65BDD364-732A-4B85-AF28-A1C2A951BC7C}" sibTransId="{329F0BCD-3BAB-40CA-BA14-AF4D9381BD25}"/>
    <dgm:cxn modelId="{CC4082CE-27F7-4F8D-A646-7CFE6A0FDC41}" type="presOf" srcId="{7C131FEA-5E71-4107-BA22-04DEE562D44B}" destId="{2C47A87E-9F62-4CC6-B26A-DD6B260A89D4}" srcOrd="0" destOrd="0" presId="urn:microsoft.com/office/officeart/2005/8/layout/default"/>
    <dgm:cxn modelId="{AEF5C2D9-63A6-474C-9114-B60801B7C2CE}" type="presOf" srcId="{F53C8B55-A6B7-4058-B4A5-F84BE803FFA6}" destId="{F3ADCBB1-7351-40F8-8128-2EAE3F1AFDB1}" srcOrd="0" destOrd="0" presId="urn:microsoft.com/office/officeart/2005/8/layout/default"/>
    <dgm:cxn modelId="{CD67FC23-2A5B-47BB-9BA3-AE4CAD1CE712}" type="presParOf" srcId="{F3ADCBB1-7351-40F8-8128-2EAE3F1AFDB1}" destId="{2C47A87E-9F62-4CC6-B26A-DD6B260A89D4}" srcOrd="0" destOrd="0" presId="urn:microsoft.com/office/officeart/2005/8/layout/default"/>
    <dgm:cxn modelId="{DADD4F6D-ACDF-47B2-8D07-72632EAFBEC3}" type="presParOf" srcId="{F3ADCBB1-7351-40F8-8128-2EAE3F1AFDB1}" destId="{DA2B2421-6735-4B3B-9A33-30595A1FAF94}" srcOrd="1" destOrd="0" presId="urn:microsoft.com/office/officeart/2005/8/layout/default"/>
    <dgm:cxn modelId="{C2C0ECC6-6844-4478-BD88-C7661A8959FB}" type="presParOf" srcId="{F3ADCBB1-7351-40F8-8128-2EAE3F1AFDB1}" destId="{315ECD4F-B5ED-4EA7-B16C-E91597E6D2FB}" srcOrd="2" destOrd="0" presId="urn:microsoft.com/office/officeart/2005/8/layout/default"/>
    <dgm:cxn modelId="{3FC8634C-3EC2-4E5C-BCC3-FD93C7FC19F1}" type="presParOf" srcId="{F3ADCBB1-7351-40F8-8128-2EAE3F1AFDB1}" destId="{E0FC8D08-45C3-4111-A204-7ED2BA495F00}" srcOrd="3" destOrd="0" presId="urn:microsoft.com/office/officeart/2005/8/layout/default"/>
    <dgm:cxn modelId="{6575B040-771F-44D7-9D79-628547A8A911}" type="presParOf" srcId="{F3ADCBB1-7351-40F8-8128-2EAE3F1AFDB1}" destId="{A07E82BE-21B9-435D-8FBF-B19BD00DB190}" srcOrd="4" destOrd="0" presId="urn:microsoft.com/office/officeart/2005/8/layout/default"/>
    <dgm:cxn modelId="{B55B6D37-7D4E-4964-A663-BA02AE46F71E}" type="presParOf" srcId="{F3ADCBB1-7351-40F8-8128-2EAE3F1AFDB1}" destId="{570DFF77-D272-436C-A99C-89F0355F08D8}" srcOrd="5" destOrd="0" presId="urn:microsoft.com/office/officeart/2005/8/layout/default"/>
    <dgm:cxn modelId="{46853069-E8B3-450C-AB15-8A83D2D1DBA4}" type="presParOf" srcId="{F3ADCBB1-7351-40F8-8128-2EAE3F1AFDB1}" destId="{9DD77C9D-4990-4286-AF9F-874AAFD34D56}" srcOrd="6" destOrd="0" presId="urn:microsoft.com/office/officeart/2005/8/layout/default"/>
    <dgm:cxn modelId="{AB829955-C21F-4733-AC7D-981BDA33C2E8}" type="presParOf" srcId="{F3ADCBB1-7351-40F8-8128-2EAE3F1AFDB1}" destId="{467092D9-D79D-46B6-A468-5573B0084F90}" srcOrd="7" destOrd="0" presId="urn:microsoft.com/office/officeart/2005/8/layout/default"/>
    <dgm:cxn modelId="{08D9CB45-9B15-46AE-BCEE-885D411A70DA}" type="presParOf" srcId="{F3ADCBB1-7351-40F8-8128-2EAE3F1AFDB1}" destId="{327C8EF4-7053-447C-869B-B9A37150DE9A}" srcOrd="8" destOrd="0" presId="urn:microsoft.com/office/officeart/2005/8/layout/default"/>
    <dgm:cxn modelId="{AB727E74-6191-40D0-AEB4-B4272ACCF185}" type="presParOf" srcId="{F3ADCBB1-7351-40F8-8128-2EAE3F1AFDB1}" destId="{5F6282B3-488C-4C72-8DDB-68E3B04A30DA}" srcOrd="9" destOrd="0" presId="urn:microsoft.com/office/officeart/2005/8/layout/default"/>
    <dgm:cxn modelId="{7CE473E6-CE5B-4EB5-A646-27C7D5E3F8CA}" type="presParOf" srcId="{F3ADCBB1-7351-40F8-8128-2EAE3F1AFDB1}" destId="{003689CF-774A-4565-9C00-E204F3212CE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30B665-7FED-4C44-A50A-90F2AB43CA77}" type="doc">
      <dgm:prSet loTypeId="urn:microsoft.com/office/officeart/2018/5/layout/CenteredIconLabelDescriptionList" loCatId="icon" qsTypeId="urn:microsoft.com/office/officeart/2005/8/quickstyle/simple1" qsCatId="simple" csTypeId="urn:microsoft.com/office/officeart/2018/5/colors/Iconchunking_neutralbg_colorful2" csCatId="colorful" phldr="1"/>
      <dgm:spPr/>
      <dgm:t>
        <a:bodyPr/>
        <a:lstStyle/>
        <a:p>
          <a:endParaRPr lang="en-US"/>
        </a:p>
      </dgm:t>
    </dgm:pt>
    <dgm:pt modelId="{652BAF96-6594-444F-99AC-C3298F7E5635}">
      <dgm:prSet/>
      <dgm:spPr/>
      <dgm:t>
        <a:bodyPr/>
        <a:lstStyle/>
        <a:p>
          <a:pPr>
            <a:defRPr b="1"/>
          </a:pPr>
          <a:r>
            <a:rPr lang="en-US"/>
            <a:t>Before</a:t>
          </a:r>
        </a:p>
      </dgm:t>
    </dgm:pt>
    <dgm:pt modelId="{B6650028-35BD-4A75-8903-114ED0FD1248}" type="parTrans" cxnId="{6DFD3573-71C3-4FF0-A9DA-027D36AEB466}">
      <dgm:prSet/>
      <dgm:spPr/>
      <dgm:t>
        <a:bodyPr/>
        <a:lstStyle/>
        <a:p>
          <a:endParaRPr lang="en-US"/>
        </a:p>
      </dgm:t>
    </dgm:pt>
    <dgm:pt modelId="{E76C22F4-8D86-47A5-A3D2-27DF4ED2C0D6}" type="sibTrans" cxnId="{6DFD3573-71C3-4FF0-A9DA-027D36AEB466}">
      <dgm:prSet/>
      <dgm:spPr/>
      <dgm:t>
        <a:bodyPr/>
        <a:lstStyle/>
        <a:p>
          <a:endParaRPr lang="en-US"/>
        </a:p>
      </dgm:t>
    </dgm:pt>
    <dgm:pt modelId="{16F74A4C-706D-4AFE-8DE2-CB7B09382A23}">
      <dgm:prSet/>
      <dgm:spPr/>
      <dgm:t>
        <a:bodyPr/>
        <a:lstStyle/>
        <a:p>
          <a:r>
            <a:rPr lang="en-US"/>
            <a:t>Data </a:t>
          </a:r>
          <a:r>
            <a:rPr lang="en-US" b="1"/>
            <a:t>trapped on PCs</a:t>
          </a:r>
          <a:r>
            <a:rPr lang="en-US"/>
            <a:t> — every check meant </a:t>
          </a:r>
          <a:r>
            <a:rPr lang="en-US" b="1"/>
            <a:t>multiple logins</a:t>
          </a:r>
          <a:r>
            <a:rPr lang="en-US"/>
            <a:t>.</a:t>
          </a:r>
        </a:p>
      </dgm:t>
    </dgm:pt>
    <dgm:pt modelId="{2616BDD1-05E8-4E0F-92DB-A8ED695FA26E}" type="parTrans" cxnId="{1BE5A376-2DE6-4CF2-B3FD-0D84C0BD6DF4}">
      <dgm:prSet/>
      <dgm:spPr/>
      <dgm:t>
        <a:bodyPr/>
        <a:lstStyle/>
        <a:p>
          <a:endParaRPr lang="en-US"/>
        </a:p>
      </dgm:t>
    </dgm:pt>
    <dgm:pt modelId="{CE238D06-173D-40CE-B8E9-6ADF81532465}" type="sibTrans" cxnId="{1BE5A376-2DE6-4CF2-B3FD-0D84C0BD6DF4}">
      <dgm:prSet/>
      <dgm:spPr/>
      <dgm:t>
        <a:bodyPr/>
        <a:lstStyle/>
        <a:p>
          <a:endParaRPr lang="en-US"/>
        </a:p>
      </dgm:t>
    </dgm:pt>
    <dgm:pt modelId="{83609CA8-7655-47F0-B1F7-2A11800E4F29}">
      <dgm:prSet/>
      <dgm:spPr/>
      <dgm:t>
        <a:bodyPr/>
        <a:lstStyle/>
        <a:p>
          <a:r>
            <a:rPr lang="en-US" b="1"/>
            <a:t>Minimal overview screens</a:t>
          </a:r>
          <a:r>
            <a:rPr lang="en-US"/>
            <a:t> — no real-time picture of the whole ward.</a:t>
          </a:r>
        </a:p>
      </dgm:t>
    </dgm:pt>
    <dgm:pt modelId="{203B4CF4-358F-4528-93CE-393B995D21BE}" type="parTrans" cxnId="{C3A8874E-DC6B-42C6-A2FC-1EA2663752EB}">
      <dgm:prSet/>
      <dgm:spPr/>
      <dgm:t>
        <a:bodyPr/>
        <a:lstStyle/>
        <a:p>
          <a:endParaRPr lang="en-US"/>
        </a:p>
      </dgm:t>
    </dgm:pt>
    <dgm:pt modelId="{9EB9A543-6113-4B1F-8520-E924D853F812}" type="sibTrans" cxnId="{C3A8874E-DC6B-42C6-A2FC-1EA2663752EB}">
      <dgm:prSet/>
      <dgm:spPr/>
      <dgm:t>
        <a:bodyPr/>
        <a:lstStyle/>
        <a:p>
          <a:endParaRPr lang="en-US"/>
        </a:p>
      </dgm:t>
    </dgm:pt>
    <dgm:pt modelId="{9E6E3D2D-8707-4E07-AA7A-5E1E0C79A004}">
      <dgm:prSet/>
      <dgm:spPr/>
      <dgm:t>
        <a:bodyPr/>
        <a:lstStyle/>
        <a:p>
          <a:r>
            <a:rPr lang="en-US" b="1"/>
            <a:t>Slow and time-consuming</a:t>
          </a:r>
          <a:r>
            <a:rPr lang="en-US"/>
            <a:t> — no timely </a:t>
          </a:r>
          <a:r>
            <a:rPr lang="en-US" b="1"/>
            <a:t>single-patient view</a:t>
          </a:r>
          <a:r>
            <a:rPr lang="en-US"/>
            <a:t>.</a:t>
          </a:r>
        </a:p>
      </dgm:t>
    </dgm:pt>
    <dgm:pt modelId="{B361EAFE-709F-49D7-9776-E5D8310ACD26}" type="parTrans" cxnId="{49D483BF-9433-4025-A4F7-4A3339013F93}">
      <dgm:prSet/>
      <dgm:spPr/>
      <dgm:t>
        <a:bodyPr/>
        <a:lstStyle/>
        <a:p>
          <a:endParaRPr lang="en-US"/>
        </a:p>
      </dgm:t>
    </dgm:pt>
    <dgm:pt modelId="{7AB3BE13-849A-4E93-ACF1-50649B0CA2F1}" type="sibTrans" cxnId="{49D483BF-9433-4025-A4F7-4A3339013F93}">
      <dgm:prSet/>
      <dgm:spPr/>
      <dgm:t>
        <a:bodyPr/>
        <a:lstStyle/>
        <a:p>
          <a:endParaRPr lang="en-US"/>
        </a:p>
      </dgm:t>
    </dgm:pt>
    <dgm:pt modelId="{AED4B574-9B6C-41B8-8433-3F2FFCB01191}">
      <dgm:prSet/>
      <dgm:spPr/>
      <dgm:t>
        <a:bodyPr/>
        <a:lstStyle/>
        <a:p>
          <a:r>
            <a:rPr lang="en-US"/>
            <a:t>Result: </a:t>
          </a:r>
          <a:r>
            <a:rPr lang="en-US" b="1"/>
            <a:t>more calls/emails</a:t>
          </a:r>
          <a:r>
            <a:rPr lang="en-US"/>
            <a:t>, delayed escalation, variable handovers.</a:t>
          </a:r>
        </a:p>
      </dgm:t>
    </dgm:pt>
    <dgm:pt modelId="{CDDC2128-C3A4-47B5-8E46-D8327CAAA964}" type="parTrans" cxnId="{CF419603-7C65-4FE2-B794-6B2DBE675F68}">
      <dgm:prSet/>
      <dgm:spPr/>
      <dgm:t>
        <a:bodyPr/>
        <a:lstStyle/>
        <a:p>
          <a:endParaRPr lang="en-US"/>
        </a:p>
      </dgm:t>
    </dgm:pt>
    <dgm:pt modelId="{56E486C7-6B3B-4E21-BCF5-0C6C246AA46E}" type="sibTrans" cxnId="{CF419603-7C65-4FE2-B794-6B2DBE675F68}">
      <dgm:prSet/>
      <dgm:spPr/>
      <dgm:t>
        <a:bodyPr/>
        <a:lstStyle/>
        <a:p>
          <a:endParaRPr lang="en-US"/>
        </a:p>
      </dgm:t>
    </dgm:pt>
    <dgm:pt modelId="{F4C6579F-D44D-48FC-8F3E-CF595889AE71}">
      <dgm:prSet/>
      <dgm:spPr/>
      <dgm:t>
        <a:bodyPr/>
        <a:lstStyle/>
        <a:p>
          <a:pPr>
            <a:defRPr b="1"/>
          </a:pPr>
          <a:r>
            <a:rPr lang="en-US"/>
            <a:t>After</a:t>
          </a:r>
        </a:p>
      </dgm:t>
    </dgm:pt>
    <dgm:pt modelId="{5844FABD-4222-4BA8-8BED-B92DB53FB09F}" type="parTrans" cxnId="{C639CF1E-ABA4-46C7-A930-5B65B3840F6E}">
      <dgm:prSet/>
      <dgm:spPr/>
      <dgm:t>
        <a:bodyPr/>
        <a:lstStyle/>
        <a:p>
          <a:endParaRPr lang="en-US"/>
        </a:p>
      </dgm:t>
    </dgm:pt>
    <dgm:pt modelId="{23221BF1-0E8E-481B-8703-F951BFD68FF4}" type="sibTrans" cxnId="{C639CF1E-ABA4-46C7-A930-5B65B3840F6E}">
      <dgm:prSet/>
      <dgm:spPr/>
      <dgm:t>
        <a:bodyPr/>
        <a:lstStyle/>
        <a:p>
          <a:endParaRPr lang="en-US"/>
        </a:p>
      </dgm:t>
    </dgm:pt>
    <dgm:pt modelId="{30C5AED9-EC27-4686-A0B2-1209EF725B96}">
      <dgm:prSet/>
      <dgm:spPr/>
      <dgm:t>
        <a:bodyPr/>
        <a:lstStyle/>
        <a:p>
          <a:r>
            <a:rPr lang="en-US" b="1"/>
            <a:t>Care Boards on wall screens:</a:t>
          </a:r>
          <a:r>
            <a:rPr lang="en-US"/>
            <a:t> live beds, </a:t>
          </a:r>
          <a:r>
            <a:rPr lang="en-US" b="1"/>
            <a:t>EDD</a:t>
          </a:r>
          <a:r>
            <a:rPr lang="en-US"/>
            <a:t>, blockers &amp; </a:t>
          </a:r>
          <a:r>
            <a:rPr lang="en-US" b="1"/>
            <a:t>safety prompts</a:t>
          </a:r>
          <a:r>
            <a:rPr lang="en-US"/>
            <a:t> (NEWS2, VTE, infection, side-room).</a:t>
          </a:r>
        </a:p>
      </dgm:t>
    </dgm:pt>
    <dgm:pt modelId="{47A3A835-8D19-401B-BB2C-F2F2E369273C}" type="parTrans" cxnId="{478DE243-03C2-4B80-984E-00A8AF38CBC2}">
      <dgm:prSet/>
      <dgm:spPr/>
      <dgm:t>
        <a:bodyPr/>
        <a:lstStyle/>
        <a:p>
          <a:endParaRPr lang="en-US"/>
        </a:p>
      </dgm:t>
    </dgm:pt>
    <dgm:pt modelId="{E0F05B0B-5D28-4373-B9DE-F0C7C851A539}" type="sibTrans" cxnId="{478DE243-03C2-4B80-984E-00A8AF38CBC2}">
      <dgm:prSet/>
      <dgm:spPr/>
      <dgm:t>
        <a:bodyPr/>
        <a:lstStyle/>
        <a:p>
          <a:endParaRPr lang="en-US"/>
        </a:p>
      </dgm:t>
    </dgm:pt>
    <dgm:pt modelId="{C66B86A9-2B7D-4492-9470-4771A5CC28D0}">
      <dgm:prSet/>
      <dgm:spPr/>
      <dgm:t>
        <a:bodyPr/>
        <a:lstStyle/>
        <a:p>
          <a:r>
            <a:rPr lang="en-US" b="1"/>
            <a:t>One source of truth</a:t>
          </a:r>
          <a:r>
            <a:rPr lang="en-US"/>
            <a:t> for wards, flow and executive huddles.</a:t>
          </a:r>
        </a:p>
      </dgm:t>
    </dgm:pt>
    <dgm:pt modelId="{EA43ADC8-E916-4D3E-B1F9-F27270513A5C}" type="parTrans" cxnId="{612EAEF6-0C95-4785-B0B6-3B47651FCC58}">
      <dgm:prSet/>
      <dgm:spPr/>
      <dgm:t>
        <a:bodyPr/>
        <a:lstStyle/>
        <a:p>
          <a:endParaRPr lang="en-US"/>
        </a:p>
      </dgm:t>
    </dgm:pt>
    <dgm:pt modelId="{8057F52C-8235-4129-9AE5-9C11B157090E}" type="sibTrans" cxnId="{612EAEF6-0C95-4785-B0B6-3B47651FCC58}">
      <dgm:prSet/>
      <dgm:spPr/>
      <dgm:t>
        <a:bodyPr/>
        <a:lstStyle/>
        <a:p>
          <a:endParaRPr lang="en-US"/>
        </a:p>
      </dgm:t>
    </dgm:pt>
    <dgm:pt modelId="{789B928A-068B-4E64-B57F-99E628033B37}">
      <dgm:prSet/>
      <dgm:spPr/>
      <dgm:t>
        <a:bodyPr/>
        <a:lstStyle/>
        <a:p>
          <a:r>
            <a:rPr lang="en-US" b="1"/>
            <a:t>At-a-glance signals</a:t>
          </a:r>
          <a:r>
            <a:rPr lang="en-US"/>
            <a:t> → faster decisions and </a:t>
          </a:r>
          <a:r>
            <a:rPr lang="en-US" b="1"/>
            <a:t>timely escalations</a:t>
          </a:r>
          <a:r>
            <a:rPr lang="en-US"/>
            <a:t>.</a:t>
          </a:r>
        </a:p>
      </dgm:t>
    </dgm:pt>
    <dgm:pt modelId="{9F4C627D-F35A-4A1E-B556-C5A8A00E3CCF}" type="parTrans" cxnId="{21875D38-65C4-4B30-804A-A4FE65718DD3}">
      <dgm:prSet/>
      <dgm:spPr/>
      <dgm:t>
        <a:bodyPr/>
        <a:lstStyle/>
        <a:p>
          <a:endParaRPr lang="en-US"/>
        </a:p>
      </dgm:t>
    </dgm:pt>
    <dgm:pt modelId="{1876AB07-C0E5-4F42-81AA-4BF92302922A}" type="sibTrans" cxnId="{21875D38-65C4-4B30-804A-A4FE65718DD3}">
      <dgm:prSet/>
      <dgm:spPr/>
      <dgm:t>
        <a:bodyPr/>
        <a:lstStyle/>
        <a:p>
          <a:endParaRPr lang="en-US"/>
        </a:p>
      </dgm:t>
    </dgm:pt>
    <dgm:pt modelId="{8433431D-83FE-49EA-8DBE-8900F16A86D6}">
      <dgm:prSet/>
      <dgm:spPr/>
      <dgm:t>
        <a:bodyPr/>
        <a:lstStyle/>
        <a:p>
          <a:r>
            <a:rPr lang="en-US"/>
            <a:t>Early wins: fewer “where is X?” calls, improved </a:t>
          </a:r>
          <a:r>
            <a:rPr lang="en-US" b="1"/>
            <a:t>observation compliance (NEWS2)</a:t>
          </a:r>
          <a:r>
            <a:rPr lang="en-US"/>
            <a:t>, better </a:t>
          </a:r>
          <a:r>
            <a:rPr lang="en-US" b="1"/>
            <a:t>data quality</a:t>
          </a:r>
          <a:r>
            <a:rPr lang="en-US"/>
            <a:t>.</a:t>
          </a:r>
        </a:p>
      </dgm:t>
    </dgm:pt>
    <dgm:pt modelId="{B0371F01-D87B-4768-8A43-62A840BA8744}" type="parTrans" cxnId="{781345C4-E523-4E5F-A3A7-8C37A736DB1A}">
      <dgm:prSet/>
      <dgm:spPr/>
      <dgm:t>
        <a:bodyPr/>
        <a:lstStyle/>
        <a:p>
          <a:endParaRPr lang="en-US"/>
        </a:p>
      </dgm:t>
    </dgm:pt>
    <dgm:pt modelId="{7FC5150D-B686-467B-8EA9-06F52224ED2E}" type="sibTrans" cxnId="{781345C4-E523-4E5F-A3A7-8C37A736DB1A}">
      <dgm:prSet/>
      <dgm:spPr/>
      <dgm:t>
        <a:bodyPr/>
        <a:lstStyle/>
        <a:p>
          <a:endParaRPr lang="en-US"/>
        </a:p>
      </dgm:t>
    </dgm:pt>
    <dgm:pt modelId="{60E523F0-333F-45DC-AC5D-D092C0EAAC23}" type="pres">
      <dgm:prSet presAssocID="{DB30B665-7FED-4C44-A50A-90F2AB43CA77}" presName="root" presStyleCnt="0">
        <dgm:presLayoutVars>
          <dgm:dir/>
          <dgm:resizeHandles val="exact"/>
        </dgm:presLayoutVars>
      </dgm:prSet>
      <dgm:spPr/>
    </dgm:pt>
    <dgm:pt modelId="{2981946E-2F16-46C2-9268-A3DF90C4BB0C}" type="pres">
      <dgm:prSet presAssocID="{652BAF96-6594-444F-99AC-C3298F7E5635}" presName="compNode" presStyleCnt="0"/>
      <dgm:spPr/>
    </dgm:pt>
    <dgm:pt modelId="{65883546-F53B-4E1C-B356-129794FC2095}" type="pres">
      <dgm:prSet presAssocID="{652BAF96-6594-444F-99AC-C3298F7E563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mputer"/>
        </a:ext>
      </dgm:extLst>
    </dgm:pt>
    <dgm:pt modelId="{B91D5811-4626-4FED-B616-E4E68A8905C4}" type="pres">
      <dgm:prSet presAssocID="{652BAF96-6594-444F-99AC-C3298F7E5635}" presName="iconSpace" presStyleCnt="0"/>
      <dgm:spPr/>
    </dgm:pt>
    <dgm:pt modelId="{D6DB166F-E0EF-44EF-99E6-C27E84A6C2B3}" type="pres">
      <dgm:prSet presAssocID="{652BAF96-6594-444F-99AC-C3298F7E5635}" presName="parTx" presStyleLbl="revTx" presStyleIdx="0" presStyleCnt="4">
        <dgm:presLayoutVars>
          <dgm:chMax val="0"/>
          <dgm:chPref val="0"/>
        </dgm:presLayoutVars>
      </dgm:prSet>
      <dgm:spPr/>
    </dgm:pt>
    <dgm:pt modelId="{0F5FD693-4E5E-44C1-AE7D-EE52CBE979E2}" type="pres">
      <dgm:prSet presAssocID="{652BAF96-6594-444F-99AC-C3298F7E5635}" presName="txSpace" presStyleCnt="0"/>
      <dgm:spPr/>
    </dgm:pt>
    <dgm:pt modelId="{C02A7792-0CEC-4909-BBC5-689B803626FD}" type="pres">
      <dgm:prSet presAssocID="{652BAF96-6594-444F-99AC-C3298F7E5635}" presName="desTx" presStyleLbl="revTx" presStyleIdx="1" presStyleCnt="4">
        <dgm:presLayoutVars/>
      </dgm:prSet>
      <dgm:spPr/>
    </dgm:pt>
    <dgm:pt modelId="{8FA04F83-FB03-47FD-8044-F63A68A59AF3}" type="pres">
      <dgm:prSet presAssocID="{E76C22F4-8D86-47A5-A3D2-27DF4ED2C0D6}" presName="sibTrans" presStyleCnt="0"/>
      <dgm:spPr/>
    </dgm:pt>
    <dgm:pt modelId="{A35695F8-2210-43C2-B6C0-0A68FF362750}" type="pres">
      <dgm:prSet presAssocID="{F4C6579F-D44D-48FC-8F3E-CF595889AE71}" presName="compNode" presStyleCnt="0"/>
      <dgm:spPr/>
    </dgm:pt>
    <dgm:pt modelId="{0FDC82A7-8039-4E6F-8F23-D0AFD8710B34}" type="pres">
      <dgm:prSet presAssocID="{F4C6579F-D44D-48FC-8F3E-CF595889AE7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al"/>
        </a:ext>
      </dgm:extLst>
    </dgm:pt>
    <dgm:pt modelId="{E9A9A015-8668-4FAF-8BC1-88D2248BA0B5}" type="pres">
      <dgm:prSet presAssocID="{F4C6579F-D44D-48FC-8F3E-CF595889AE71}" presName="iconSpace" presStyleCnt="0"/>
      <dgm:spPr/>
    </dgm:pt>
    <dgm:pt modelId="{36185CB9-C1BF-480E-9738-366471709FDD}" type="pres">
      <dgm:prSet presAssocID="{F4C6579F-D44D-48FC-8F3E-CF595889AE71}" presName="parTx" presStyleLbl="revTx" presStyleIdx="2" presStyleCnt="4">
        <dgm:presLayoutVars>
          <dgm:chMax val="0"/>
          <dgm:chPref val="0"/>
        </dgm:presLayoutVars>
      </dgm:prSet>
      <dgm:spPr/>
    </dgm:pt>
    <dgm:pt modelId="{56ED2340-35F1-4246-94D3-D937DFACCBD0}" type="pres">
      <dgm:prSet presAssocID="{F4C6579F-D44D-48FC-8F3E-CF595889AE71}" presName="txSpace" presStyleCnt="0"/>
      <dgm:spPr/>
    </dgm:pt>
    <dgm:pt modelId="{1402535D-2792-48E4-B617-3C4EDAA7FFA3}" type="pres">
      <dgm:prSet presAssocID="{F4C6579F-D44D-48FC-8F3E-CF595889AE71}" presName="desTx" presStyleLbl="revTx" presStyleIdx="3" presStyleCnt="4">
        <dgm:presLayoutVars/>
      </dgm:prSet>
      <dgm:spPr/>
    </dgm:pt>
  </dgm:ptLst>
  <dgm:cxnLst>
    <dgm:cxn modelId="{CF419603-7C65-4FE2-B794-6B2DBE675F68}" srcId="{652BAF96-6594-444F-99AC-C3298F7E5635}" destId="{AED4B574-9B6C-41B8-8433-3F2FFCB01191}" srcOrd="3" destOrd="0" parTransId="{CDDC2128-C3A4-47B5-8E46-D8327CAAA964}" sibTransId="{56E486C7-6B3B-4E21-BCF5-0C6C246AA46E}"/>
    <dgm:cxn modelId="{858CFE09-F39B-4793-89FF-33B9E8A648D3}" type="presOf" srcId="{C66B86A9-2B7D-4492-9470-4771A5CC28D0}" destId="{1402535D-2792-48E4-B617-3C4EDAA7FFA3}" srcOrd="0" destOrd="1" presId="urn:microsoft.com/office/officeart/2018/5/layout/CenteredIconLabelDescriptionList"/>
    <dgm:cxn modelId="{35579911-6686-4FAE-81DF-53DE94CC45F9}" type="presOf" srcId="{30C5AED9-EC27-4686-A0B2-1209EF725B96}" destId="{1402535D-2792-48E4-B617-3C4EDAA7FFA3}" srcOrd="0" destOrd="0" presId="urn:microsoft.com/office/officeart/2018/5/layout/CenteredIconLabelDescriptionList"/>
    <dgm:cxn modelId="{C639CF1E-ABA4-46C7-A930-5B65B3840F6E}" srcId="{DB30B665-7FED-4C44-A50A-90F2AB43CA77}" destId="{F4C6579F-D44D-48FC-8F3E-CF595889AE71}" srcOrd="1" destOrd="0" parTransId="{5844FABD-4222-4BA8-8BED-B92DB53FB09F}" sibTransId="{23221BF1-0E8E-481B-8703-F951BFD68FF4}"/>
    <dgm:cxn modelId="{E4B0B62A-3360-4919-A10A-DC17C17166BD}" type="presOf" srcId="{9E6E3D2D-8707-4E07-AA7A-5E1E0C79A004}" destId="{C02A7792-0CEC-4909-BBC5-689B803626FD}" srcOrd="0" destOrd="2" presId="urn:microsoft.com/office/officeart/2018/5/layout/CenteredIconLabelDescriptionList"/>
    <dgm:cxn modelId="{21875D38-65C4-4B30-804A-A4FE65718DD3}" srcId="{F4C6579F-D44D-48FC-8F3E-CF595889AE71}" destId="{789B928A-068B-4E64-B57F-99E628033B37}" srcOrd="2" destOrd="0" parTransId="{9F4C627D-F35A-4A1E-B556-C5A8A00E3CCF}" sibTransId="{1876AB07-C0E5-4F42-81AA-4BF92302922A}"/>
    <dgm:cxn modelId="{32E1D53B-5060-4C34-9333-AB8F6F9114A8}" type="presOf" srcId="{AED4B574-9B6C-41B8-8433-3F2FFCB01191}" destId="{C02A7792-0CEC-4909-BBC5-689B803626FD}" srcOrd="0" destOrd="3" presId="urn:microsoft.com/office/officeart/2018/5/layout/CenteredIconLabelDescriptionList"/>
    <dgm:cxn modelId="{FBDEC75C-153B-4605-B512-6D367A3820B4}" type="presOf" srcId="{F4C6579F-D44D-48FC-8F3E-CF595889AE71}" destId="{36185CB9-C1BF-480E-9738-366471709FDD}" srcOrd="0" destOrd="0" presId="urn:microsoft.com/office/officeart/2018/5/layout/CenteredIconLabelDescriptionList"/>
    <dgm:cxn modelId="{478DE243-03C2-4B80-984E-00A8AF38CBC2}" srcId="{F4C6579F-D44D-48FC-8F3E-CF595889AE71}" destId="{30C5AED9-EC27-4686-A0B2-1209EF725B96}" srcOrd="0" destOrd="0" parTransId="{47A3A835-8D19-401B-BB2C-F2F2E369273C}" sibTransId="{E0F05B0B-5D28-4373-B9DE-F0C7C851A539}"/>
    <dgm:cxn modelId="{C3A8874E-DC6B-42C6-A2FC-1EA2663752EB}" srcId="{652BAF96-6594-444F-99AC-C3298F7E5635}" destId="{83609CA8-7655-47F0-B1F7-2A11800E4F29}" srcOrd="1" destOrd="0" parTransId="{203B4CF4-358F-4528-93CE-393B995D21BE}" sibTransId="{9EB9A543-6113-4B1F-8520-E924D853F812}"/>
    <dgm:cxn modelId="{BCC65D72-324D-4A01-99C7-876A8E48F093}" type="presOf" srcId="{652BAF96-6594-444F-99AC-C3298F7E5635}" destId="{D6DB166F-E0EF-44EF-99E6-C27E84A6C2B3}" srcOrd="0" destOrd="0" presId="urn:microsoft.com/office/officeart/2018/5/layout/CenteredIconLabelDescriptionList"/>
    <dgm:cxn modelId="{6DFD3573-71C3-4FF0-A9DA-027D36AEB466}" srcId="{DB30B665-7FED-4C44-A50A-90F2AB43CA77}" destId="{652BAF96-6594-444F-99AC-C3298F7E5635}" srcOrd="0" destOrd="0" parTransId="{B6650028-35BD-4A75-8903-114ED0FD1248}" sibTransId="{E76C22F4-8D86-47A5-A3D2-27DF4ED2C0D6}"/>
    <dgm:cxn modelId="{0DADF054-0AE3-45E0-ADEA-1E96DD379398}" type="presOf" srcId="{789B928A-068B-4E64-B57F-99E628033B37}" destId="{1402535D-2792-48E4-B617-3C4EDAA7FFA3}" srcOrd="0" destOrd="2" presId="urn:microsoft.com/office/officeart/2018/5/layout/CenteredIconLabelDescriptionList"/>
    <dgm:cxn modelId="{1BE5A376-2DE6-4CF2-B3FD-0D84C0BD6DF4}" srcId="{652BAF96-6594-444F-99AC-C3298F7E5635}" destId="{16F74A4C-706D-4AFE-8DE2-CB7B09382A23}" srcOrd="0" destOrd="0" parTransId="{2616BDD1-05E8-4E0F-92DB-A8ED695FA26E}" sibTransId="{CE238D06-173D-40CE-B8E9-6ADF81532465}"/>
    <dgm:cxn modelId="{89256F7C-C51C-42BE-BD90-45CBAC88987A}" type="presOf" srcId="{16F74A4C-706D-4AFE-8DE2-CB7B09382A23}" destId="{C02A7792-0CEC-4909-BBC5-689B803626FD}" srcOrd="0" destOrd="0" presId="urn:microsoft.com/office/officeart/2018/5/layout/CenteredIconLabelDescriptionList"/>
    <dgm:cxn modelId="{44301790-2EAB-4462-A0C6-9BCF048EEAD7}" type="presOf" srcId="{83609CA8-7655-47F0-B1F7-2A11800E4F29}" destId="{C02A7792-0CEC-4909-BBC5-689B803626FD}" srcOrd="0" destOrd="1" presId="urn:microsoft.com/office/officeart/2018/5/layout/CenteredIconLabelDescriptionList"/>
    <dgm:cxn modelId="{49D483BF-9433-4025-A4F7-4A3339013F93}" srcId="{652BAF96-6594-444F-99AC-C3298F7E5635}" destId="{9E6E3D2D-8707-4E07-AA7A-5E1E0C79A004}" srcOrd="2" destOrd="0" parTransId="{B361EAFE-709F-49D7-9776-E5D8310ACD26}" sibTransId="{7AB3BE13-849A-4E93-ACF1-50649B0CA2F1}"/>
    <dgm:cxn modelId="{781345C4-E523-4E5F-A3A7-8C37A736DB1A}" srcId="{F4C6579F-D44D-48FC-8F3E-CF595889AE71}" destId="{8433431D-83FE-49EA-8DBE-8900F16A86D6}" srcOrd="3" destOrd="0" parTransId="{B0371F01-D87B-4768-8A43-62A840BA8744}" sibTransId="{7FC5150D-B686-467B-8EA9-06F52224ED2E}"/>
    <dgm:cxn modelId="{E677CBC6-69E4-493A-9318-4ACFD0B37FCB}" type="presOf" srcId="{8433431D-83FE-49EA-8DBE-8900F16A86D6}" destId="{1402535D-2792-48E4-B617-3C4EDAA7FFA3}" srcOrd="0" destOrd="3" presId="urn:microsoft.com/office/officeart/2018/5/layout/CenteredIconLabelDescriptionList"/>
    <dgm:cxn modelId="{5F94CBED-3A32-4512-B787-F6C71AEEE3EE}" type="presOf" srcId="{DB30B665-7FED-4C44-A50A-90F2AB43CA77}" destId="{60E523F0-333F-45DC-AC5D-D092C0EAAC23}" srcOrd="0" destOrd="0" presId="urn:microsoft.com/office/officeart/2018/5/layout/CenteredIconLabelDescriptionList"/>
    <dgm:cxn modelId="{612EAEF6-0C95-4785-B0B6-3B47651FCC58}" srcId="{F4C6579F-D44D-48FC-8F3E-CF595889AE71}" destId="{C66B86A9-2B7D-4492-9470-4771A5CC28D0}" srcOrd="1" destOrd="0" parTransId="{EA43ADC8-E916-4D3E-B1F9-F27270513A5C}" sibTransId="{8057F52C-8235-4129-9AE5-9C11B157090E}"/>
    <dgm:cxn modelId="{19F2182A-12D2-41C3-B4B9-9586870DE991}" type="presParOf" srcId="{60E523F0-333F-45DC-AC5D-D092C0EAAC23}" destId="{2981946E-2F16-46C2-9268-A3DF90C4BB0C}" srcOrd="0" destOrd="0" presId="urn:microsoft.com/office/officeart/2018/5/layout/CenteredIconLabelDescriptionList"/>
    <dgm:cxn modelId="{056137BA-7234-4C18-A189-D4A9FB495847}" type="presParOf" srcId="{2981946E-2F16-46C2-9268-A3DF90C4BB0C}" destId="{65883546-F53B-4E1C-B356-129794FC2095}" srcOrd="0" destOrd="0" presId="urn:microsoft.com/office/officeart/2018/5/layout/CenteredIconLabelDescriptionList"/>
    <dgm:cxn modelId="{DB98381A-A702-42E3-849A-96ECA494551D}" type="presParOf" srcId="{2981946E-2F16-46C2-9268-A3DF90C4BB0C}" destId="{B91D5811-4626-4FED-B616-E4E68A8905C4}" srcOrd="1" destOrd="0" presId="urn:microsoft.com/office/officeart/2018/5/layout/CenteredIconLabelDescriptionList"/>
    <dgm:cxn modelId="{EE9BE5A6-84A1-474B-8F94-29DFDB074163}" type="presParOf" srcId="{2981946E-2F16-46C2-9268-A3DF90C4BB0C}" destId="{D6DB166F-E0EF-44EF-99E6-C27E84A6C2B3}" srcOrd="2" destOrd="0" presId="urn:microsoft.com/office/officeart/2018/5/layout/CenteredIconLabelDescriptionList"/>
    <dgm:cxn modelId="{22C64360-F7F1-4AD8-BA44-2480358C2F0F}" type="presParOf" srcId="{2981946E-2F16-46C2-9268-A3DF90C4BB0C}" destId="{0F5FD693-4E5E-44C1-AE7D-EE52CBE979E2}" srcOrd="3" destOrd="0" presId="urn:microsoft.com/office/officeart/2018/5/layout/CenteredIconLabelDescriptionList"/>
    <dgm:cxn modelId="{ECD90AD0-576C-447B-AB15-26927DD0E305}" type="presParOf" srcId="{2981946E-2F16-46C2-9268-A3DF90C4BB0C}" destId="{C02A7792-0CEC-4909-BBC5-689B803626FD}" srcOrd="4" destOrd="0" presId="urn:microsoft.com/office/officeart/2018/5/layout/CenteredIconLabelDescriptionList"/>
    <dgm:cxn modelId="{5407E59D-B85E-4E16-B61C-551EBF980C95}" type="presParOf" srcId="{60E523F0-333F-45DC-AC5D-D092C0EAAC23}" destId="{8FA04F83-FB03-47FD-8044-F63A68A59AF3}" srcOrd="1" destOrd="0" presId="urn:microsoft.com/office/officeart/2018/5/layout/CenteredIconLabelDescriptionList"/>
    <dgm:cxn modelId="{2A0DF750-D514-4384-A12E-34A1B67723EA}" type="presParOf" srcId="{60E523F0-333F-45DC-AC5D-D092C0EAAC23}" destId="{A35695F8-2210-43C2-B6C0-0A68FF362750}" srcOrd="2" destOrd="0" presId="urn:microsoft.com/office/officeart/2018/5/layout/CenteredIconLabelDescriptionList"/>
    <dgm:cxn modelId="{FC3257F5-9D49-4280-82FB-7E7B3143DA61}" type="presParOf" srcId="{A35695F8-2210-43C2-B6C0-0A68FF362750}" destId="{0FDC82A7-8039-4E6F-8F23-D0AFD8710B34}" srcOrd="0" destOrd="0" presId="urn:microsoft.com/office/officeart/2018/5/layout/CenteredIconLabelDescriptionList"/>
    <dgm:cxn modelId="{618BF31D-9BD0-4A89-91AE-6D1BC7BC5310}" type="presParOf" srcId="{A35695F8-2210-43C2-B6C0-0A68FF362750}" destId="{E9A9A015-8668-4FAF-8BC1-88D2248BA0B5}" srcOrd="1" destOrd="0" presId="urn:microsoft.com/office/officeart/2018/5/layout/CenteredIconLabelDescriptionList"/>
    <dgm:cxn modelId="{8A2A2876-5CD9-4FF3-AFC3-9C7C2EE5E1F9}" type="presParOf" srcId="{A35695F8-2210-43C2-B6C0-0A68FF362750}" destId="{36185CB9-C1BF-480E-9738-366471709FDD}" srcOrd="2" destOrd="0" presId="urn:microsoft.com/office/officeart/2018/5/layout/CenteredIconLabelDescriptionList"/>
    <dgm:cxn modelId="{909983E0-53E4-48B6-916D-C75CD3BEA333}" type="presParOf" srcId="{A35695F8-2210-43C2-B6C0-0A68FF362750}" destId="{56ED2340-35F1-4246-94D3-D937DFACCBD0}" srcOrd="3" destOrd="0" presId="urn:microsoft.com/office/officeart/2018/5/layout/CenteredIconLabelDescriptionList"/>
    <dgm:cxn modelId="{19644ADB-2826-4645-B6AF-691614F11F9C}" type="presParOf" srcId="{A35695F8-2210-43C2-B6C0-0A68FF362750}" destId="{1402535D-2792-48E4-B617-3C4EDAA7FFA3}"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697D8B-129B-4216-B1B7-28F7629AD527}" type="doc">
      <dgm:prSet loTypeId="urn:microsoft.com/office/officeart/2008/layout/LinedList" loCatId="list" qsTypeId="urn:microsoft.com/office/officeart/2005/8/quickstyle/simple2" qsCatId="simple" csTypeId="urn:microsoft.com/office/officeart/2005/8/colors/accent3_2" csCatId="accent3" phldr="1"/>
      <dgm:spPr/>
      <dgm:t>
        <a:bodyPr/>
        <a:lstStyle/>
        <a:p>
          <a:endParaRPr lang="en-US"/>
        </a:p>
      </dgm:t>
    </dgm:pt>
    <dgm:pt modelId="{A4E0801D-C50B-433C-8726-DE41742F37EA}">
      <dgm:prSet/>
      <dgm:spPr/>
      <dgm:t>
        <a:bodyPr/>
        <a:lstStyle/>
        <a:p>
          <a:r>
            <a:rPr lang="en-US" b="1"/>
            <a:t>Individual Care Boards for every ward</a:t>
          </a:r>
          <a:r>
            <a:rPr lang="en-US"/>
            <a:t> — a live screen you can read from across the room.</a:t>
          </a:r>
        </a:p>
      </dgm:t>
    </dgm:pt>
    <dgm:pt modelId="{CAC5BC1C-59B9-4CC2-A2C6-38B4F420F7A3}" type="parTrans" cxnId="{DEA8CF4B-A7FD-4D9A-A892-A5DC4787F5F9}">
      <dgm:prSet/>
      <dgm:spPr/>
      <dgm:t>
        <a:bodyPr/>
        <a:lstStyle/>
        <a:p>
          <a:endParaRPr lang="en-US"/>
        </a:p>
      </dgm:t>
    </dgm:pt>
    <dgm:pt modelId="{D2474230-116B-4200-9B05-9F3CBE06E66F}" type="sibTrans" cxnId="{DEA8CF4B-A7FD-4D9A-A892-A5DC4787F5F9}">
      <dgm:prSet/>
      <dgm:spPr/>
      <dgm:t>
        <a:bodyPr/>
        <a:lstStyle/>
        <a:p>
          <a:endParaRPr lang="en-US"/>
        </a:p>
      </dgm:t>
    </dgm:pt>
    <dgm:pt modelId="{7208B7F2-96DA-4A02-AE1B-0858D34CC769}">
      <dgm:prSet/>
      <dgm:spPr/>
      <dgm:t>
        <a:bodyPr/>
        <a:lstStyle/>
        <a:p>
          <a:r>
            <a:rPr lang="en-US" b="1"/>
            <a:t>Essentials at a glance:</a:t>
          </a:r>
          <a:r>
            <a:rPr lang="en-US"/>
            <a:t> beds (occupied/vacant), </a:t>
          </a:r>
          <a:r>
            <a:rPr lang="en-US" b="1"/>
            <a:t>EDD</a:t>
          </a:r>
          <a:r>
            <a:rPr lang="en-US"/>
            <a:t>, </a:t>
          </a:r>
          <a:r>
            <a:rPr lang="en-US" b="1"/>
            <a:t>blockers</a:t>
          </a:r>
          <a:r>
            <a:rPr lang="en-US"/>
            <a:t>, and safety prompts (</a:t>
          </a:r>
          <a:r>
            <a:rPr lang="en-US" b="1"/>
            <a:t>NEWS2/obs due, VTE, infection, side-room</a:t>
          </a:r>
          <a:r>
            <a:rPr lang="en-US"/>
            <a:t>).</a:t>
          </a:r>
        </a:p>
      </dgm:t>
    </dgm:pt>
    <dgm:pt modelId="{F19CF638-0A70-40C1-B72C-C0AE30586E82}" type="parTrans" cxnId="{155BBB54-AB89-4F7E-8099-A6C83352E4CF}">
      <dgm:prSet/>
      <dgm:spPr/>
      <dgm:t>
        <a:bodyPr/>
        <a:lstStyle/>
        <a:p>
          <a:endParaRPr lang="en-US"/>
        </a:p>
      </dgm:t>
    </dgm:pt>
    <dgm:pt modelId="{C93CA049-254B-4826-8B06-881F3B666AF3}" type="sibTrans" cxnId="{155BBB54-AB89-4F7E-8099-A6C83352E4CF}">
      <dgm:prSet/>
      <dgm:spPr/>
      <dgm:t>
        <a:bodyPr/>
        <a:lstStyle/>
        <a:p>
          <a:endParaRPr lang="en-US"/>
        </a:p>
      </dgm:t>
    </dgm:pt>
    <dgm:pt modelId="{FC33C2EB-B11B-4ACC-8485-3E58BBF8B4FD}">
      <dgm:prSet/>
      <dgm:spPr/>
      <dgm:t>
        <a:bodyPr/>
        <a:lstStyle/>
        <a:p>
          <a:r>
            <a:rPr lang="en-US" b="1"/>
            <a:t>One truth, many views:</a:t>
          </a:r>
          <a:r>
            <a:rPr lang="en-US"/>
            <a:t> wall displays on the ward, plus desktop and mobile for teams.</a:t>
          </a:r>
        </a:p>
      </dgm:t>
    </dgm:pt>
    <dgm:pt modelId="{583BC383-187B-493B-BE7A-0220832834C6}" type="parTrans" cxnId="{C25DB82E-33FE-4E1A-871B-7203624FBCAE}">
      <dgm:prSet/>
      <dgm:spPr/>
      <dgm:t>
        <a:bodyPr/>
        <a:lstStyle/>
        <a:p>
          <a:endParaRPr lang="en-US"/>
        </a:p>
      </dgm:t>
    </dgm:pt>
    <dgm:pt modelId="{D1C72342-4211-4B72-B655-33837BCABFD6}" type="sibTrans" cxnId="{C25DB82E-33FE-4E1A-871B-7203624FBCAE}">
      <dgm:prSet/>
      <dgm:spPr/>
      <dgm:t>
        <a:bodyPr/>
        <a:lstStyle/>
        <a:p>
          <a:endParaRPr lang="en-US"/>
        </a:p>
      </dgm:t>
    </dgm:pt>
    <dgm:pt modelId="{3E0D2FFF-E64D-439F-AB21-A3874321A5AB}">
      <dgm:prSet/>
      <dgm:spPr/>
      <dgm:t>
        <a:bodyPr/>
        <a:lstStyle/>
        <a:p>
          <a:r>
            <a:rPr lang="en-US" b="1"/>
            <a:t>Designed for flow &amp; safety:</a:t>
          </a:r>
          <a:r>
            <a:rPr lang="en-US"/>
            <a:t> clear colour cues, big typography, consistent layout across wards.</a:t>
          </a:r>
        </a:p>
      </dgm:t>
    </dgm:pt>
    <dgm:pt modelId="{5BE24175-166F-4AD4-800A-BD33A38A8556}" type="parTrans" cxnId="{E17FE48C-4B5A-4B95-A666-E8E6E995DF12}">
      <dgm:prSet/>
      <dgm:spPr/>
      <dgm:t>
        <a:bodyPr/>
        <a:lstStyle/>
        <a:p>
          <a:endParaRPr lang="en-US"/>
        </a:p>
      </dgm:t>
    </dgm:pt>
    <dgm:pt modelId="{E98C3FD5-7447-4C13-9F11-21B8673B9735}" type="sibTrans" cxnId="{E17FE48C-4B5A-4B95-A666-E8E6E995DF12}">
      <dgm:prSet/>
      <dgm:spPr/>
      <dgm:t>
        <a:bodyPr/>
        <a:lstStyle/>
        <a:p>
          <a:endParaRPr lang="en-US"/>
        </a:p>
      </dgm:t>
    </dgm:pt>
    <dgm:pt modelId="{22194FC3-6B7B-42F5-8FC2-6E9E0086452D}">
      <dgm:prSet/>
      <dgm:spPr/>
      <dgm:t>
        <a:bodyPr/>
        <a:lstStyle/>
        <a:p>
          <a:r>
            <a:rPr lang="en-US" b="1"/>
            <a:t>Keeps itself fresh:</a:t>
          </a:r>
          <a:r>
            <a:rPr lang="en-US"/>
            <a:t> </a:t>
          </a:r>
          <a:r>
            <a:rPr lang="en-US" b="1"/>
            <a:t>auto-refresh every 2 minutes</a:t>
          </a:r>
          <a:r>
            <a:rPr lang="en-US"/>
            <a:t> from MEDITECH DR with </a:t>
          </a:r>
          <a:r>
            <a:rPr lang="en-US" b="1"/>
            <a:t>guard-rails</a:t>
          </a:r>
          <a:r>
            <a:rPr lang="en-US"/>
            <a:t> for data quality.</a:t>
          </a:r>
        </a:p>
      </dgm:t>
    </dgm:pt>
    <dgm:pt modelId="{05D4AECD-6153-4B6F-AD15-1BD40D851854}" type="parTrans" cxnId="{A3362D86-4839-4F5B-9E72-1ABC0C78C83E}">
      <dgm:prSet/>
      <dgm:spPr/>
      <dgm:t>
        <a:bodyPr/>
        <a:lstStyle/>
        <a:p>
          <a:endParaRPr lang="en-US"/>
        </a:p>
      </dgm:t>
    </dgm:pt>
    <dgm:pt modelId="{FC9C1BFE-7E41-4EC9-BB08-50D4F2368EDD}" type="sibTrans" cxnId="{A3362D86-4839-4F5B-9E72-1ABC0C78C83E}">
      <dgm:prSet/>
      <dgm:spPr/>
      <dgm:t>
        <a:bodyPr/>
        <a:lstStyle/>
        <a:p>
          <a:endParaRPr lang="en-US"/>
        </a:p>
      </dgm:t>
    </dgm:pt>
    <dgm:pt modelId="{910E90B0-311B-4D7A-8946-C89360FA4824}">
      <dgm:prSet/>
      <dgm:spPr/>
      <dgm:t>
        <a:bodyPr/>
        <a:lstStyle/>
        <a:p>
          <a:r>
            <a:rPr lang="en-US" b="1"/>
            <a:t>Handover-ready:</a:t>
          </a:r>
          <a:r>
            <a:rPr lang="en-US"/>
            <a:t> supports ward rounds and </a:t>
          </a:r>
          <a:r>
            <a:rPr lang="en-US" b="1"/>
            <a:t>escalation pathways</a:t>
          </a:r>
          <a:r>
            <a:rPr lang="en-US"/>
            <a:t>.</a:t>
          </a:r>
        </a:p>
      </dgm:t>
    </dgm:pt>
    <dgm:pt modelId="{908DFB2E-752F-459F-ABEC-18508BC48255}" type="parTrans" cxnId="{8861C9EC-3BBE-4B55-9C36-738E9BDB02B3}">
      <dgm:prSet/>
      <dgm:spPr/>
      <dgm:t>
        <a:bodyPr/>
        <a:lstStyle/>
        <a:p>
          <a:endParaRPr lang="en-US"/>
        </a:p>
      </dgm:t>
    </dgm:pt>
    <dgm:pt modelId="{B51F53E4-0E15-4256-A58E-6D94A010B9BF}" type="sibTrans" cxnId="{8861C9EC-3BBE-4B55-9C36-738E9BDB02B3}">
      <dgm:prSet/>
      <dgm:spPr/>
      <dgm:t>
        <a:bodyPr/>
        <a:lstStyle/>
        <a:p>
          <a:endParaRPr lang="en-US"/>
        </a:p>
      </dgm:t>
    </dgm:pt>
    <dgm:pt modelId="{72F98A1D-461D-4F7C-A73A-7FC11A3C5BE6}" type="pres">
      <dgm:prSet presAssocID="{13697D8B-129B-4216-B1B7-28F7629AD527}" presName="vert0" presStyleCnt="0">
        <dgm:presLayoutVars>
          <dgm:dir/>
          <dgm:animOne val="branch"/>
          <dgm:animLvl val="lvl"/>
        </dgm:presLayoutVars>
      </dgm:prSet>
      <dgm:spPr/>
    </dgm:pt>
    <dgm:pt modelId="{474E9077-23A6-45AB-9E94-F5C7AB025D75}" type="pres">
      <dgm:prSet presAssocID="{A4E0801D-C50B-433C-8726-DE41742F37EA}" presName="thickLine" presStyleLbl="alignNode1" presStyleIdx="0" presStyleCnt="6"/>
      <dgm:spPr/>
    </dgm:pt>
    <dgm:pt modelId="{5520A011-9FAD-4F4B-A312-1B9916DD397D}" type="pres">
      <dgm:prSet presAssocID="{A4E0801D-C50B-433C-8726-DE41742F37EA}" presName="horz1" presStyleCnt="0"/>
      <dgm:spPr/>
    </dgm:pt>
    <dgm:pt modelId="{1F1419C7-8ACF-480F-A78A-E1F10817512A}" type="pres">
      <dgm:prSet presAssocID="{A4E0801D-C50B-433C-8726-DE41742F37EA}" presName="tx1" presStyleLbl="revTx" presStyleIdx="0" presStyleCnt="6"/>
      <dgm:spPr/>
    </dgm:pt>
    <dgm:pt modelId="{2D4A4868-7749-47D5-AAF9-D877FA02B1F2}" type="pres">
      <dgm:prSet presAssocID="{A4E0801D-C50B-433C-8726-DE41742F37EA}" presName="vert1" presStyleCnt="0"/>
      <dgm:spPr/>
    </dgm:pt>
    <dgm:pt modelId="{40B7E3A9-E2C6-4A0F-9DE2-59CAC14929E1}" type="pres">
      <dgm:prSet presAssocID="{7208B7F2-96DA-4A02-AE1B-0858D34CC769}" presName="thickLine" presStyleLbl="alignNode1" presStyleIdx="1" presStyleCnt="6"/>
      <dgm:spPr/>
    </dgm:pt>
    <dgm:pt modelId="{5D1C3D75-19F8-4B98-8A59-2F8B504CC8EE}" type="pres">
      <dgm:prSet presAssocID="{7208B7F2-96DA-4A02-AE1B-0858D34CC769}" presName="horz1" presStyleCnt="0"/>
      <dgm:spPr/>
    </dgm:pt>
    <dgm:pt modelId="{2B121EE4-679E-4EB0-83F8-D87998EC92C4}" type="pres">
      <dgm:prSet presAssocID="{7208B7F2-96DA-4A02-AE1B-0858D34CC769}" presName="tx1" presStyleLbl="revTx" presStyleIdx="1" presStyleCnt="6"/>
      <dgm:spPr/>
    </dgm:pt>
    <dgm:pt modelId="{3C0B613F-1D59-4B34-908F-87BF51B84B09}" type="pres">
      <dgm:prSet presAssocID="{7208B7F2-96DA-4A02-AE1B-0858D34CC769}" presName="vert1" presStyleCnt="0"/>
      <dgm:spPr/>
    </dgm:pt>
    <dgm:pt modelId="{0BD2F964-53B3-4CA8-AE72-F1A80C63CBCE}" type="pres">
      <dgm:prSet presAssocID="{FC33C2EB-B11B-4ACC-8485-3E58BBF8B4FD}" presName="thickLine" presStyleLbl="alignNode1" presStyleIdx="2" presStyleCnt="6"/>
      <dgm:spPr/>
    </dgm:pt>
    <dgm:pt modelId="{44328162-3F68-43EE-9324-6AEBE56C963C}" type="pres">
      <dgm:prSet presAssocID="{FC33C2EB-B11B-4ACC-8485-3E58BBF8B4FD}" presName="horz1" presStyleCnt="0"/>
      <dgm:spPr/>
    </dgm:pt>
    <dgm:pt modelId="{86AE89AC-0EE3-4E07-9A31-995F24F3327F}" type="pres">
      <dgm:prSet presAssocID="{FC33C2EB-B11B-4ACC-8485-3E58BBF8B4FD}" presName="tx1" presStyleLbl="revTx" presStyleIdx="2" presStyleCnt="6"/>
      <dgm:spPr/>
    </dgm:pt>
    <dgm:pt modelId="{3C08EA9E-E2DD-4A4C-AD0B-7D4A75CD3BEF}" type="pres">
      <dgm:prSet presAssocID="{FC33C2EB-B11B-4ACC-8485-3E58BBF8B4FD}" presName="vert1" presStyleCnt="0"/>
      <dgm:spPr/>
    </dgm:pt>
    <dgm:pt modelId="{3167F73B-2894-4045-9A0F-4AC36BAD9906}" type="pres">
      <dgm:prSet presAssocID="{3E0D2FFF-E64D-439F-AB21-A3874321A5AB}" presName="thickLine" presStyleLbl="alignNode1" presStyleIdx="3" presStyleCnt="6"/>
      <dgm:spPr/>
    </dgm:pt>
    <dgm:pt modelId="{98E9FF90-B428-477C-A86F-0DD620F30813}" type="pres">
      <dgm:prSet presAssocID="{3E0D2FFF-E64D-439F-AB21-A3874321A5AB}" presName="horz1" presStyleCnt="0"/>
      <dgm:spPr/>
    </dgm:pt>
    <dgm:pt modelId="{87E89E06-BCAC-4FAA-B3F4-843FE47AB8DF}" type="pres">
      <dgm:prSet presAssocID="{3E0D2FFF-E64D-439F-AB21-A3874321A5AB}" presName="tx1" presStyleLbl="revTx" presStyleIdx="3" presStyleCnt="6"/>
      <dgm:spPr/>
    </dgm:pt>
    <dgm:pt modelId="{FBE28061-E7A5-43F0-8C64-D234B1D4480A}" type="pres">
      <dgm:prSet presAssocID="{3E0D2FFF-E64D-439F-AB21-A3874321A5AB}" presName="vert1" presStyleCnt="0"/>
      <dgm:spPr/>
    </dgm:pt>
    <dgm:pt modelId="{ED31D46D-0E40-49CD-B829-6A4389F6174F}" type="pres">
      <dgm:prSet presAssocID="{22194FC3-6B7B-42F5-8FC2-6E9E0086452D}" presName="thickLine" presStyleLbl="alignNode1" presStyleIdx="4" presStyleCnt="6"/>
      <dgm:spPr/>
    </dgm:pt>
    <dgm:pt modelId="{F1600238-69A5-4CB0-AFB2-D0C1C68635B8}" type="pres">
      <dgm:prSet presAssocID="{22194FC3-6B7B-42F5-8FC2-6E9E0086452D}" presName="horz1" presStyleCnt="0"/>
      <dgm:spPr/>
    </dgm:pt>
    <dgm:pt modelId="{02A6553F-3250-4AAA-B265-10D92CCF5A80}" type="pres">
      <dgm:prSet presAssocID="{22194FC3-6B7B-42F5-8FC2-6E9E0086452D}" presName="tx1" presStyleLbl="revTx" presStyleIdx="4" presStyleCnt="6"/>
      <dgm:spPr/>
    </dgm:pt>
    <dgm:pt modelId="{0B2F34CE-6706-48AD-965A-D0F6537392C8}" type="pres">
      <dgm:prSet presAssocID="{22194FC3-6B7B-42F5-8FC2-6E9E0086452D}" presName="vert1" presStyleCnt="0"/>
      <dgm:spPr/>
    </dgm:pt>
    <dgm:pt modelId="{6E457342-1CC2-4963-932C-0ABF0C6C1634}" type="pres">
      <dgm:prSet presAssocID="{910E90B0-311B-4D7A-8946-C89360FA4824}" presName="thickLine" presStyleLbl="alignNode1" presStyleIdx="5" presStyleCnt="6"/>
      <dgm:spPr/>
    </dgm:pt>
    <dgm:pt modelId="{E1F1D337-A3EC-4F8A-AC23-D9DD4E8A4A5D}" type="pres">
      <dgm:prSet presAssocID="{910E90B0-311B-4D7A-8946-C89360FA4824}" presName="horz1" presStyleCnt="0"/>
      <dgm:spPr/>
    </dgm:pt>
    <dgm:pt modelId="{7CFDB7EA-C096-4211-841E-D2F4F92FFC85}" type="pres">
      <dgm:prSet presAssocID="{910E90B0-311B-4D7A-8946-C89360FA4824}" presName="tx1" presStyleLbl="revTx" presStyleIdx="5" presStyleCnt="6"/>
      <dgm:spPr/>
    </dgm:pt>
    <dgm:pt modelId="{9DEE224C-47E3-4B33-B32F-D03472B9C109}" type="pres">
      <dgm:prSet presAssocID="{910E90B0-311B-4D7A-8946-C89360FA4824}" presName="vert1" presStyleCnt="0"/>
      <dgm:spPr/>
    </dgm:pt>
  </dgm:ptLst>
  <dgm:cxnLst>
    <dgm:cxn modelId="{C25DB82E-33FE-4E1A-871B-7203624FBCAE}" srcId="{13697D8B-129B-4216-B1B7-28F7629AD527}" destId="{FC33C2EB-B11B-4ACC-8485-3E58BBF8B4FD}" srcOrd="2" destOrd="0" parTransId="{583BC383-187B-493B-BE7A-0220832834C6}" sibTransId="{D1C72342-4211-4B72-B655-33837BCABFD6}"/>
    <dgm:cxn modelId="{0ED54E47-AE4F-483E-BDF9-F94C2A9223BA}" type="presOf" srcId="{FC33C2EB-B11B-4ACC-8485-3E58BBF8B4FD}" destId="{86AE89AC-0EE3-4E07-9A31-995F24F3327F}" srcOrd="0" destOrd="0" presId="urn:microsoft.com/office/officeart/2008/layout/LinedList"/>
    <dgm:cxn modelId="{DEA8CF4B-A7FD-4D9A-A892-A5DC4787F5F9}" srcId="{13697D8B-129B-4216-B1B7-28F7629AD527}" destId="{A4E0801D-C50B-433C-8726-DE41742F37EA}" srcOrd="0" destOrd="0" parTransId="{CAC5BC1C-59B9-4CC2-A2C6-38B4F420F7A3}" sibTransId="{D2474230-116B-4200-9B05-9F3CBE06E66F}"/>
    <dgm:cxn modelId="{E72C2353-9F2D-4B2D-BECE-E3DA90159CB8}" type="presOf" srcId="{13697D8B-129B-4216-B1B7-28F7629AD527}" destId="{72F98A1D-461D-4F7C-A73A-7FC11A3C5BE6}" srcOrd="0" destOrd="0" presId="urn:microsoft.com/office/officeart/2008/layout/LinedList"/>
    <dgm:cxn modelId="{155BBB54-AB89-4F7E-8099-A6C83352E4CF}" srcId="{13697D8B-129B-4216-B1B7-28F7629AD527}" destId="{7208B7F2-96DA-4A02-AE1B-0858D34CC769}" srcOrd="1" destOrd="0" parTransId="{F19CF638-0A70-40C1-B72C-C0AE30586E82}" sibTransId="{C93CA049-254B-4826-8B06-881F3B666AF3}"/>
    <dgm:cxn modelId="{29F11185-BCF0-4F0B-97CA-F7EE1F1BDDCD}" type="presOf" srcId="{22194FC3-6B7B-42F5-8FC2-6E9E0086452D}" destId="{02A6553F-3250-4AAA-B265-10D92CCF5A80}" srcOrd="0" destOrd="0" presId="urn:microsoft.com/office/officeart/2008/layout/LinedList"/>
    <dgm:cxn modelId="{A3362D86-4839-4F5B-9E72-1ABC0C78C83E}" srcId="{13697D8B-129B-4216-B1B7-28F7629AD527}" destId="{22194FC3-6B7B-42F5-8FC2-6E9E0086452D}" srcOrd="4" destOrd="0" parTransId="{05D4AECD-6153-4B6F-AD15-1BD40D851854}" sibTransId="{FC9C1BFE-7E41-4EC9-BB08-50D4F2368EDD}"/>
    <dgm:cxn modelId="{3FE8328C-23A3-4A28-BFCD-4EEFAAF9DDFE}" type="presOf" srcId="{910E90B0-311B-4D7A-8946-C89360FA4824}" destId="{7CFDB7EA-C096-4211-841E-D2F4F92FFC85}" srcOrd="0" destOrd="0" presId="urn:microsoft.com/office/officeart/2008/layout/LinedList"/>
    <dgm:cxn modelId="{E17FE48C-4B5A-4B95-A666-E8E6E995DF12}" srcId="{13697D8B-129B-4216-B1B7-28F7629AD527}" destId="{3E0D2FFF-E64D-439F-AB21-A3874321A5AB}" srcOrd="3" destOrd="0" parTransId="{5BE24175-166F-4AD4-800A-BD33A38A8556}" sibTransId="{E98C3FD5-7447-4C13-9F11-21B8673B9735}"/>
    <dgm:cxn modelId="{7D4A35B5-DBF0-4EB8-9944-BFE82ABAA882}" type="presOf" srcId="{A4E0801D-C50B-433C-8726-DE41742F37EA}" destId="{1F1419C7-8ACF-480F-A78A-E1F10817512A}" srcOrd="0" destOrd="0" presId="urn:microsoft.com/office/officeart/2008/layout/LinedList"/>
    <dgm:cxn modelId="{88870DC6-6820-4D8D-9987-EEA5EE85D75E}" type="presOf" srcId="{7208B7F2-96DA-4A02-AE1B-0858D34CC769}" destId="{2B121EE4-679E-4EB0-83F8-D87998EC92C4}" srcOrd="0" destOrd="0" presId="urn:microsoft.com/office/officeart/2008/layout/LinedList"/>
    <dgm:cxn modelId="{91A74ACE-9FCC-4825-A34F-7DFB212249CC}" type="presOf" srcId="{3E0D2FFF-E64D-439F-AB21-A3874321A5AB}" destId="{87E89E06-BCAC-4FAA-B3F4-843FE47AB8DF}" srcOrd="0" destOrd="0" presId="urn:microsoft.com/office/officeart/2008/layout/LinedList"/>
    <dgm:cxn modelId="{8861C9EC-3BBE-4B55-9C36-738E9BDB02B3}" srcId="{13697D8B-129B-4216-B1B7-28F7629AD527}" destId="{910E90B0-311B-4D7A-8946-C89360FA4824}" srcOrd="5" destOrd="0" parTransId="{908DFB2E-752F-459F-ABEC-18508BC48255}" sibTransId="{B51F53E4-0E15-4256-A58E-6D94A010B9BF}"/>
    <dgm:cxn modelId="{6470CE2D-B336-4073-A77B-175D141D81FA}" type="presParOf" srcId="{72F98A1D-461D-4F7C-A73A-7FC11A3C5BE6}" destId="{474E9077-23A6-45AB-9E94-F5C7AB025D75}" srcOrd="0" destOrd="0" presId="urn:microsoft.com/office/officeart/2008/layout/LinedList"/>
    <dgm:cxn modelId="{A66C499D-7313-40A9-81CD-1E5627BA402C}" type="presParOf" srcId="{72F98A1D-461D-4F7C-A73A-7FC11A3C5BE6}" destId="{5520A011-9FAD-4F4B-A312-1B9916DD397D}" srcOrd="1" destOrd="0" presId="urn:microsoft.com/office/officeart/2008/layout/LinedList"/>
    <dgm:cxn modelId="{CEC1E55A-7425-41BD-80F0-02D26E781AD0}" type="presParOf" srcId="{5520A011-9FAD-4F4B-A312-1B9916DD397D}" destId="{1F1419C7-8ACF-480F-A78A-E1F10817512A}" srcOrd="0" destOrd="0" presId="urn:microsoft.com/office/officeart/2008/layout/LinedList"/>
    <dgm:cxn modelId="{7D8B49D6-165E-4DA0-8559-64165FD33F74}" type="presParOf" srcId="{5520A011-9FAD-4F4B-A312-1B9916DD397D}" destId="{2D4A4868-7749-47D5-AAF9-D877FA02B1F2}" srcOrd="1" destOrd="0" presId="urn:microsoft.com/office/officeart/2008/layout/LinedList"/>
    <dgm:cxn modelId="{B8906E09-2C0C-4A93-9FDE-E18019898D29}" type="presParOf" srcId="{72F98A1D-461D-4F7C-A73A-7FC11A3C5BE6}" destId="{40B7E3A9-E2C6-4A0F-9DE2-59CAC14929E1}" srcOrd="2" destOrd="0" presId="urn:microsoft.com/office/officeart/2008/layout/LinedList"/>
    <dgm:cxn modelId="{5D933C0D-B47C-493A-9BDB-B8539B3F56CF}" type="presParOf" srcId="{72F98A1D-461D-4F7C-A73A-7FC11A3C5BE6}" destId="{5D1C3D75-19F8-4B98-8A59-2F8B504CC8EE}" srcOrd="3" destOrd="0" presId="urn:microsoft.com/office/officeart/2008/layout/LinedList"/>
    <dgm:cxn modelId="{863F2E63-F815-49D9-A7F8-0E8486BA86D9}" type="presParOf" srcId="{5D1C3D75-19F8-4B98-8A59-2F8B504CC8EE}" destId="{2B121EE4-679E-4EB0-83F8-D87998EC92C4}" srcOrd="0" destOrd="0" presId="urn:microsoft.com/office/officeart/2008/layout/LinedList"/>
    <dgm:cxn modelId="{D16531EC-A61C-4813-86DC-3B6D970A8952}" type="presParOf" srcId="{5D1C3D75-19F8-4B98-8A59-2F8B504CC8EE}" destId="{3C0B613F-1D59-4B34-908F-87BF51B84B09}" srcOrd="1" destOrd="0" presId="urn:microsoft.com/office/officeart/2008/layout/LinedList"/>
    <dgm:cxn modelId="{7506E567-AB4F-49AD-85BA-5FA3FE10FE12}" type="presParOf" srcId="{72F98A1D-461D-4F7C-A73A-7FC11A3C5BE6}" destId="{0BD2F964-53B3-4CA8-AE72-F1A80C63CBCE}" srcOrd="4" destOrd="0" presId="urn:microsoft.com/office/officeart/2008/layout/LinedList"/>
    <dgm:cxn modelId="{E1E197DD-6316-4AA4-BBEA-E9A7C14644BE}" type="presParOf" srcId="{72F98A1D-461D-4F7C-A73A-7FC11A3C5BE6}" destId="{44328162-3F68-43EE-9324-6AEBE56C963C}" srcOrd="5" destOrd="0" presId="urn:microsoft.com/office/officeart/2008/layout/LinedList"/>
    <dgm:cxn modelId="{7981AB58-194D-4FE7-90DF-4A32F821DCE8}" type="presParOf" srcId="{44328162-3F68-43EE-9324-6AEBE56C963C}" destId="{86AE89AC-0EE3-4E07-9A31-995F24F3327F}" srcOrd="0" destOrd="0" presId="urn:microsoft.com/office/officeart/2008/layout/LinedList"/>
    <dgm:cxn modelId="{B6983949-7386-4A21-834B-0D350A93DA45}" type="presParOf" srcId="{44328162-3F68-43EE-9324-6AEBE56C963C}" destId="{3C08EA9E-E2DD-4A4C-AD0B-7D4A75CD3BEF}" srcOrd="1" destOrd="0" presId="urn:microsoft.com/office/officeart/2008/layout/LinedList"/>
    <dgm:cxn modelId="{295DB27F-22D1-46B9-BCC7-2487E4ADF03A}" type="presParOf" srcId="{72F98A1D-461D-4F7C-A73A-7FC11A3C5BE6}" destId="{3167F73B-2894-4045-9A0F-4AC36BAD9906}" srcOrd="6" destOrd="0" presId="urn:microsoft.com/office/officeart/2008/layout/LinedList"/>
    <dgm:cxn modelId="{32333660-2CFD-4B2F-908E-0D67F308FC71}" type="presParOf" srcId="{72F98A1D-461D-4F7C-A73A-7FC11A3C5BE6}" destId="{98E9FF90-B428-477C-A86F-0DD620F30813}" srcOrd="7" destOrd="0" presId="urn:microsoft.com/office/officeart/2008/layout/LinedList"/>
    <dgm:cxn modelId="{F8403FC5-24AE-4BD2-9099-C4AE5E56829A}" type="presParOf" srcId="{98E9FF90-B428-477C-A86F-0DD620F30813}" destId="{87E89E06-BCAC-4FAA-B3F4-843FE47AB8DF}" srcOrd="0" destOrd="0" presId="urn:microsoft.com/office/officeart/2008/layout/LinedList"/>
    <dgm:cxn modelId="{9A69A50E-2C91-4571-8D97-6B41A57209F3}" type="presParOf" srcId="{98E9FF90-B428-477C-A86F-0DD620F30813}" destId="{FBE28061-E7A5-43F0-8C64-D234B1D4480A}" srcOrd="1" destOrd="0" presId="urn:microsoft.com/office/officeart/2008/layout/LinedList"/>
    <dgm:cxn modelId="{0157FCB8-2CED-4832-BAB2-63E282DC5B93}" type="presParOf" srcId="{72F98A1D-461D-4F7C-A73A-7FC11A3C5BE6}" destId="{ED31D46D-0E40-49CD-B829-6A4389F6174F}" srcOrd="8" destOrd="0" presId="urn:microsoft.com/office/officeart/2008/layout/LinedList"/>
    <dgm:cxn modelId="{37DE8BEA-569E-4AF6-A6AD-D57E63474737}" type="presParOf" srcId="{72F98A1D-461D-4F7C-A73A-7FC11A3C5BE6}" destId="{F1600238-69A5-4CB0-AFB2-D0C1C68635B8}" srcOrd="9" destOrd="0" presId="urn:microsoft.com/office/officeart/2008/layout/LinedList"/>
    <dgm:cxn modelId="{FE207546-50BE-4916-80E3-C8F9E6681987}" type="presParOf" srcId="{F1600238-69A5-4CB0-AFB2-D0C1C68635B8}" destId="{02A6553F-3250-4AAA-B265-10D92CCF5A80}" srcOrd="0" destOrd="0" presId="urn:microsoft.com/office/officeart/2008/layout/LinedList"/>
    <dgm:cxn modelId="{2351E366-2C35-49A4-B15C-9A1C2228F814}" type="presParOf" srcId="{F1600238-69A5-4CB0-AFB2-D0C1C68635B8}" destId="{0B2F34CE-6706-48AD-965A-D0F6537392C8}" srcOrd="1" destOrd="0" presId="urn:microsoft.com/office/officeart/2008/layout/LinedList"/>
    <dgm:cxn modelId="{CAEEA821-FD8C-4B8C-B8C6-903794D451EF}" type="presParOf" srcId="{72F98A1D-461D-4F7C-A73A-7FC11A3C5BE6}" destId="{6E457342-1CC2-4963-932C-0ABF0C6C1634}" srcOrd="10" destOrd="0" presId="urn:microsoft.com/office/officeart/2008/layout/LinedList"/>
    <dgm:cxn modelId="{34C11091-65D6-466F-B193-37E21CB29CBD}" type="presParOf" srcId="{72F98A1D-461D-4F7C-A73A-7FC11A3C5BE6}" destId="{E1F1D337-A3EC-4F8A-AC23-D9DD4E8A4A5D}" srcOrd="11" destOrd="0" presId="urn:microsoft.com/office/officeart/2008/layout/LinedList"/>
    <dgm:cxn modelId="{5C3F24EF-65EC-49A0-A46A-1D4AA2838799}" type="presParOf" srcId="{E1F1D337-A3EC-4F8A-AC23-D9DD4E8A4A5D}" destId="{7CFDB7EA-C096-4211-841E-D2F4F92FFC85}" srcOrd="0" destOrd="0" presId="urn:microsoft.com/office/officeart/2008/layout/LinedList"/>
    <dgm:cxn modelId="{4A4C2962-0076-4060-82AA-42D0A12857D8}" type="presParOf" srcId="{E1F1D337-A3EC-4F8A-AC23-D9DD4E8A4A5D}" destId="{9DEE224C-47E3-4B33-B32F-D03472B9C109}"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D88861-C011-4C03-9E21-4D3014C90E9A}"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84EB70A2-B747-4293-9E62-1137129E3398}">
      <dgm:prSet/>
      <dgm:spPr/>
      <dgm:t>
        <a:bodyPr/>
        <a:lstStyle/>
        <a:p>
          <a:pPr>
            <a:defRPr b="1"/>
          </a:pPr>
          <a:r>
            <a:rPr lang="en-GB" b="1"/>
            <a:t>Data Sources</a:t>
          </a:r>
          <a:endParaRPr lang="en-US"/>
        </a:p>
      </dgm:t>
    </dgm:pt>
    <dgm:pt modelId="{CFAA228B-4645-4A8F-8550-7111CC33A383}" type="parTrans" cxnId="{2A24ADF2-CA20-416B-B203-557B6503801E}">
      <dgm:prSet/>
      <dgm:spPr/>
      <dgm:t>
        <a:bodyPr/>
        <a:lstStyle/>
        <a:p>
          <a:endParaRPr lang="en-US"/>
        </a:p>
      </dgm:t>
    </dgm:pt>
    <dgm:pt modelId="{8DD91065-CD7C-4AEA-9B3D-B118539AE571}" type="sibTrans" cxnId="{2A24ADF2-CA20-416B-B203-557B6503801E}">
      <dgm:prSet/>
      <dgm:spPr/>
      <dgm:t>
        <a:bodyPr/>
        <a:lstStyle/>
        <a:p>
          <a:endParaRPr lang="en-US"/>
        </a:p>
      </dgm:t>
    </dgm:pt>
    <dgm:pt modelId="{87EEA97B-6D92-4CBF-AF36-56107E3735CE}">
      <dgm:prSet/>
      <dgm:spPr/>
      <dgm:t>
        <a:bodyPr/>
        <a:lstStyle/>
        <a:p>
          <a:r>
            <a:rPr lang="en-GB"/>
            <a:t>No single source of the truth - MEDITECH DR + </a:t>
          </a:r>
          <a:r>
            <a:rPr lang="en-GB" b="1"/>
            <a:t>Expanse, Badger, K2</a:t>
          </a:r>
          <a:endParaRPr lang="en-US"/>
        </a:p>
      </dgm:t>
    </dgm:pt>
    <dgm:pt modelId="{05948E3C-7EE9-4F54-8796-F651A1793698}" type="parTrans" cxnId="{AE15F161-BDF3-44B9-9F82-C064C97E8F02}">
      <dgm:prSet/>
      <dgm:spPr/>
      <dgm:t>
        <a:bodyPr/>
        <a:lstStyle/>
        <a:p>
          <a:endParaRPr lang="en-US"/>
        </a:p>
      </dgm:t>
    </dgm:pt>
    <dgm:pt modelId="{7986A586-DC0B-46DC-A38A-0B192496039C}" type="sibTrans" cxnId="{AE15F161-BDF3-44B9-9F82-C064C97E8F02}">
      <dgm:prSet/>
      <dgm:spPr/>
      <dgm:t>
        <a:bodyPr/>
        <a:lstStyle/>
        <a:p>
          <a:endParaRPr lang="en-US"/>
        </a:p>
      </dgm:t>
    </dgm:pt>
    <dgm:pt modelId="{C7AA8C6F-60A8-4848-8FF6-25CE2A2EC55E}">
      <dgm:prSet/>
      <dgm:spPr/>
      <dgm:t>
        <a:bodyPr/>
        <a:lstStyle/>
        <a:p>
          <a:r>
            <a:rPr lang="en-GB"/>
            <a:t>SharePoint lists &amp; </a:t>
          </a:r>
          <a:r>
            <a:rPr lang="en-GB" b="1"/>
            <a:t>ward spreadsheets</a:t>
          </a:r>
          <a:endParaRPr lang="en-US"/>
        </a:p>
      </dgm:t>
    </dgm:pt>
    <dgm:pt modelId="{1F769423-A92F-4B39-A901-5BF75865324A}" type="parTrans" cxnId="{9B844985-2E0E-434A-9C64-C222EBE9E70B}">
      <dgm:prSet/>
      <dgm:spPr/>
      <dgm:t>
        <a:bodyPr/>
        <a:lstStyle/>
        <a:p>
          <a:endParaRPr lang="en-US"/>
        </a:p>
      </dgm:t>
    </dgm:pt>
    <dgm:pt modelId="{ABC90E80-EB56-426D-9CE2-1792781E6E1B}" type="sibTrans" cxnId="{9B844985-2E0E-434A-9C64-C222EBE9E70B}">
      <dgm:prSet/>
      <dgm:spPr/>
      <dgm:t>
        <a:bodyPr/>
        <a:lstStyle/>
        <a:p>
          <a:endParaRPr lang="en-US"/>
        </a:p>
      </dgm:t>
    </dgm:pt>
    <dgm:pt modelId="{532ECA70-8DF6-4BD8-AF25-9A71790027CD}">
      <dgm:prSet/>
      <dgm:spPr/>
      <dgm:t>
        <a:bodyPr/>
        <a:lstStyle/>
        <a:p>
          <a:pPr>
            <a:defRPr b="1"/>
          </a:pPr>
          <a:r>
            <a:rPr lang="en-GB" b="1"/>
            <a:t>Pipelines</a:t>
          </a:r>
          <a:endParaRPr lang="en-US"/>
        </a:p>
      </dgm:t>
    </dgm:pt>
    <dgm:pt modelId="{5375FD7D-3AD0-4117-89BA-91C8BBF5219B}" type="parTrans" cxnId="{A0CCD931-1AE0-4438-AEC1-5DD3FBD9D5D0}">
      <dgm:prSet/>
      <dgm:spPr/>
      <dgm:t>
        <a:bodyPr/>
        <a:lstStyle/>
        <a:p>
          <a:endParaRPr lang="en-US"/>
        </a:p>
      </dgm:t>
    </dgm:pt>
    <dgm:pt modelId="{FFA233CF-FC29-49F4-80FD-84E0CC5A73E3}" type="sibTrans" cxnId="{A0CCD931-1AE0-4438-AEC1-5DD3FBD9D5D0}">
      <dgm:prSet/>
      <dgm:spPr/>
      <dgm:t>
        <a:bodyPr/>
        <a:lstStyle/>
        <a:p>
          <a:endParaRPr lang="en-US"/>
        </a:p>
      </dgm:t>
    </dgm:pt>
    <dgm:pt modelId="{446B2C22-47F1-41BF-9949-5019728D2678}">
      <dgm:prSet/>
      <dgm:spPr/>
      <dgm:t>
        <a:bodyPr/>
        <a:lstStyle/>
        <a:p>
          <a:r>
            <a:rPr lang="en-GB" b="1"/>
            <a:t>SQL Server jobs</a:t>
          </a:r>
          <a:r>
            <a:rPr lang="en-GB"/>
            <a:t>: 2-min micro-refresh (facts), hourly/daily (dims)</a:t>
          </a:r>
          <a:endParaRPr lang="en-US"/>
        </a:p>
      </dgm:t>
    </dgm:pt>
    <dgm:pt modelId="{2AD953D8-3E38-41CE-9640-398B285E6BDA}" type="parTrans" cxnId="{253442DD-DC11-4C3B-B815-35794380D966}">
      <dgm:prSet/>
      <dgm:spPr/>
      <dgm:t>
        <a:bodyPr/>
        <a:lstStyle/>
        <a:p>
          <a:endParaRPr lang="en-US"/>
        </a:p>
      </dgm:t>
    </dgm:pt>
    <dgm:pt modelId="{ED7C8A4A-A685-4283-8E93-85FFA5376A8A}" type="sibTrans" cxnId="{253442DD-DC11-4C3B-B815-35794380D966}">
      <dgm:prSet/>
      <dgm:spPr/>
      <dgm:t>
        <a:bodyPr/>
        <a:lstStyle/>
        <a:p>
          <a:endParaRPr lang="en-US"/>
        </a:p>
      </dgm:t>
    </dgm:pt>
    <dgm:pt modelId="{53347A7B-EA1F-4746-BA7C-3379700E2503}">
      <dgm:prSet/>
      <dgm:spPr/>
      <dgm:t>
        <a:bodyPr/>
        <a:lstStyle/>
        <a:p>
          <a:r>
            <a:rPr lang="en-GB" b="1"/>
            <a:t>Incremental loads</a:t>
          </a:r>
          <a:r>
            <a:rPr lang="en-GB"/>
            <a:t>, validation, alerts</a:t>
          </a:r>
          <a:endParaRPr lang="en-US"/>
        </a:p>
      </dgm:t>
    </dgm:pt>
    <dgm:pt modelId="{3E08C35D-D5DE-472C-9B03-B6BC15A0BDFF}" type="parTrans" cxnId="{39FC9103-A87F-42D4-8501-62913F7A646C}">
      <dgm:prSet/>
      <dgm:spPr/>
      <dgm:t>
        <a:bodyPr/>
        <a:lstStyle/>
        <a:p>
          <a:endParaRPr lang="en-US"/>
        </a:p>
      </dgm:t>
    </dgm:pt>
    <dgm:pt modelId="{1DC527DC-5468-478B-B00A-FDD9E8D7E851}" type="sibTrans" cxnId="{39FC9103-A87F-42D4-8501-62913F7A646C}">
      <dgm:prSet/>
      <dgm:spPr/>
      <dgm:t>
        <a:bodyPr/>
        <a:lstStyle/>
        <a:p>
          <a:endParaRPr lang="en-US"/>
        </a:p>
      </dgm:t>
    </dgm:pt>
    <dgm:pt modelId="{57D327D6-A559-42CF-9CA3-9882EFEA91B6}">
      <dgm:prSet/>
      <dgm:spPr/>
      <dgm:t>
        <a:bodyPr/>
        <a:lstStyle/>
        <a:p>
          <a:pPr>
            <a:defRPr b="1"/>
          </a:pPr>
          <a:r>
            <a:rPr lang="en-GB" b="1"/>
            <a:t>Model</a:t>
          </a:r>
          <a:endParaRPr lang="en-US"/>
        </a:p>
      </dgm:t>
    </dgm:pt>
    <dgm:pt modelId="{C4E22524-ECEA-40F7-8A13-767824C34E7C}" type="parTrans" cxnId="{DA7931C5-D9D7-4B58-A3E2-F4E2D6036CDC}">
      <dgm:prSet/>
      <dgm:spPr/>
      <dgm:t>
        <a:bodyPr/>
        <a:lstStyle/>
        <a:p>
          <a:endParaRPr lang="en-US"/>
        </a:p>
      </dgm:t>
    </dgm:pt>
    <dgm:pt modelId="{105E1E5E-8BF9-495C-9A66-C0ED054462EE}" type="sibTrans" cxnId="{DA7931C5-D9D7-4B58-A3E2-F4E2D6036CDC}">
      <dgm:prSet/>
      <dgm:spPr/>
      <dgm:t>
        <a:bodyPr/>
        <a:lstStyle/>
        <a:p>
          <a:endParaRPr lang="en-US"/>
        </a:p>
      </dgm:t>
    </dgm:pt>
    <dgm:pt modelId="{1CF257CA-3043-454C-9341-FD77A3AFD1EE}">
      <dgm:prSet/>
      <dgm:spPr/>
      <dgm:t>
        <a:bodyPr/>
        <a:lstStyle/>
        <a:p>
          <a:r>
            <a:rPr lang="en-GB" b="1"/>
            <a:t>Star schema</a:t>
          </a:r>
          <a:r>
            <a:rPr lang="en-GB"/>
            <a:t>: Beds/Admissions/Safety facts</a:t>
          </a:r>
          <a:endParaRPr lang="en-US"/>
        </a:p>
      </dgm:t>
    </dgm:pt>
    <dgm:pt modelId="{6EDEEABA-A0F7-42E6-9DB7-C8AD568461E0}" type="parTrans" cxnId="{5A4C7DE5-F89A-47FF-A8BF-0E627BB456DF}">
      <dgm:prSet/>
      <dgm:spPr/>
      <dgm:t>
        <a:bodyPr/>
        <a:lstStyle/>
        <a:p>
          <a:endParaRPr lang="en-US"/>
        </a:p>
      </dgm:t>
    </dgm:pt>
    <dgm:pt modelId="{CC9904D7-C980-47CC-BA17-4B6AE63ED3A6}" type="sibTrans" cxnId="{5A4C7DE5-F89A-47FF-A8BF-0E627BB456DF}">
      <dgm:prSet/>
      <dgm:spPr/>
      <dgm:t>
        <a:bodyPr/>
        <a:lstStyle/>
        <a:p>
          <a:endParaRPr lang="en-US"/>
        </a:p>
      </dgm:t>
    </dgm:pt>
    <dgm:pt modelId="{6C0FA0D2-D3AF-4845-ACE3-1E94976A6EBF}">
      <dgm:prSet/>
      <dgm:spPr/>
      <dgm:t>
        <a:bodyPr/>
        <a:lstStyle/>
        <a:p>
          <a:r>
            <a:rPr lang="en-GB"/>
            <a:t>Link on </a:t>
          </a:r>
          <a:r>
            <a:rPr lang="en-GB" b="1"/>
            <a:t>NHS No / Unit No / Encounter / Location</a:t>
          </a:r>
          <a:endParaRPr lang="en-US"/>
        </a:p>
      </dgm:t>
    </dgm:pt>
    <dgm:pt modelId="{CEF9B1DD-8759-4345-AAAD-62C0E78AB1B2}" type="parTrans" cxnId="{6B4E3A22-011F-4225-94E2-D846E06E69E7}">
      <dgm:prSet/>
      <dgm:spPr/>
      <dgm:t>
        <a:bodyPr/>
        <a:lstStyle/>
        <a:p>
          <a:endParaRPr lang="en-US"/>
        </a:p>
      </dgm:t>
    </dgm:pt>
    <dgm:pt modelId="{7274CF71-BDC2-4D02-9287-C7991AF1B806}" type="sibTrans" cxnId="{6B4E3A22-011F-4225-94E2-D846E06E69E7}">
      <dgm:prSet/>
      <dgm:spPr/>
      <dgm:t>
        <a:bodyPr/>
        <a:lstStyle/>
        <a:p>
          <a:endParaRPr lang="en-US"/>
        </a:p>
      </dgm:t>
    </dgm:pt>
    <dgm:pt modelId="{950D3D31-B268-4048-97F8-A4104E581D55}">
      <dgm:prSet/>
      <dgm:spPr/>
      <dgm:t>
        <a:bodyPr/>
        <a:lstStyle/>
        <a:p>
          <a:pPr>
            <a:defRPr b="1"/>
          </a:pPr>
          <a:r>
            <a:rPr lang="en-GB" b="1"/>
            <a:t>Delivery</a:t>
          </a:r>
          <a:endParaRPr lang="en-US"/>
        </a:p>
      </dgm:t>
    </dgm:pt>
    <dgm:pt modelId="{838FCD9E-4D69-4E2F-9FF5-F84FF8B9C602}" type="parTrans" cxnId="{4BC17EA4-04EF-478E-83DA-EB4705113475}">
      <dgm:prSet/>
      <dgm:spPr/>
      <dgm:t>
        <a:bodyPr/>
        <a:lstStyle/>
        <a:p>
          <a:endParaRPr lang="en-US"/>
        </a:p>
      </dgm:t>
    </dgm:pt>
    <dgm:pt modelId="{122D09FB-D8CC-4EBE-B90C-1D68D84B0067}" type="sibTrans" cxnId="{4BC17EA4-04EF-478E-83DA-EB4705113475}">
      <dgm:prSet/>
      <dgm:spPr/>
      <dgm:t>
        <a:bodyPr/>
        <a:lstStyle/>
        <a:p>
          <a:endParaRPr lang="en-US"/>
        </a:p>
      </dgm:t>
    </dgm:pt>
    <dgm:pt modelId="{FD643399-5633-4F73-B250-84E07FDC1687}">
      <dgm:prSet/>
      <dgm:spPr/>
      <dgm:t>
        <a:bodyPr/>
        <a:lstStyle/>
        <a:p>
          <a:r>
            <a:rPr lang="en-GB" b="1"/>
            <a:t>Power BI</a:t>
          </a:r>
          <a:r>
            <a:rPr lang="en-GB"/>
            <a:t> semantic model → Care Boards (wall/desktop/mobile)</a:t>
          </a:r>
          <a:endParaRPr lang="en-US"/>
        </a:p>
      </dgm:t>
    </dgm:pt>
    <dgm:pt modelId="{6AF2D3AB-D5C3-408D-BB3F-7D1F2C12558D}" type="parTrans" cxnId="{143AD0B2-9B07-4317-9EB6-16351E05D276}">
      <dgm:prSet/>
      <dgm:spPr/>
      <dgm:t>
        <a:bodyPr/>
        <a:lstStyle/>
        <a:p>
          <a:endParaRPr lang="en-US"/>
        </a:p>
      </dgm:t>
    </dgm:pt>
    <dgm:pt modelId="{0CB3B573-7FC3-4EE4-BD88-3B6CE3DEC54E}" type="sibTrans" cxnId="{143AD0B2-9B07-4317-9EB6-16351E05D276}">
      <dgm:prSet/>
      <dgm:spPr/>
      <dgm:t>
        <a:bodyPr/>
        <a:lstStyle/>
        <a:p>
          <a:endParaRPr lang="en-US"/>
        </a:p>
      </dgm:t>
    </dgm:pt>
    <dgm:pt modelId="{3411678A-159A-4896-AA09-1221A2A5EB96}">
      <dgm:prSet/>
      <dgm:spPr/>
      <dgm:t>
        <a:bodyPr/>
        <a:lstStyle/>
        <a:p>
          <a:r>
            <a:rPr lang="en-GB" b="1"/>
            <a:t>RLS/SSO</a:t>
          </a:r>
          <a:r>
            <a:rPr lang="en-GB"/>
            <a:t>, Dev → Test → Prod</a:t>
          </a:r>
          <a:endParaRPr lang="en-US"/>
        </a:p>
      </dgm:t>
    </dgm:pt>
    <dgm:pt modelId="{B15F7DF0-55A3-4874-93BE-89AB7210B6C0}" type="parTrans" cxnId="{283DFFC1-01FC-4D5A-923C-6637D0808DE5}">
      <dgm:prSet/>
      <dgm:spPr/>
      <dgm:t>
        <a:bodyPr/>
        <a:lstStyle/>
        <a:p>
          <a:endParaRPr lang="en-US"/>
        </a:p>
      </dgm:t>
    </dgm:pt>
    <dgm:pt modelId="{6483AC91-BFA6-4C78-9A77-E6910590EF88}" type="sibTrans" cxnId="{283DFFC1-01FC-4D5A-923C-6637D0808DE5}">
      <dgm:prSet/>
      <dgm:spPr/>
      <dgm:t>
        <a:bodyPr/>
        <a:lstStyle/>
        <a:p>
          <a:endParaRPr lang="en-US"/>
        </a:p>
      </dgm:t>
    </dgm:pt>
    <dgm:pt modelId="{7D6C683C-6D12-4629-9322-D7DAED11A615}">
      <dgm:prSet/>
      <dgm:spPr/>
      <dgm:t>
        <a:bodyPr/>
        <a:lstStyle/>
        <a:p>
          <a:pPr>
            <a:defRPr b="1"/>
          </a:pPr>
          <a:r>
            <a:rPr lang="en-GB" b="1"/>
            <a:t>Resilience</a:t>
          </a:r>
          <a:endParaRPr lang="en-US"/>
        </a:p>
      </dgm:t>
    </dgm:pt>
    <dgm:pt modelId="{45051CF0-99E8-4E01-97BE-2433B06DA23D}" type="parTrans" cxnId="{A860351D-E950-4B45-8676-D7D92C7D765B}">
      <dgm:prSet/>
      <dgm:spPr/>
      <dgm:t>
        <a:bodyPr/>
        <a:lstStyle/>
        <a:p>
          <a:endParaRPr lang="en-US"/>
        </a:p>
      </dgm:t>
    </dgm:pt>
    <dgm:pt modelId="{F08708BD-6A3F-4B1B-A924-28EFC8EBF642}" type="sibTrans" cxnId="{A860351D-E950-4B45-8676-D7D92C7D765B}">
      <dgm:prSet/>
      <dgm:spPr/>
      <dgm:t>
        <a:bodyPr/>
        <a:lstStyle/>
        <a:p>
          <a:endParaRPr lang="en-US"/>
        </a:p>
      </dgm:t>
    </dgm:pt>
    <dgm:pt modelId="{F0D6BBE3-EE55-4142-B2D9-D2A311C2301C}">
      <dgm:prSet/>
      <dgm:spPr/>
      <dgm:t>
        <a:bodyPr/>
        <a:lstStyle/>
        <a:p>
          <a:r>
            <a:rPr lang="en-GB"/>
            <a:t>Monitored jobs, retries, </a:t>
          </a:r>
          <a:r>
            <a:rPr lang="en-GB" b="1"/>
            <a:t>fallback to last-known-good</a:t>
          </a:r>
          <a:endParaRPr lang="en-US"/>
        </a:p>
      </dgm:t>
    </dgm:pt>
    <dgm:pt modelId="{E63AB9D1-D6FB-4D4D-9C1C-AF2FAB66A635}" type="parTrans" cxnId="{06FD805E-CFA5-487C-BB87-3798E7B6A859}">
      <dgm:prSet/>
      <dgm:spPr/>
      <dgm:t>
        <a:bodyPr/>
        <a:lstStyle/>
        <a:p>
          <a:endParaRPr lang="en-US"/>
        </a:p>
      </dgm:t>
    </dgm:pt>
    <dgm:pt modelId="{CBD7828F-0FA5-44DA-935B-8D10CF91CB4D}" type="sibTrans" cxnId="{06FD805E-CFA5-487C-BB87-3798E7B6A859}">
      <dgm:prSet/>
      <dgm:spPr/>
      <dgm:t>
        <a:bodyPr/>
        <a:lstStyle/>
        <a:p>
          <a:endParaRPr lang="en-US"/>
        </a:p>
      </dgm:t>
    </dgm:pt>
    <dgm:pt modelId="{ADC1EA6C-2F61-4EAF-8DFA-67476D6DABDA}" type="pres">
      <dgm:prSet presAssocID="{D0D88861-C011-4C03-9E21-4D3014C90E9A}" presName="root" presStyleCnt="0">
        <dgm:presLayoutVars>
          <dgm:dir/>
          <dgm:resizeHandles val="exact"/>
        </dgm:presLayoutVars>
      </dgm:prSet>
      <dgm:spPr/>
    </dgm:pt>
    <dgm:pt modelId="{1BB23E8A-B692-4DA4-86BB-CD0C13DA282B}" type="pres">
      <dgm:prSet presAssocID="{84EB70A2-B747-4293-9E62-1137129E3398}" presName="compNode" presStyleCnt="0"/>
      <dgm:spPr/>
    </dgm:pt>
    <dgm:pt modelId="{F0BA1210-FE50-4F69-AFDD-F553457DE20A}" type="pres">
      <dgm:prSet presAssocID="{84EB70A2-B747-4293-9E62-1137129E339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oat"/>
        </a:ext>
      </dgm:extLst>
    </dgm:pt>
    <dgm:pt modelId="{82030F0D-B0AA-489C-86BC-D37804A1887C}" type="pres">
      <dgm:prSet presAssocID="{84EB70A2-B747-4293-9E62-1137129E3398}" presName="iconSpace" presStyleCnt="0"/>
      <dgm:spPr/>
    </dgm:pt>
    <dgm:pt modelId="{F6B70B46-AD3C-4B2A-B254-EA683C16ACB3}" type="pres">
      <dgm:prSet presAssocID="{84EB70A2-B747-4293-9E62-1137129E3398}" presName="parTx" presStyleLbl="revTx" presStyleIdx="0" presStyleCnt="10">
        <dgm:presLayoutVars>
          <dgm:chMax val="0"/>
          <dgm:chPref val="0"/>
        </dgm:presLayoutVars>
      </dgm:prSet>
      <dgm:spPr/>
    </dgm:pt>
    <dgm:pt modelId="{4DF08829-C4C8-4E0B-8036-1E23922BE69D}" type="pres">
      <dgm:prSet presAssocID="{84EB70A2-B747-4293-9E62-1137129E3398}" presName="txSpace" presStyleCnt="0"/>
      <dgm:spPr/>
    </dgm:pt>
    <dgm:pt modelId="{E6B170CD-3213-4C80-A761-637FFE3D57FF}" type="pres">
      <dgm:prSet presAssocID="{84EB70A2-B747-4293-9E62-1137129E3398}" presName="desTx" presStyleLbl="revTx" presStyleIdx="1" presStyleCnt="10">
        <dgm:presLayoutVars/>
      </dgm:prSet>
      <dgm:spPr/>
    </dgm:pt>
    <dgm:pt modelId="{E7378839-934B-4288-9487-C7CAF2DAE1DE}" type="pres">
      <dgm:prSet presAssocID="{8DD91065-CD7C-4AEA-9B3D-B118539AE571}" presName="sibTrans" presStyleCnt="0"/>
      <dgm:spPr/>
    </dgm:pt>
    <dgm:pt modelId="{0493CD7F-DF05-4E66-AA14-0862974598E4}" type="pres">
      <dgm:prSet presAssocID="{532ECA70-8DF6-4BD8-AF25-9A71790027CD}" presName="compNode" presStyleCnt="0"/>
      <dgm:spPr/>
    </dgm:pt>
    <dgm:pt modelId="{334A8551-6725-4B57-8BF8-D890BA03CF0C}" type="pres">
      <dgm:prSet presAssocID="{532ECA70-8DF6-4BD8-AF25-9A71790027C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E7F13E65-244D-4055-A637-2F0C23558C05}" type="pres">
      <dgm:prSet presAssocID="{532ECA70-8DF6-4BD8-AF25-9A71790027CD}" presName="iconSpace" presStyleCnt="0"/>
      <dgm:spPr/>
    </dgm:pt>
    <dgm:pt modelId="{524137B2-434B-49D1-9803-80387DD804BB}" type="pres">
      <dgm:prSet presAssocID="{532ECA70-8DF6-4BD8-AF25-9A71790027CD}" presName="parTx" presStyleLbl="revTx" presStyleIdx="2" presStyleCnt="10">
        <dgm:presLayoutVars>
          <dgm:chMax val="0"/>
          <dgm:chPref val="0"/>
        </dgm:presLayoutVars>
      </dgm:prSet>
      <dgm:spPr/>
    </dgm:pt>
    <dgm:pt modelId="{D25E5E1E-13C1-4206-81A6-93F6BECDE438}" type="pres">
      <dgm:prSet presAssocID="{532ECA70-8DF6-4BD8-AF25-9A71790027CD}" presName="txSpace" presStyleCnt="0"/>
      <dgm:spPr/>
    </dgm:pt>
    <dgm:pt modelId="{56018C81-EBD7-42F4-8CDD-EDA63428409B}" type="pres">
      <dgm:prSet presAssocID="{532ECA70-8DF6-4BD8-AF25-9A71790027CD}" presName="desTx" presStyleLbl="revTx" presStyleIdx="3" presStyleCnt="10">
        <dgm:presLayoutVars/>
      </dgm:prSet>
      <dgm:spPr/>
    </dgm:pt>
    <dgm:pt modelId="{703E72A3-23CE-422A-B3EB-88061054E85B}" type="pres">
      <dgm:prSet presAssocID="{FFA233CF-FC29-49F4-80FD-84E0CC5A73E3}" presName="sibTrans" presStyleCnt="0"/>
      <dgm:spPr/>
    </dgm:pt>
    <dgm:pt modelId="{067802C5-1A63-469E-928A-FB8E2A614DEA}" type="pres">
      <dgm:prSet presAssocID="{57D327D6-A559-42CF-9CA3-9882EFEA91B6}" presName="compNode" presStyleCnt="0"/>
      <dgm:spPr/>
    </dgm:pt>
    <dgm:pt modelId="{C2BE5C39-230C-4042-A9DC-0097EA7F0E17}" type="pres">
      <dgm:prSet presAssocID="{57D327D6-A559-42CF-9CA3-9882EFEA91B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ar"/>
        </a:ext>
      </dgm:extLst>
    </dgm:pt>
    <dgm:pt modelId="{D85CF27C-C80B-42F1-A70F-1D0CDECE82F5}" type="pres">
      <dgm:prSet presAssocID="{57D327D6-A559-42CF-9CA3-9882EFEA91B6}" presName="iconSpace" presStyleCnt="0"/>
      <dgm:spPr/>
    </dgm:pt>
    <dgm:pt modelId="{6D43BC7B-13E8-4D2A-B0F1-69E6292D7136}" type="pres">
      <dgm:prSet presAssocID="{57D327D6-A559-42CF-9CA3-9882EFEA91B6}" presName="parTx" presStyleLbl="revTx" presStyleIdx="4" presStyleCnt="10">
        <dgm:presLayoutVars>
          <dgm:chMax val="0"/>
          <dgm:chPref val="0"/>
        </dgm:presLayoutVars>
      </dgm:prSet>
      <dgm:spPr/>
    </dgm:pt>
    <dgm:pt modelId="{550055FB-7DA2-4BE6-B824-3009E248D82F}" type="pres">
      <dgm:prSet presAssocID="{57D327D6-A559-42CF-9CA3-9882EFEA91B6}" presName="txSpace" presStyleCnt="0"/>
      <dgm:spPr/>
    </dgm:pt>
    <dgm:pt modelId="{A963F93D-956F-4A74-AC4F-80767F562DBD}" type="pres">
      <dgm:prSet presAssocID="{57D327D6-A559-42CF-9CA3-9882EFEA91B6}" presName="desTx" presStyleLbl="revTx" presStyleIdx="5" presStyleCnt="10">
        <dgm:presLayoutVars/>
      </dgm:prSet>
      <dgm:spPr/>
    </dgm:pt>
    <dgm:pt modelId="{8AB85B49-0008-4D49-97C2-C82941B69349}" type="pres">
      <dgm:prSet presAssocID="{105E1E5E-8BF9-495C-9A66-C0ED054462EE}" presName="sibTrans" presStyleCnt="0"/>
      <dgm:spPr/>
    </dgm:pt>
    <dgm:pt modelId="{407F15BC-7FF7-412C-855C-E264934B6C67}" type="pres">
      <dgm:prSet presAssocID="{950D3D31-B268-4048-97F8-A4104E581D55}" presName="compNode" presStyleCnt="0"/>
      <dgm:spPr/>
    </dgm:pt>
    <dgm:pt modelId="{4EAE7C48-AA27-43DB-A8AC-120985A694CF}" type="pres">
      <dgm:prSet presAssocID="{950D3D31-B268-4048-97F8-A4104E581D5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ogrammer"/>
        </a:ext>
      </dgm:extLst>
    </dgm:pt>
    <dgm:pt modelId="{41536AAD-AB73-4FC4-9F09-70C54D36FF2E}" type="pres">
      <dgm:prSet presAssocID="{950D3D31-B268-4048-97F8-A4104E581D55}" presName="iconSpace" presStyleCnt="0"/>
      <dgm:spPr/>
    </dgm:pt>
    <dgm:pt modelId="{1C2F0737-A7CC-4674-ACF8-E04C794C45F7}" type="pres">
      <dgm:prSet presAssocID="{950D3D31-B268-4048-97F8-A4104E581D55}" presName="parTx" presStyleLbl="revTx" presStyleIdx="6" presStyleCnt="10">
        <dgm:presLayoutVars>
          <dgm:chMax val="0"/>
          <dgm:chPref val="0"/>
        </dgm:presLayoutVars>
      </dgm:prSet>
      <dgm:spPr/>
    </dgm:pt>
    <dgm:pt modelId="{4ACF4657-9192-42CC-9E28-77F0E3B5C508}" type="pres">
      <dgm:prSet presAssocID="{950D3D31-B268-4048-97F8-A4104E581D55}" presName="txSpace" presStyleCnt="0"/>
      <dgm:spPr/>
    </dgm:pt>
    <dgm:pt modelId="{98C3F513-1384-4DDB-A12A-6BA0C779CA6B}" type="pres">
      <dgm:prSet presAssocID="{950D3D31-B268-4048-97F8-A4104E581D55}" presName="desTx" presStyleLbl="revTx" presStyleIdx="7" presStyleCnt="10">
        <dgm:presLayoutVars/>
      </dgm:prSet>
      <dgm:spPr/>
    </dgm:pt>
    <dgm:pt modelId="{9F8C046D-61D2-4652-B274-6A52EC9D179E}" type="pres">
      <dgm:prSet presAssocID="{122D09FB-D8CC-4EBE-B90C-1D68D84B0067}" presName="sibTrans" presStyleCnt="0"/>
      <dgm:spPr/>
    </dgm:pt>
    <dgm:pt modelId="{FC6ABA25-D7EB-4DD3-8557-C447673C14F8}" type="pres">
      <dgm:prSet presAssocID="{7D6C683C-6D12-4629-9322-D7DAED11A615}" presName="compNode" presStyleCnt="0"/>
      <dgm:spPr/>
    </dgm:pt>
    <dgm:pt modelId="{A0F42C5C-7E05-495D-AF5B-529B0781B6F5}" type="pres">
      <dgm:prSet presAssocID="{7D6C683C-6D12-4629-9322-D7DAED11A615}"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ind Chime"/>
        </a:ext>
      </dgm:extLst>
    </dgm:pt>
    <dgm:pt modelId="{65D61CCA-0355-4065-B3EE-5917932DFAA7}" type="pres">
      <dgm:prSet presAssocID="{7D6C683C-6D12-4629-9322-D7DAED11A615}" presName="iconSpace" presStyleCnt="0"/>
      <dgm:spPr/>
    </dgm:pt>
    <dgm:pt modelId="{31BB8A46-D4BB-42BD-86DC-5B2A7410574F}" type="pres">
      <dgm:prSet presAssocID="{7D6C683C-6D12-4629-9322-D7DAED11A615}" presName="parTx" presStyleLbl="revTx" presStyleIdx="8" presStyleCnt="10">
        <dgm:presLayoutVars>
          <dgm:chMax val="0"/>
          <dgm:chPref val="0"/>
        </dgm:presLayoutVars>
      </dgm:prSet>
      <dgm:spPr/>
    </dgm:pt>
    <dgm:pt modelId="{79AEA2E8-B3BE-4FC8-B4F4-8E370695FE49}" type="pres">
      <dgm:prSet presAssocID="{7D6C683C-6D12-4629-9322-D7DAED11A615}" presName="txSpace" presStyleCnt="0"/>
      <dgm:spPr/>
    </dgm:pt>
    <dgm:pt modelId="{8FBBD362-78BC-49F1-B795-866181C13A76}" type="pres">
      <dgm:prSet presAssocID="{7D6C683C-6D12-4629-9322-D7DAED11A615}" presName="desTx" presStyleLbl="revTx" presStyleIdx="9" presStyleCnt="10">
        <dgm:presLayoutVars/>
      </dgm:prSet>
      <dgm:spPr/>
    </dgm:pt>
  </dgm:ptLst>
  <dgm:cxnLst>
    <dgm:cxn modelId="{39FC9103-A87F-42D4-8501-62913F7A646C}" srcId="{532ECA70-8DF6-4BD8-AF25-9A71790027CD}" destId="{53347A7B-EA1F-4746-BA7C-3379700E2503}" srcOrd="1" destOrd="0" parTransId="{3E08C35D-D5DE-472C-9B03-B6BC15A0BDFF}" sibTransId="{1DC527DC-5468-478B-B00A-FDD9E8D7E851}"/>
    <dgm:cxn modelId="{438DFC1A-2A6E-4D64-B0E9-84E3FF2A6F62}" type="presOf" srcId="{1CF257CA-3043-454C-9341-FD77A3AFD1EE}" destId="{A963F93D-956F-4A74-AC4F-80767F562DBD}" srcOrd="0" destOrd="0" presId="urn:microsoft.com/office/officeart/2018/5/layout/CenteredIconLabelDescriptionList"/>
    <dgm:cxn modelId="{823C621C-86C4-46EB-9438-B125954FD993}" type="presOf" srcId="{87EEA97B-6D92-4CBF-AF36-56107E3735CE}" destId="{E6B170CD-3213-4C80-A761-637FFE3D57FF}" srcOrd="0" destOrd="0" presId="urn:microsoft.com/office/officeart/2018/5/layout/CenteredIconLabelDescriptionList"/>
    <dgm:cxn modelId="{A860351D-E950-4B45-8676-D7D92C7D765B}" srcId="{D0D88861-C011-4C03-9E21-4D3014C90E9A}" destId="{7D6C683C-6D12-4629-9322-D7DAED11A615}" srcOrd="4" destOrd="0" parTransId="{45051CF0-99E8-4E01-97BE-2433B06DA23D}" sibTransId="{F08708BD-6A3F-4B1B-A924-28EFC8EBF642}"/>
    <dgm:cxn modelId="{6B4E3A22-011F-4225-94E2-D846E06E69E7}" srcId="{57D327D6-A559-42CF-9CA3-9882EFEA91B6}" destId="{6C0FA0D2-D3AF-4845-ACE3-1E94976A6EBF}" srcOrd="1" destOrd="0" parTransId="{CEF9B1DD-8759-4345-AAAD-62C0E78AB1B2}" sibTransId="{7274CF71-BDC2-4D02-9287-C7991AF1B806}"/>
    <dgm:cxn modelId="{F7D15423-FF96-4487-AFDF-AD73C9054759}" type="presOf" srcId="{53347A7B-EA1F-4746-BA7C-3379700E2503}" destId="{56018C81-EBD7-42F4-8CDD-EDA63428409B}" srcOrd="0" destOrd="1" presId="urn:microsoft.com/office/officeart/2018/5/layout/CenteredIconLabelDescriptionList"/>
    <dgm:cxn modelId="{0D7B7A2D-CAD7-4B03-A94E-7D245FF0D161}" type="presOf" srcId="{F0D6BBE3-EE55-4142-B2D9-D2A311C2301C}" destId="{8FBBD362-78BC-49F1-B795-866181C13A76}" srcOrd="0" destOrd="0" presId="urn:microsoft.com/office/officeart/2018/5/layout/CenteredIconLabelDescriptionList"/>
    <dgm:cxn modelId="{A0CCD931-1AE0-4438-AEC1-5DD3FBD9D5D0}" srcId="{D0D88861-C011-4C03-9E21-4D3014C90E9A}" destId="{532ECA70-8DF6-4BD8-AF25-9A71790027CD}" srcOrd="1" destOrd="0" parTransId="{5375FD7D-3AD0-4117-89BA-91C8BBF5219B}" sibTransId="{FFA233CF-FC29-49F4-80FD-84E0CC5A73E3}"/>
    <dgm:cxn modelId="{06FD805E-CFA5-487C-BB87-3798E7B6A859}" srcId="{7D6C683C-6D12-4629-9322-D7DAED11A615}" destId="{F0D6BBE3-EE55-4142-B2D9-D2A311C2301C}" srcOrd="0" destOrd="0" parTransId="{E63AB9D1-D6FB-4D4D-9C1C-AF2FAB66A635}" sibTransId="{CBD7828F-0FA5-44DA-935B-8D10CF91CB4D}"/>
    <dgm:cxn modelId="{AE15F161-BDF3-44B9-9F82-C064C97E8F02}" srcId="{84EB70A2-B747-4293-9E62-1137129E3398}" destId="{87EEA97B-6D92-4CBF-AF36-56107E3735CE}" srcOrd="0" destOrd="0" parTransId="{05948E3C-7EE9-4F54-8796-F651A1793698}" sibTransId="{7986A586-DC0B-46DC-A38A-0B192496039C}"/>
    <dgm:cxn modelId="{AD276963-BE2A-444E-B0EC-BBBA5EF61A86}" type="presOf" srcId="{84EB70A2-B747-4293-9E62-1137129E3398}" destId="{F6B70B46-AD3C-4B2A-B254-EA683C16ACB3}" srcOrd="0" destOrd="0" presId="urn:microsoft.com/office/officeart/2018/5/layout/CenteredIconLabelDescriptionList"/>
    <dgm:cxn modelId="{F429F467-EA95-40BF-8696-CC2D35E1C878}" type="presOf" srcId="{6C0FA0D2-D3AF-4845-ACE3-1E94976A6EBF}" destId="{A963F93D-956F-4A74-AC4F-80767F562DBD}" srcOrd="0" destOrd="1" presId="urn:microsoft.com/office/officeart/2018/5/layout/CenteredIconLabelDescriptionList"/>
    <dgm:cxn modelId="{D5CBB86B-6C83-446F-9746-DFE61540D771}" type="presOf" srcId="{D0D88861-C011-4C03-9E21-4D3014C90E9A}" destId="{ADC1EA6C-2F61-4EAF-8DFA-67476D6DABDA}" srcOrd="0" destOrd="0" presId="urn:microsoft.com/office/officeart/2018/5/layout/CenteredIconLabelDescriptionList"/>
    <dgm:cxn modelId="{AC0E1C71-4CF8-41CA-ABDA-70BBA1B063C3}" type="presOf" srcId="{446B2C22-47F1-41BF-9949-5019728D2678}" destId="{56018C81-EBD7-42F4-8CDD-EDA63428409B}" srcOrd="0" destOrd="0" presId="urn:microsoft.com/office/officeart/2018/5/layout/CenteredIconLabelDescriptionList"/>
    <dgm:cxn modelId="{9B844985-2E0E-434A-9C64-C222EBE9E70B}" srcId="{84EB70A2-B747-4293-9E62-1137129E3398}" destId="{C7AA8C6F-60A8-4848-8FF6-25CE2A2EC55E}" srcOrd="1" destOrd="0" parTransId="{1F769423-A92F-4B39-A901-5BF75865324A}" sibTransId="{ABC90E80-EB56-426D-9CE2-1792781E6E1B}"/>
    <dgm:cxn modelId="{DA1DC58E-C3FE-441B-A7E3-A278A9933447}" type="presOf" srcId="{532ECA70-8DF6-4BD8-AF25-9A71790027CD}" destId="{524137B2-434B-49D1-9803-80387DD804BB}" srcOrd="0" destOrd="0" presId="urn:microsoft.com/office/officeart/2018/5/layout/CenteredIconLabelDescriptionList"/>
    <dgm:cxn modelId="{70935F99-E56B-43F7-BB2F-809ACB720100}" type="presOf" srcId="{FD643399-5633-4F73-B250-84E07FDC1687}" destId="{98C3F513-1384-4DDB-A12A-6BA0C779CA6B}" srcOrd="0" destOrd="0" presId="urn:microsoft.com/office/officeart/2018/5/layout/CenteredIconLabelDescriptionList"/>
    <dgm:cxn modelId="{4BC17EA4-04EF-478E-83DA-EB4705113475}" srcId="{D0D88861-C011-4C03-9E21-4D3014C90E9A}" destId="{950D3D31-B268-4048-97F8-A4104E581D55}" srcOrd="3" destOrd="0" parTransId="{838FCD9E-4D69-4E2F-9FF5-F84FF8B9C602}" sibTransId="{122D09FB-D8CC-4EBE-B90C-1D68D84B0067}"/>
    <dgm:cxn modelId="{0CE5D3A6-34F4-4ED6-90CD-EDBE465C39EE}" type="presOf" srcId="{57D327D6-A559-42CF-9CA3-9882EFEA91B6}" destId="{6D43BC7B-13E8-4D2A-B0F1-69E6292D7136}" srcOrd="0" destOrd="0" presId="urn:microsoft.com/office/officeart/2018/5/layout/CenteredIconLabelDescriptionList"/>
    <dgm:cxn modelId="{6CA084B2-4FA3-4079-9C8B-B7F09A2D765D}" type="presOf" srcId="{3411678A-159A-4896-AA09-1221A2A5EB96}" destId="{98C3F513-1384-4DDB-A12A-6BA0C779CA6B}" srcOrd="0" destOrd="1" presId="urn:microsoft.com/office/officeart/2018/5/layout/CenteredIconLabelDescriptionList"/>
    <dgm:cxn modelId="{143AD0B2-9B07-4317-9EB6-16351E05D276}" srcId="{950D3D31-B268-4048-97F8-A4104E581D55}" destId="{FD643399-5633-4F73-B250-84E07FDC1687}" srcOrd="0" destOrd="0" parTransId="{6AF2D3AB-D5C3-408D-BB3F-7D1F2C12558D}" sibTransId="{0CB3B573-7FC3-4EE4-BD88-3B6CE3DEC54E}"/>
    <dgm:cxn modelId="{283DFFC1-01FC-4D5A-923C-6637D0808DE5}" srcId="{950D3D31-B268-4048-97F8-A4104E581D55}" destId="{3411678A-159A-4896-AA09-1221A2A5EB96}" srcOrd="1" destOrd="0" parTransId="{B15F7DF0-55A3-4874-93BE-89AB7210B6C0}" sibTransId="{6483AC91-BFA6-4C78-9A77-E6910590EF88}"/>
    <dgm:cxn modelId="{DA7931C5-D9D7-4B58-A3E2-F4E2D6036CDC}" srcId="{D0D88861-C011-4C03-9E21-4D3014C90E9A}" destId="{57D327D6-A559-42CF-9CA3-9882EFEA91B6}" srcOrd="2" destOrd="0" parTransId="{C4E22524-ECEA-40F7-8A13-767824C34E7C}" sibTransId="{105E1E5E-8BF9-495C-9A66-C0ED054462EE}"/>
    <dgm:cxn modelId="{F15072DA-C84F-4096-AB37-98D7C2AAAF53}" type="presOf" srcId="{7D6C683C-6D12-4629-9322-D7DAED11A615}" destId="{31BB8A46-D4BB-42BD-86DC-5B2A7410574F}" srcOrd="0" destOrd="0" presId="urn:microsoft.com/office/officeart/2018/5/layout/CenteredIconLabelDescriptionList"/>
    <dgm:cxn modelId="{253442DD-DC11-4C3B-B815-35794380D966}" srcId="{532ECA70-8DF6-4BD8-AF25-9A71790027CD}" destId="{446B2C22-47F1-41BF-9949-5019728D2678}" srcOrd="0" destOrd="0" parTransId="{2AD953D8-3E38-41CE-9640-398B285E6BDA}" sibTransId="{ED7C8A4A-A685-4283-8E93-85FFA5376A8A}"/>
    <dgm:cxn modelId="{DB121BE3-CB11-47AC-AD25-7A9E007785DE}" type="presOf" srcId="{C7AA8C6F-60A8-4848-8FF6-25CE2A2EC55E}" destId="{E6B170CD-3213-4C80-A761-637FFE3D57FF}" srcOrd="0" destOrd="1" presId="urn:microsoft.com/office/officeart/2018/5/layout/CenteredIconLabelDescriptionList"/>
    <dgm:cxn modelId="{5A4C7DE5-F89A-47FF-A8BF-0E627BB456DF}" srcId="{57D327D6-A559-42CF-9CA3-9882EFEA91B6}" destId="{1CF257CA-3043-454C-9341-FD77A3AFD1EE}" srcOrd="0" destOrd="0" parTransId="{6EDEEABA-A0F7-42E6-9DB7-C8AD568461E0}" sibTransId="{CC9904D7-C980-47CC-BA17-4B6AE63ED3A6}"/>
    <dgm:cxn modelId="{C4DBC1EC-9A1F-48AF-BCBB-ECC217F500B0}" type="presOf" srcId="{950D3D31-B268-4048-97F8-A4104E581D55}" destId="{1C2F0737-A7CC-4674-ACF8-E04C794C45F7}" srcOrd="0" destOrd="0" presId="urn:microsoft.com/office/officeart/2018/5/layout/CenteredIconLabelDescriptionList"/>
    <dgm:cxn modelId="{2A24ADF2-CA20-416B-B203-557B6503801E}" srcId="{D0D88861-C011-4C03-9E21-4D3014C90E9A}" destId="{84EB70A2-B747-4293-9E62-1137129E3398}" srcOrd="0" destOrd="0" parTransId="{CFAA228B-4645-4A8F-8550-7111CC33A383}" sibTransId="{8DD91065-CD7C-4AEA-9B3D-B118539AE571}"/>
    <dgm:cxn modelId="{82DFA79F-AA7F-4995-B353-689F3702FFD2}" type="presParOf" srcId="{ADC1EA6C-2F61-4EAF-8DFA-67476D6DABDA}" destId="{1BB23E8A-B692-4DA4-86BB-CD0C13DA282B}" srcOrd="0" destOrd="0" presId="urn:microsoft.com/office/officeart/2018/5/layout/CenteredIconLabelDescriptionList"/>
    <dgm:cxn modelId="{A0464848-7990-4254-9B0C-1F1505E1846F}" type="presParOf" srcId="{1BB23E8A-B692-4DA4-86BB-CD0C13DA282B}" destId="{F0BA1210-FE50-4F69-AFDD-F553457DE20A}" srcOrd="0" destOrd="0" presId="urn:microsoft.com/office/officeart/2018/5/layout/CenteredIconLabelDescriptionList"/>
    <dgm:cxn modelId="{4777B275-7863-46AE-A6D8-FC12BEB62527}" type="presParOf" srcId="{1BB23E8A-B692-4DA4-86BB-CD0C13DA282B}" destId="{82030F0D-B0AA-489C-86BC-D37804A1887C}" srcOrd="1" destOrd="0" presId="urn:microsoft.com/office/officeart/2018/5/layout/CenteredIconLabelDescriptionList"/>
    <dgm:cxn modelId="{B1975040-EFAE-43CF-AA3C-EB65DE335DD6}" type="presParOf" srcId="{1BB23E8A-B692-4DA4-86BB-CD0C13DA282B}" destId="{F6B70B46-AD3C-4B2A-B254-EA683C16ACB3}" srcOrd="2" destOrd="0" presId="urn:microsoft.com/office/officeart/2018/5/layout/CenteredIconLabelDescriptionList"/>
    <dgm:cxn modelId="{38F0E4FD-93C0-4682-85CB-1B52D5E8A632}" type="presParOf" srcId="{1BB23E8A-B692-4DA4-86BB-CD0C13DA282B}" destId="{4DF08829-C4C8-4E0B-8036-1E23922BE69D}" srcOrd="3" destOrd="0" presId="urn:microsoft.com/office/officeart/2018/5/layout/CenteredIconLabelDescriptionList"/>
    <dgm:cxn modelId="{7BA6833C-2932-4251-8CD4-44B845C688A1}" type="presParOf" srcId="{1BB23E8A-B692-4DA4-86BB-CD0C13DA282B}" destId="{E6B170CD-3213-4C80-A761-637FFE3D57FF}" srcOrd="4" destOrd="0" presId="urn:microsoft.com/office/officeart/2018/5/layout/CenteredIconLabelDescriptionList"/>
    <dgm:cxn modelId="{BAC11B78-FA47-4AC6-8D09-45A61BD2EE56}" type="presParOf" srcId="{ADC1EA6C-2F61-4EAF-8DFA-67476D6DABDA}" destId="{E7378839-934B-4288-9487-C7CAF2DAE1DE}" srcOrd="1" destOrd="0" presId="urn:microsoft.com/office/officeart/2018/5/layout/CenteredIconLabelDescriptionList"/>
    <dgm:cxn modelId="{5BAE1F80-C8FF-44D1-9B86-E85593C32501}" type="presParOf" srcId="{ADC1EA6C-2F61-4EAF-8DFA-67476D6DABDA}" destId="{0493CD7F-DF05-4E66-AA14-0862974598E4}" srcOrd="2" destOrd="0" presId="urn:microsoft.com/office/officeart/2018/5/layout/CenteredIconLabelDescriptionList"/>
    <dgm:cxn modelId="{81052271-4FB5-4F0F-B97F-92C2FB26300B}" type="presParOf" srcId="{0493CD7F-DF05-4E66-AA14-0862974598E4}" destId="{334A8551-6725-4B57-8BF8-D890BA03CF0C}" srcOrd="0" destOrd="0" presId="urn:microsoft.com/office/officeart/2018/5/layout/CenteredIconLabelDescriptionList"/>
    <dgm:cxn modelId="{D39306D7-3C14-4384-9E12-F8339E5588EF}" type="presParOf" srcId="{0493CD7F-DF05-4E66-AA14-0862974598E4}" destId="{E7F13E65-244D-4055-A637-2F0C23558C05}" srcOrd="1" destOrd="0" presId="urn:microsoft.com/office/officeart/2018/5/layout/CenteredIconLabelDescriptionList"/>
    <dgm:cxn modelId="{97263D0F-5602-4EE1-AC7D-CDFC193AE699}" type="presParOf" srcId="{0493CD7F-DF05-4E66-AA14-0862974598E4}" destId="{524137B2-434B-49D1-9803-80387DD804BB}" srcOrd="2" destOrd="0" presId="urn:microsoft.com/office/officeart/2018/5/layout/CenteredIconLabelDescriptionList"/>
    <dgm:cxn modelId="{D964757D-396D-4B61-962B-0D884DA9EE04}" type="presParOf" srcId="{0493CD7F-DF05-4E66-AA14-0862974598E4}" destId="{D25E5E1E-13C1-4206-81A6-93F6BECDE438}" srcOrd="3" destOrd="0" presId="urn:microsoft.com/office/officeart/2018/5/layout/CenteredIconLabelDescriptionList"/>
    <dgm:cxn modelId="{A5AEB23B-818E-4E70-A968-5F867925CB08}" type="presParOf" srcId="{0493CD7F-DF05-4E66-AA14-0862974598E4}" destId="{56018C81-EBD7-42F4-8CDD-EDA63428409B}" srcOrd="4" destOrd="0" presId="urn:microsoft.com/office/officeart/2018/5/layout/CenteredIconLabelDescriptionList"/>
    <dgm:cxn modelId="{3D38B157-F166-47DD-B65E-58C6AACA3CDB}" type="presParOf" srcId="{ADC1EA6C-2F61-4EAF-8DFA-67476D6DABDA}" destId="{703E72A3-23CE-422A-B3EB-88061054E85B}" srcOrd="3" destOrd="0" presId="urn:microsoft.com/office/officeart/2018/5/layout/CenteredIconLabelDescriptionList"/>
    <dgm:cxn modelId="{59CC45A5-561F-43A8-91BC-16A9EFBC534D}" type="presParOf" srcId="{ADC1EA6C-2F61-4EAF-8DFA-67476D6DABDA}" destId="{067802C5-1A63-469E-928A-FB8E2A614DEA}" srcOrd="4" destOrd="0" presId="urn:microsoft.com/office/officeart/2018/5/layout/CenteredIconLabelDescriptionList"/>
    <dgm:cxn modelId="{B436F470-A7C0-4A10-86EB-6185E340E71A}" type="presParOf" srcId="{067802C5-1A63-469E-928A-FB8E2A614DEA}" destId="{C2BE5C39-230C-4042-A9DC-0097EA7F0E17}" srcOrd="0" destOrd="0" presId="urn:microsoft.com/office/officeart/2018/5/layout/CenteredIconLabelDescriptionList"/>
    <dgm:cxn modelId="{24FCF207-C2EA-4F78-9753-92B6C4FC9045}" type="presParOf" srcId="{067802C5-1A63-469E-928A-FB8E2A614DEA}" destId="{D85CF27C-C80B-42F1-A70F-1D0CDECE82F5}" srcOrd="1" destOrd="0" presId="urn:microsoft.com/office/officeart/2018/5/layout/CenteredIconLabelDescriptionList"/>
    <dgm:cxn modelId="{3C0F9A4F-8513-4D0D-BB41-12586257645F}" type="presParOf" srcId="{067802C5-1A63-469E-928A-FB8E2A614DEA}" destId="{6D43BC7B-13E8-4D2A-B0F1-69E6292D7136}" srcOrd="2" destOrd="0" presId="urn:microsoft.com/office/officeart/2018/5/layout/CenteredIconLabelDescriptionList"/>
    <dgm:cxn modelId="{9212154D-4D8B-4901-ABCB-53C05B8756BB}" type="presParOf" srcId="{067802C5-1A63-469E-928A-FB8E2A614DEA}" destId="{550055FB-7DA2-4BE6-B824-3009E248D82F}" srcOrd="3" destOrd="0" presId="urn:microsoft.com/office/officeart/2018/5/layout/CenteredIconLabelDescriptionList"/>
    <dgm:cxn modelId="{CAB4179C-EE80-450F-B822-6900AF8FBE98}" type="presParOf" srcId="{067802C5-1A63-469E-928A-FB8E2A614DEA}" destId="{A963F93D-956F-4A74-AC4F-80767F562DBD}" srcOrd="4" destOrd="0" presId="urn:microsoft.com/office/officeart/2018/5/layout/CenteredIconLabelDescriptionList"/>
    <dgm:cxn modelId="{A1277728-D2D3-4D58-80A7-B2AB8694A340}" type="presParOf" srcId="{ADC1EA6C-2F61-4EAF-8DFA-67476D6DABDA}" destId="{8AB85B49-0008-4D49-97C2-C82941B69349}" srcOrd="5" destOrd="0" presId="urn:microsoft.com/office/officeart/2018/5/layout/CenteredIconLabelDescriptionList"/>
    <dgm:cxn modelId="{4273E75D-E2DD-4C2E-BF81-2E714F0679BE}" type="presParOf" srcId="{ADC1EA6C-2F61-4EAF-8DFA-67476D6DABDA}" destId="{407F15BC-7FF7-412C-855C-E264934B6C67}" srcOrd="6" destOrd="0" presId="urn:microsoft.com/office/officeart/2018/5/layout/CenteredIconLabelDescriptionList"/>
    <dgm:cxn modelId="{F1F66101-6C00-4AFA-838B-44377616B77D}" type="presParOf" srcId="{407F15BC-7FF7-412C-855C-E264934B6C67}" destId="{4EAE7C48-AA27-43DB-A8AC-120985A694CF}" srcOrd="0" destOrd="0" presId="urn:microsoft.com/office/officeart/2018/5/layout/CenteredIconLabelDescriptionList"/>
    <dgm:cxn modelId="{30DAE5FC-5DAC-4F0F-8B03-86A8D4FED029}" type="presParOf" srcId="{407F15BC-7FF7-412C-855C-E264934B6C67}" destId="{41536AAD-AB73-4FC4-9F09-70C54D36FF2E}" srcOrd="1" destOrd="0" presId="urn:microsoft.com/office/officeart/2018/5/layout/CenteredIconLabelDescriptionList"/>
    <dgm:cxn modelId="{45793984-BFE3-4D9C-A856-1F5CA0D42EF6}" type="presParOf" srcId="{407F15BC-7FF7-412C-855C-E264934B6C67}" destId="{1C2F0737-A7CC-4674-ACF8-E04C794C45F7}" srcOrd="2" destOrd="0" presId="urn:microsoft.com/office/officeart/2018/5/layout/CenteredIconLabelDescriptionList"/>
    <dgm:cxn modelId="{3E34E0FD-A671-42A6-8FA5-9EA75E27D1F5}" type="presParOf" srcId="{407F15BC-7FF7-412C-855C-E264934B6C67}" destId="{4ACF4657-9192-42CC-9E28-77F0E3B5C508}" srcOrd="3" destOrd="0" presId="urn:microsoft.com/office/officeart/2018/5/layout/CenteredIconLabelDescriptionList"/>
    <dgm:cxn modelId="{4D3E0D7A-3F04-403C-B6D9-9489FA72E4AD}" type="presParOf" srcId="{407F15BC-7FF7-412C-855C-E264934B6C67}" destId="{98C3F513-1384-4DDB-A12A-6BA0C779CA6B}" srcOrd="4" destOrd="0" presId="urn:microsoft.com/office/officeart/2018/5/layout/CenteredIconLabelDescriptionList"/>
    <dgm:cxn modelId="{EE6C2E93-55D5-44F1-A9D5-0D117E839EE1}" type="presParOf" srcId="{ADC1EA6C-2F61-4EAF-8DFA-67476D6DABDA}" destId="{9F8C046D-61D2-4652-B274-6A52EC9D179E}" srcOrd="7" destOrd="0" presId="urn:microsoft.com/office/officeart/2018/5/layout/CenteredIconLabelDescriptionList"/>
    <dgm:cxn modelId="{8B79EC8F-EFF2-41AD-94D5-1BAC86F148D3}" type="presParOf" srcId="{ADC1EA6C-2F61-4EAF-8DFA-67476D6DABDA}" destId="{FC6ABA25-D7EB-4DD3-8557-C447673C14F8}" srcOrd="8" destOrd="0" presId="urn:microsoft.com/office/officeart/2018/5/layout/CenteredIconLabelDescriptionList"/>
    <dgm:cxn modelId="{6C8BCCE9-729E-4C6D-9A3F-39162AA2C340}" type="presParOf" srcId="{FC6ABA25-D7EB-4DD3-8557-C447673C14F8}" destId="{A0F42C5C-7E05-495D-AF5B-529B0781B6F5}" srcOrd="0" destOrd="0" presId="urn:microsoft.com/office/officeart/2018/5/layout/CenteredIconLabelDescriptionList"/>
    <dgm:cxn modelId="{59966170-0C50-4166-BC7B-8DFD4817C9A0}" type="presParOf" srcId="{FC6ABA25-D7EB-4DD3-8557-C447673C14F8}" destId="{65D61CCA-0355-4065-B3EE-5917932DFAA7}" srcOrd="1" destOrd="0" presId="urn:microsoft.com/office/officeart/2018/5/layout/CenteredIconLabelDescriptionList"/>
    <dgm:cxn modelId="{23C4C19B-FF41-445D-A387-951DCD38B489}" type="presParOf" srcId="{FC6ABA25-D7EB-4DD3-8557-C447673C14F8}" destId="{31BB8A46-D4BB-42BD-86DC-5B2A7410574F}" srcOrd="2" destOrd="0" presId="urn:microsoft.com/office/officeart/2018/5/layout/CenteredIconLabelDescriptionList"/>
    <dgm:cxn modelId="{1FAEE5CE-64C0-4FCB-A66A-9D841539CDED}" type="presParOf" srcId="{FC6ABA25-D7EB-4DD3-8557-C447673C14F8}" destId="{79AEA2E8-B3BE-4FC8-B4F4-8E370695FE49}" srcOrd="3" destOrd="0" presId="urn:microsoft.com/office/officeart/2018/5/layout/CenteredIconLabelDescriptionList"/>
    <dgm:cxn modelId="{24449384-9D66-4C94-A7A0-FB5C6864C9F0}" type="presParOf" srcId="{FC6ABA25-D7EB-4DD3-8557-C447673C14F8}" destId="{8FBBD362-78BC-49F1-B795-866181C13A76}"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373908F-8569-4FA1-B18F-1BB62D10F6F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BC47227-023A-4C4C-A567-01A272B68FDC}">
      <dgm:prSet/>
      <dgm:spPr/>
      <dgm:t>
        <a:bodyPr/>
        <a:lstStyle/>
        <a:p>
          <a:r>
            <a:rPr lang="en-US" b="1" i="0" baseline="0"/>
            <a:t>Unlocked data → visible to all:</a:t>
          </a:r>
          <a:r>
            <a:rPr lang="en-US" b="0" i="0" baseline="0"/>
            <a:t> the live picture is on the wall, not hidden behind logins.</a:t>
          </a:r>
          <a:endParaRPr lang="en-US"/>
        </a:p>
      </dgm:t>
    </dgm:pt>
    <dgm:pt modelId="{261A02A9-E7F9-49C5-B246-E6AC6A2DEBB4}" type="parTrans" cxnId="{3FE860EA-1004-41AC-A58D-F73F791E91B7}">
      <dgm:prSet/>
      <dgm:spPr/>
      <dgm:t>
        <a:bodyPr/>
        <a:lstStyle/>
        <a:p>
          <a:endParaRPr lang="en-US"/>
        </a:p>
      </dgm:t>
    </dgm:pt>
    <dgm:pt modelId="{AC9F9085-0C55-41D9-8976-DE47599B3E0C}" type="sibTrans" cxnId="{3FE860EA-1004-41AC-A58D-F73F791E91B7}">
      <dgm:prSet/>
      <dgm:spPr/>
      <dgm:t>
        <a:bodyPr/>
        <a:lstStyle/>
        <a:p>
          <a:endParaRPr lang="en-US"/>
        </a:p>
      </dgm:t>
    </dgm:pt>
    <dgm:pt modelId="{867F2B76-C941-4177-A040-1738689C4570}">
      <dgm:prSet/>
      <dgm:spPr/>
      <dgm:t>
        <a:bodyPr/>
        <a:lstStyle/>
        <a:p>
          <a:r>
            <a:rPr lang="en-US" b="1" i="0" baseline="0"/>
            <a:t>Shared awareness:</a:t>
          </a:r>
          <a:r>
            <a:rPr lang="en-US" b="0" i="0" baseline="0"/>
            <a:t> wards, flow and doctors see the </a:t>
          </a:r>
          <a:r>
            <a:rPr lang="en-US" b="1" i="0" baseline="0"/>
            <a:t>same truth</a:t>
          </a:r>
          <a:r>
            <a:rPr lang="en-US" b="0" i="0" baseline="0"/>
            <a:t>, reducing back-and-forth.</a:t>
          </a:r>
          <a:endParaRPr lang="en-US"/>
        </a:p>
      </dgm:t>
    </dgm:pt>
    <dgm:pt modelId="{A2A280E3-BA9E-420B-847A-8C566B93EE5A}" type="parTrans" cxnId="{2EE7A41F-B988-4F10-9761-5D29235B1A71}">
      <dgm:prSet/>
      <dgm:spPr/>
      <dgm:t>
        <a:bodyPr/>
        <a:lstStyle/>
        <a:p>
          <a:endParaRPr lang="en-US"/>
        </a:p>
      </dgm:t>
    </dgm:pt>
    <dgm:pt modelId="{53EBE422-B693-4A33-A901-71BC83B9E39B}" type="sibTrans" cxnId="{2EE7A41F-B988-4F10-9761-5D29235B1A71}">
      <dgm:prSet/>
      <dgm:spPr/>
      <dgm:t>
        <a:bodyPr/>
        <a:lstStyle/>
        <a:p>
          <a:endParaRPr lang="en-US"/>
        </a:p>
      </dgm:t>
    </dgm:pt>
    <dgm:pt modelId="{A7BD87FA-D37D-473C-BA3E-73FBFDD2D4E5}">
      <dgm:prSet/>
      <dgm:spPr/>
      <dgm:t>
        <a:bodyPr/>
        <a:lstStyle/>
        <a:p>
          <a:r>
            <a:rPr lang="en-US" b="1" i="0" baseline="0"/>
            <a:t>Staff happier, less friction:</a:t>
          </a:r>
          <a:r>
            <a:rPr lang="en-US" b="0" i="0" baseline="0"/>
            <a:t> fewer “where is X?” interruptions; clearer priorities at a glance.</a:t>
          </a:r>
          <a:endParaRPr lang="en-US"/>
        </a:p>
      </dgm:t>
    </dgm:pt>
    <dgm:pt modelId="{FA4C6DCB-9E9D-49B1-A01D-0D8DFAA25039}" type="parTrans" cxnId="{99D9967F-4BC2-45BB-8500-D9A0B97A65BA}">
      <dgm:prSet/>
      <dgm:spPr/>
      <dgm:t>
        <a:bodyPr/>
        <a:lstStyle/>
        <a:p>
          <a:endParaRPr lang="en-US"/>
        </a:p>
      </dgm:t>
    </dgm:pt>
    <dgm:pt modelId="{2F0290A1-E6E5-4DFE-8B91-D799663E911E}" type="sibTrans" cxnId="{99D9967F-4BC2-45BB-8500-D9A0B97A65BA}">
      <dgm:prSet/>
      <dgm:spPr/>
      <dgm:t>
        <a:bodyPr/>
        <a:lstStyle/>
        <a:p>
          <a:endParaRPr lang="en-US"/>
        </a:p>
      </dgm:t>
    </dgm:pt>
    <dgm:pt modelId="{4FAB16BA-EA27-481C-B56E-34455C32E363}">
      <dgm:prSet/>
      <dgm:spPr/>
      <dgm:t>
        <a:bodyPr/>
        <a:lstStyle/>
        <a:p>
          <a:r>
            <a:rPr lang="en-US" b="1" i="0" baseline="0"/>
            <a:t>Patient safety up front:</a:t>
          </a:r>
          <a:r>
            <a:rPr lang="en-US" b="0" i="0" baseline="0"/>
            <a:t> </a:t>
          </a:r>
          <a:r>
            <a:rPr lang="en-US" b="1" i="0" baseline="0"/>
            <a:t>NEWS2/obs due, VTE, infection flags</a:t>
          </a:r>
          <a:r>
            <a:rPr lang="en-US" b="0" i="0" baseline="0"/>
            <a:t> are surfaced early, so action happens sooner.</a:t>
          </a:r>
          <a:endParaRPr lang="en-US"/>
        </a:p>
      </dgm:t>
    </dgm:pt>
    <dgm:pt modelId="{FBD8B730-A5F4-4289-BF8D-3CDF5F063524}" type="parTrans" cxnId="{A1AE98DE-A5A8-4F15-8CEA-A20C9E5D0041}">
      <dgm:prSet/>
      <dgm:spPr/>
      <dgm:t>
        <a:bodyPr/>
        <a:lstStyle/>
        <a:p>
          <a:endParaRPr lang="en-US"/>
        </a:p>
      </dgm:t>
    </dgm:pt>
    <dgm:pt modelId="{AB8040BE-0AE9-48D3-A8BB-321F886F82B7}" type="sibTrans" cxnId="{A1AE98DE-A5A8-4F15-8CEA-A20C9E5D0041}">
      <dgm:prSet/>
      <dgm:spPr/>
      <dgm:t>
        <a:bodyPr/>
        <a:lstStyle/>
        <a:p>
          <a:endParaRPr lang="en-US"/>
        </a:p>
      </dgm:t>
    </dgm:pt>
    <dgm:pt modelId="{1A926C62-D438-4912-A18F-1DDF3E957269}">
      <dgm:prSet/>
      <dgm:spPr/>
      <dgm:t>
        <a:bodyPr/>
        <a:lstStyle/>
        <a:p>
          <a:r>
            <a:rPr lang="en-US" b="1" i="0" baseline="0"/>
            <a:t>More time to nurse:</a:t>
          </a:r>
          <a:r>
            <a:rPr lang="en-US" b="0" i="0" baseline="0"/>
            <a:t> less screen-hopping and chasing info → </a:t>
          </a:r>
          <a:r>
            <a:rPr lang="en-US" b="1" i="0" baseline="0"/>
            <a:t>nurses spend more time with patients</a:t>
          </a:r>
          <a:r>
            <a:rPr lang="en-US" b="0" i="0" baseline="0"/>
            <a:t>.</a:t>
          </a:r>
          <a:endParaRPr lang="en-US"/>
        </a:p>
      </dgm:t>
    </dgm:pt>
    <dgm:pt modelId="{2764F21F-D6AB-40AA-B632-AFBD26B279B4}" type="parTrans" cxnId="{48324A83-7141-4234-8837-289648A3099B}">
      <dgm:prSet/>
      <dgm:spPr/>
      <dgm:t>
        <a:bodyPr/>
        <a:lstStyle/>
        <a:p>
          <a:endParaRPr lang="en-US"/>
        </a:p>
      </dgm:t>
    </dgm:pt>
    <dgm:pt modelId="{FEB2B3E7-AE77-40C0-A169-50F42859580B}" type="sibTrans" cxnId="{48324A83-7141-4234-8837-289648A3099B}">
      <dgm:prSet/>
      <dgm:spPr/>
      <dgm:t>
        <a:bodyPr/>
        <a:lstStyle/>
        <a:p>
          <a:endParaRPr lang="en-US"/>
        </a:p>
      </dgm:t>
    </dgm:pt>
    <dgm:pt modelId="{122AA387-44A7-4415-84A9-0B413229D1D3}">
      <dgm:prSet/>
      <dgm:spPr/>
      <dgm:t>
        <a:bodyPr/>
        <a:lstStyle/>
        <a:p>
          <a:r>
            <a:rPr lang="en-US" b="1" i="0" baseline="0"/>
            <a:t>Better patient experience:</a:t>
          </a:r>
          <a:r>
            <a:rPr lang="en-US" b="0" i="0" baseline="0"/>
            <a:t> quicker decisions, fewer delays, clearer communication at the bedside.</a:t>
          </a:r>
          <a:endParaRPr lang="en-US"/>
        </a:p>
      </dgm:t>
    </dgm:pt>
    <dgm:pt modelId="{6312AFDD-C26A-4909-9864-B9361D093912}" type="parTrans" cxnId="{0DE687BC-F877-40EF-A1E8-6C96A34FA85A}">
      <dgm:prSet/>
      <dgm:spPr/>
      <dgm:t>
        <a:bodyPr/>
        <a:lstStyle/>
        <a:p>
          <a:endParaRPr lang="en-US"/>
        </a:p>
      </dgm:t>
    </dgm:pt>
    <dgm:pt modelId="{C1F746E1-72E5-492F-A6E9-1F765227658A}" type="sibTrans" cxnId="{0DE687BC-F877-40EF-A1E8-6C96A34FA85A}">
      <dgm:prSet/>
      <dgm:spPr/>
      <dgm:t>
        <a:bodyPr/>
        <a:lstStyle/>
        <a:p>
          <a:endParaRPr lang="en-US"/>
        </a:p>
      </dgm:t>
    </dgm:pt>
    <dgm:pt modelId="{9520BD9F-7AF2-4401-8373-C0047515F6C1}" type="pres">
      <dgm:prSet presAssocID="{E373908F-8569-4FA1-B18F-1BB62D10F6F0}" presName="linear" presStyleCnt="0">
        <dgm:presLayoutVars>
          <dgm:animLvl val="lvl"/>
          <dgm:resizeHandles val="exact"/>
        </dgm:presLayoutVars>
      </dgm:prSet>
      <dgm:spPr/>
    </dgm:pt>
    <dgm:pt modelId="{3CBD9433-4CAB-4AA4-9E3E-AE3CA5117BF6}" type="pres">
      <dgm:prSet presAssocID="{EBC47227-023A-4C4C-A567-01A272B68FDC}" presName="parentText" presStyleLbl="node1" presStyleIdx="0" presStyleCnt="6">
        <dgm:presLayoutVars>
          <dgm:chMax val="0"/>
          <dgm:bulletEnabled val="1"/>
        </dgm:presLayoutVars>
      </dgm:prSet>
      <dgm:spPr/>
    </dgm:pt>
    <dgm:pt modelId="{A526356D-3FB1-466F-950F-41E9E26A7558}" type="pres">
      <dgm:prSet presAssocID="{AC9F9085-0C55-41D9-8976-DE47599B3E0C}" presName="spacer" presStyleCnt="0"/>
      <dgm:spPr/>
    </dgm:pt>
    <dgm:pt modelId="{D2C6E337-56D4-44A6-8346-AAD268BE0D73}" type="pres">
      <dgm:prSet presAssocID="{867F2B76-C941-4177-A040-1738689C4570}" presName="parentText" presStyleLbl="node1" presStyleIdx="1" presStyleCnt="6">
        <dgm:presLayoutVars>
          <dgm:chMax val="0"/>
          <dgm:bulletEnabled val="1"/>
        </dgm:presLayoutVars>
      </dgm:prSet>
      <dgm:spPr/>
    </dgm:pt>
    <dgm:pt modelId="{60AD2C12-5E25-408F-994F-FD26A4A1F6BE}" type="pres">
      <dgm:prSet presAssocID="{53EBE422-B693-4A33-A901-71BC83B9E39B}" presName="spacer" presStyleCnt="0"/>
      <dgm:spPr/>
    </dgm:pt>
    <dgm:pt modelId="{F21F47C7-14DA-464A-983F-4727A6E8DF64}" type="pres">
      <dgm:prSet presAssocID="{A7BD87FA-D37D-473C-BA3E-73FBFDD2D4E5}" presName="parentText" presStyleLbl="node1" presStyleIdx="2" presStyleCnt="6">
        <dgm:presLayoutVars>
          <dgm:chMax val="0"/>
          <dgm:bulletEnabled val="1"/>
        </dgm:presLayoutVars>
      </dgm:prSet>
      <dgm:spPr/>
    </dgm:pt>
    <dgm:pt modelId="{1249D105-7844-449F-887B-65669741D801}" type="pres">
      <dgm:prSet presAssocID="{2F0290A1-E6E5-4DFE-8B91-D799663E911E}" presName="spacer" presStyleCnt="0"/>
      <dgm:spPr/>
    </dgm:pt>
    <dgm:pt modelId="{A090E6B4-CB7F-4526-A33A-EF2F07933428}" type="pres">
      <dgm:prSet presAssocID="{4FAB16BA-EA27-481C-B56E-34455C32E363}" presName="parentText" presStyleLbl="node1" presStyleIdx="3" presStyleCnt="6">
        <dgm:presLayoutVars>
          <dgm:chMax val="0"/>
          <dgm:bulletEnabled val="1"/>
        </dgm:presLayoutVars>
      </dgm:prSet>
      <dgm:spPr/>
    </dgm:pt>
    <dgm:pt modelId="{8C9B5892-E07C-414F-9992-ECFAD678F9A6}" type="pres">
      <dgm:prSet presAssocID="{AB8040BE-0AE9-48D3-A8BB-321F886F82B7}" presName="spacer" presStyleCnt="0"/>
      <dgm:spPr/>
    </dgm:pt>
    <dgm:pt modelId="{5E0CB386-0850-44D6-8A5C-03C301812AE6}" type="pres">
      <dgm:prSet presAssocID="{1A926C62-D438-4912-A18F-1DDF3E957269}" presName="parentText" presStyleLbl="node1" presStyleIdx="4" presStyleCnt="6">
        <dgm:presLayoutVars>
          <dgm:chMax val="0"/>
          <dgm:bulletEnabled val="1"/>
        </dgm:presLayoutVars>
      </dgm:prSet>
      <dgm:spPr/>
    </dgm:pt>
    <dgm:pt modelId="{54DAA759-D1C5-4BA7-A154-886D9DCBE60F}" type="pres">
      <dgm:prSet presAssocID="{FEB2B3E7-AE77-40C0-A169-50F42859580B}" presName="spacer" presStyleCnt="0"/>
      <dgm:spPr/>
    </dgm:pt>
    <dgm:pt modelId="{8C7D2402-9B9D-40BB-95F9-3B419DC1E2D7}" type="pres">
      <dgm:prSet presAssocID="{122AA387-44A7-4415-84A9-0B413229D1D3}" presName="parentText" presStyleLbl="node1" presStyleIdx="5" presStyleCnt="6">
        <dgm:presLayoutVars>
          <dgm:chMax val="0"/>
          <dgm:bulletEnabled val="1"/>
        </dgm:presLayoutVars>
      </dgm:prSet>
      <dgm:spPr/>
    </dgm:pt>
  </dgm:ptLst>
  <dgm:cxnLst>
    <dgm:cxn modelId="{18D41C04-D053-4350-9FE8-AE0516EFB362}" type="presOf" srcId="{E373908F-8569-4FA1-B18F-1BB62D10F6F0}" destId="{9520BD9F-7AF2-4401-8373-C0047515F6C1}" srcOrd="0" destOrd="0" presId="urn:microsoft.com/office/officeart/2005/8/layout/vList2"/>
    <dgm:cxn modelId="{2EE7A41F-B988-4F10-9761-5D29235B1A71}" srcId="{E373908F-8569-4FA1-B18F-1BB62D10F6F0}" destId="{867F2B76-C941-4177-A040-1738689C4570}" srcOrd="1" destOrd="0" parTransId="{A2A280E3-BA9E-420B-847A-8C566B93EE5A}" sibTransId="{53EBE422-B693-4A33-A901-71BC83B9E39B}"/>
    <dgm:cxn modelId="{196D1642-3BBE-4A75-A91A-6A1B6A156DF1}" type="presOf" srcId="{4FAB16BA-EA27-481C-B56E-34455C32E363}" destId="{A090E6B4-CB7F-4526-A33A-EF2F07933428}" srcOrd="0" destOrd="0" presId="urn:microsoft.com/office/officeart/2005/8/layout/vList2"/>
    <dgm:cxn modelId="{33576162-3E75-46E3-B578-6E280A00718A}" type="presOf" srcId="{122AA387-44A7-4415-84A9-0B413229D1D3}" destId="{8C7D2402-9B9D-40BB-95F9-3B419DC1E2D7}" srcOrd="0" destOrd="0" presId="urn:microsoft.com/office/officeart/2005/8/layout/vList2"/>
    <dgm:cxn modelId="{AC6A8D6A-07D7-4218-B73E-147659E216B3}" type="presOf" srcId="{A7BD87FA-D37D-473C-BA3E-73FBFDD2D4E5}" destId="{F21F47C7-14DA-464A-983F-4727A6E8DF64}" srcOrd="0" destOrd="0" presId="urn:microsoft.com/office/officeart/2005/8/layout/vList2"/>
    <dgm:cxn modelId="{A3766856-C454-45DA-8406-0B26FCAE9BBC}" type="presOf" srcId="{1A926C62-D438-4912-A18F-1DDF3E957269}" destId="{5E0CB386-0850-44D6-8A5C-03C301812AE6}" srcOrd="0" destOrd="0" presId="urn:microsoft.com/office/officeart/2005/8/layout/vList2"/>
    <dgm:cxn modelId="{99D9967F-4BC2-45BB-8500-D9A0B97A65BA}" srcId="{E373908F-8569-4FA1-B18F-1BB62D10F6F0}" destId="{A7BD87FA-D37D-473C-BA3E-73FBFDD2D4E5}" srcOrd="2" destOrd="0" parTransId="{FA4C6DCB-9E9D-49B1-A01D-0D8DFAA25039}" sibTransId="{2F0290A1-E6E5-4DFE-8B91-D799663E911E}"/>
    <dgm:cxn modelId="{48324A83-7141-4234-8837-289648A3099B}" srcId="{E373908F-8569-4FA1-B18F-1BB62D10F6F0}" destId="{1A926C62-D438-4912-A18F-1DDF3E957269}" srcOrd="4" destOrd="0" parTransId="{2764F21F-D6AB-40AA-B632-AFBD26B279B4}" sibTransId="{FEB2B3E7-AE77-40C0-A169-50F42859580B}"/>
    <dgm:cxn modelId="{0DE687BC-F877-40EF-A1E8-6C96A34FA85A}" srcId="{E373908F-8569-4FA1-B18F-1BB62D10F6F0}" destId="{122AA387-44A7-4415-84A9-0B413229D1D3}" srcOrd="5" destOrd="0" parTransId="{6312AFDD-C26A-4909-9864-B9361D093912}" sibTransId="{C1F746E1-72E5-492F-A6E9-1F765227658A}"/>
    <dgm:cxn modelId="{D65284D3-EC0C-4B60-8F28-ADC9AFB8585B}" type="presOf" srcId="{EBC47227-023A-4C4C-A567-01A272B68FDC}" destId="{3CBD9433-4CAB-4AA4-9E3E-AE3CA5117BF6}" srcOrd="0" destOrd="0" presId="urn:microsoft.com/office/officeart/2005/8/layout/vList2"/>
    <dgm:cxn modelId="{A1AE98DE-A5A8-4F15-8CEA-A20C9E5D0041}" srcId="{E373908F-8569-4FA1-B18F-1BB62D10F6F0}" destId="{4FAB16BA-EA27-481C-B56E-34455C32E363}" srcOrd="3" destOrd="0" parTransId="{FBD8B730-A5F4-4289-BF8D-3CDF5F063524}" sibTransId="{AB8040BE-0AE9-48D3-A8BB-321F886F82B7}"/>
    <dgm:cxn modelId="{3FE860EA-1004-41AC-A58D-F73F791E91B7}" srcId="{E373908F-8569-4FA1-B18F-1BB62D10F6F0}" destId="{EBC47227-023A-4C4C-A567-01A272B68FDC}" srcOrd="0" destOrd="0" parTransId="{261A02A9-E7F9-49C5-B246-E6AC6A2DEBB4}" sibTransId="{AC9F9085-0C55-41D9-8976-DE47599B3E0C}"/>
    <dgm:cxn modelId="{2F4B13F6-E1A5-448F-83B4-0A7C6626BDE0}" type="presOf" srcId="{867F2B76-C941-4177-A040-1738689C4570}" destId="{D2C6E337-56D4-44A6-8346-AAD268BE0D73}" srcOrd="0" destOrd="0" presId="urn:microsoft.com/office/officeart/2005/8/layout/vList2"/>
    <dgm:cxn modelId="{31330553-DCFC-4D2C-ADCE-03119D2EC063}" type="presParOf" srcId="{9520BD9F-7AF2-4401-8373-C0047515F6C1}" destId="{3CBD9433-4CAB-4AA4-9E3E-AE3CA5117BF6}" srcOrd="0" destOrd="0" presId="urn:microsoft.com/office/officeart/2005/8/layout/vList2"/>
    <dgm:cxn modelId="{A14BF532-4CFF-4261-969F-C004834F37A0}" type="presParOf" srcId="{9520BD9F-7AF2-4401-8373-C0047515F6C1}" destId="{A526356D-3FB1-466F-950F-41E9E26A7558}" srcOrd="1" destOrd="0" presId="urn:microsoft.com/office/officeart/2005/8/layout/vList2"/>
    <dgm:cxn modelId="{4A509119-FF28-4185-A87D-0C0F17B58D95}" type="presParOf" srcId="{9520BD9F-7AF2-4401-8373-C0047515F6C1}" destId="{D2C6E337-56D4-44A6-8346-AAD268BE0D73}" srcOrd="2" destOrd="0" presId="urn:microsoft.com/office/officeart/2005/8/layout/vList2"/>
    <dgm:cxn modelId="{B604806E-AEB1-44D3-9AC0-B56E7F978793}" type="presParOf" srcId="{9520BD9F-7AF2-4401-8373-C0047515F6C1}" destId="{60AD2C12-5E25-408F-994F-FD26A4A1F6BE}" srcOrd="3" destOrd="0" presId="urn:microsoft.com/office/officeart/2005/8/layout/vList2"/>
    <dgm:cxn modelId="{945E4274-52E5-40EE-9D50-FC9A7C9C35B8}" type="presParOf" srcId="{9520BD9F-7AF2-4401-8373-C0047515F6C1}" destId="{F21F47C7-14DA-464A-983F-4727A6E8DF64}" srcOrd="4" destOrd="0" presId="urn:microsoft.com/office/officeart/2005/8/layout/vList2"/>
    <dgm:cxn modelId="{3AA939EA-9F6C-4B74-BFFF-D74E5F670D14}" type="presParOf" srcId="{9520BD9F-7AF2-4401-8373-C0047515F6C1}" destId="{1249D105-7844-449F-887B-65669741D801}" srcOrd="5" destOrd="0" presId="urn:microsoft.com/office/officeart/2005/8/layout/vList2"/>
    <dgm:cxn modelId="{7BD8448D-C50B-490B-A30F-4F3233D7C1E3}" type="presParOf" srcId="{9520BD9F-7AF2-4401-8373-C0047515F6C1}" destId="{A090E6B4-CB7F-4526-A33A-EF2F07933428}" srcOrd="6" destOrd="0" presId="urn:microsoft.com/office/officeart/2005/8/layout/vList2"/>
    <dgm:cxn modelId="{A6B188B6-E076-4C5A-B555-C7E609D33625}" type="presParOf" srcId="{9520BD9F-7AF2-4401-8373-C0047515F6C1}" destId="{8C9B5892-E07C-414F-9992-ECFAD678F9A6}" srcOrd="7" destOrd="0" presId="urn:microsoft.com/office/officeart/2005/8/layout/vList2"/>
    <dgm:cxn modelId="{A597D312-E96B-4801-92E3-B256EDB33541}" type="presParOf" srcId="{9520BD9F-7AF2-4401-8373-C0047515F6C1}" destId="{5E0CB386-0850-44D6-8A5C-03C301812AE6}" srcOrd="8" destOrd="0" presId="urn:microsoft.com/office/officeart/2005/8/layout/vList2"/>
    <dgm:cxn modelId="{12E9BEE5-6E0B-446A-81B3-B86EB8EA2E6E}" type="presParOf" srcId="{9520BD9F-7AF2-4401-8373-C0047515F6C1}" destId="{54DAA759-D1C5-4BA7-A154-886D9DCBE60F}" srcOrd="9" destOrd="0" presId="urn:microsoft.com/office/officeart/2005/8/layout/vList2"/>
    <dgm:cxn modelId="{4672AA87-C835-46AF-8516-9F66F3843F36}" type="presParOf" srcId="{9520BD9F-7AF2-4401-8373-C0047515F6C1}" destId="{8C7D2402-9B9D-40BB-95F9-3B419DC1E2D7}"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A7A3B97-854E-4A8C-87D0-931B4E31219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AFAD14F-E5B2-42B4-A71D-ACC3D3DA6AE8}">
      <dgm:prSet/>
      <dgm:spPr/>
      <dgm:t>
        <a:bodyPr/>
        <a:lstStyle/>
        <a:p>
          <a:r>
            <a:rPr lang="en-US" b="1"/>
            <a:t>Build it with the wards:</a:t>
          </a:r>
          <a:r>
            <a:rPr lang="en-US"/>
            <a:t> sit in, watch how it’s used, tweak little and often.</a:t>
          </a:r>
        </a:p>
      </dgm:t>
    </dgm:pt>
    <dgm:pt modelId="{C13D9E5D-CF8D-48B2-B36C-FD64F0C0C16F}" type="parTrans" cxnId="{4BA62624-D3D8-4337-B835-5C10D8BCE7EF}">
      <dgm:prSet/>
      <dgm:spPr/>
      <dgm:t>
        <a:bodyPr/>
        <a:lstStyle/>
        <a:p>
          <a:endParaRPr lang="en-US"/>
        </a:p>
      </dgm:t>
    </dgm:pt>
    <dgm:pt modelId="{E030EBF5-D4CE-4ECD-8770-195D2BA1A648}" type="sibTrans" cxnId="{4BA62624-D3D8-4337-B835-5C10D8BCE7EF}">
      <dgm:prSet/>
      <dgm:spPr/>
      <dgm:t>
        <a:bodyPr/>
        <a:lstStyle/>
        <a:p>
          <a:endParaRPr lang="en-US"/>
        </a:p>
      </dgm:t>
    </dgm:pt>
    <dgm:pt modelId="{1347CEEE-B0DC-491A-B138-98FCD9CDC0BE}">
      <dgm:prSet/>
      <dgm:spPr/>
      <dgm:t>
        <a:bodyPr/>
        <a:lstStyle/>
        <a:p>
          <a:r>
            <a:rPr lang="en-US" b="1"/>
            <a:t>Start small:</a:t>
          </a:r>
          <a:r>
            <a:rPr lang="en-US"/>
            <a:t> a “minimum board” first; only add what earns its place.</a:t>
          </a:r>
        </a:p>
      </dgm:t>
    </dgm:pt>
    <dgm:pt modelId="{4A95FC05-B4BE-478A-AD98-1DD2CBF9225A}" type="parTrans" cxnId="{B9AFC902-70CF-4E43-8C1B-AE26A2CFB67C}">
      <dgm:prSet/>
      <dgm:spPr/>
      <dgm:t>
        <a:bodyPr/>
        <a:lstStyle/>
        <a:p>
          <a:endParaRPr lang="en-US"/>
        </a:p>
      </dgm:t>
    </dgm:pt>
    <dgm:pt modelId="{3E01206B-D5CC-4084-A7D6-63E5B5AEA074}" type="sibTrans" cxnId="{B9AFC902-70CF-4E43-8C1B-AE26A2CFB67C}">
      <dgm:prSet/>
      <dgm:spPr/>
      <dgm:t>
        <a:bodyPr/>
        <a:lstStyle/>
        <a:p>
          <a:endParaRPr lang="en-US"/>
        </a:p>
      </dgm:t>
    </dgm:pt>
    <dgm:pt modelId="{7D3D052F-9185-48BD-9CFB-0159E170EF0E}">
      <dgm:prSet/>
      <dgm:spPr/>
      <dgm:t>
        <a:bodyPr/>
        <a:lstStyle/>
        <a:p>
          <a:r>
            <a:rPr lang="en-US" b="1"/>
            <a:t>Make the right thing easiest:</a:t>
          </a:r>
          <a:r>
            <a:rPr lang="en-US"/>
            <a:t> prompts appear where and when staff need them.</a:t>
          </a:r>
        </a:p>
      </dgm:t>
    </dgm:pt>
    <dgm:pt modelId="{A1BDE7EF-BDA5-4A1B-B2A5-E46207BA4E79}" type="parTrans" cxnId="{1E7F1ABB-7E23-43E8-930F-45CBF102BD38}">
      <dgm:prSet/>
      <dgm:spPr/>
      <dgm:t>
        <a:bodyPr/>
        <a:lstStyle/>
        <a:p>
          <a:endParaRPr lang="en-US"/>
        </a:p>
      </dgm:t>
    </dgm:pt>
    <dgm:pt modelId="{1EF5225A-DF7F-4A3C-931F-1B7297187421}" type="sibTrans" cxnId="{1E7F1ABB-7E23-43E8-930F-45CBF102BD38}">
      <dgm:prSet/>
      <dgm:spPr/>
      <dgm:t>
        <a:bodyPr/>
        <a:lstStyle/>
        <a:p>
          <a:endParaRPr lang="en-US"/>
        </a:p>
      </dgm:t>
    </dgm:pt>
    <dgm:pt modelId="{E7E213C7-0415-4809-BA4D-2A7339A171D7}">
      <dgm:prSet/>
      <dgm:spPr/>
      <dgm:t>
        <a:bodyPr/>
        <a:lstStyle/>
        <a:p>
          <a:r>
            <a:rPr lang="en-US" b="1"/>
            <a:t>Keep it consistent:</a:t>
          </a:r>
          <a:r>
            <a:rPr lang="en-US"/>
            <a:t> same layout across wards → less thinking, quicker use.</a:t>
          </a:r>
        </a:p>
      </dgm:t>
    </dgm:pt>
    <dgm:pt modelId="{48135BC6-902B-4CEA-9F25-FB7106803EF2}" type="parTrans" cxnId="{86ED911B-9CD3-4700-B45D-7B0408BC79FC}">
      <dgm:prSet/>
      <dgm:spPr/>
      <dgm:t>
        <a:bodyPr/>
        <a:lstStyle/>
        <a:p>
          <a:endParaRPr lang="en-US"/>
        </a:p>
      </dgm:t>
    </dgm:pt>
    <dgm:pt modelId="{A6A3F56F-07AD-4B3B-9140-7618116A9355}" type="sibTrans" cxnId="{86ED911B-9CD3-4700-B45D-7B0408BC79FC}">
      <dgm:prSet/>
      <dgm:spPr/>
      <dgm:t>
        <a:bodyPr/>
        <a:lstStyle/>
        <a:p>
          <a:endParaRPr lang="en-US"/>
        </a:p>
      </dgm:t>
    </dgm:pt>
    <dgm:pt modelId="{01B3D50F-99DB-4486-A529-68409559D415}">
      <dgm:prSet/>
      <dgm:spPr/>
      <dgm:t>
        <a:bodyPr/>
        <a:lstStyle/>
        <a:p>
          <a:r>
            <a:rPr lang="en-US" b="1"/>
            <a:t>Data over decoration:</a:t>
          </a:r>
          <a:r>
            <a:rPr lang="en-US"/>
            <a:t> reliable links and logic before fancy visuals.</a:t>
          </a:r>
        </a:p>
      </dgm:t>
    </dgm:pt>
    <dgm:pt modelId="{C9818BDF-1AF5-40CB-ABCF-441FC97FB4A7}" type="parTrans" cxnId="{1567E4F6-5685-4F69-BA08-67FF220E1ADB}">
      <dgm:prSet/>
      <dgm:spPr/>
      <dgm:t>
        <a:bodyPr/>
        <a:lstStyle/>
        <a:p>
          <a:endParaRPr lang="en-US"/>
        </a:p>
      </dgm:t>
    </dgm:pt>
    <dgm:pt modelId="{D85A6564-3032-4387-8CBB-AF9F2190943E}" type="sibTrans" cxnId="{1567E4F6-5685-4F69-BA08-67FF220E1ADB}">
      <dgm:prSet/>
      <dgm:spPr/>
      <dgm:t>
        <a:bodyPr/>
        <a:lstStyle/>
        <a:p>
          <a:endParaRPr lang="en-US"/>
        </a:p>
      </dgm:t>
    </dgm:pt>
    <dgm:pt modelId="{9774F5D1-9961-4ADF-9F0D-15D815709EA1}">
      <dgm:prSet/>
      <dgm:spPr/>
      <dgm:t>
        <a:bodyPr/>
        <a:lstStyle/>
        <a:p>
          <a:r>
            <a:rPr lang="en-US" b="1"/>
            <a:t>Keep it tidy:</a:t>
          </a:r>
          <a:r>
            <a:rPr lang="en-US"/>
            <a:t> regular data-quality checks; remove clutter when it creeps in.</a:t>
          </a:r>
        </a:p>
      </dgm:t>
    </dgm:pt>
    <dgm:pt modelId="{C6D58659-2788-48F2-A50A-110A84B53C94}" type="parTrans" cxnId="{70271674-63CF-4633-A296-245CB8FC37FE}">
      <dgm:prSet/>
      <dgm:spPr/>
      <dgm:t>
        <a:bodyPr/>
        <a:lstStyle/>
        <a:p>
          <a:endParaRPr lang="en-US"/>
        </a:p>
      </dgm:t>
    </dgm:pt>
    <dgm:pt modelId="{4F2400DE-70B7-4BA3-8BB0-1BBADE67A2E2}" type="sibTrans" cxnId="{70271674-63CF-4633-A296-245CB8FC37FE}">
      <dgm:prSet/>
      <dgm:spPr/>
      <dgm:t>
        <a:bodyPr/>
        <a:lstStyle/>
        <a:p>
          <a:endParaRPr lang="en-US"/>
        </a:p>
      </dgm:t>
    </dgm:pt>
    <dgm:pt modelId="{8A578AB2-C50B-47EF-A77A-D18A4E16EA05}">
      <dgm:prSet/>
      <dgm:spPr/>
      <dgm:t>
        <a:bodyPr/>
        <a:lstStyle/>
        <a:p>
          <a:r>
            <a:rPr lang="en-US" b="1"/>
            <a:t>Mind the practicalities:</a:t>
          </a:r>
          <a:r>
            <a:rPr lang="en-US"/>
            <a:t> screen placement, brightness and stable kit matter for day-to-day use.</a:t>
          </a:r>
        </a:p>
      </dgm:t>
    </dgm:pt>
    <dgm:pt modelId="{75B5F92B-0235-4987-BB20-92E6C63B71E7}" type="parTrans" cxnId="{8F09E363-46BC-4789-AAAB-EDD589E83673}">
      <dgm:prSet/>
      <dgm:spPr/>
      <dgm:t>
        <a:bodyPr/>
        <a:lstStyle/>
        <a:p>
          <a:endParaRPr lang="en-US"/>
        </a:p>
      </dgm:t>
    </dgm:pt>
    <dgm:pt modelId="{9F806D62-BC5C-42C8-8E00-D68054666BD7}" type="sibTrans" cxnId="{8F09E363-46BC-4789-AAAB-EDD589E83673}">
      <dgm:prSet/>
      <dgm:spPr/>
      <dgm:t>
        <a:bodyPr/>
        <a:lstStyle/>
        <a:p>
          <a:endParaRPr lang="en-US"/>
        </a:p>
      </dgm:t>
    </dgm:pt>
    <dgm:pt modelId="{43DC13FB-966D-419F-B64F-EEA36AD6CC0F}" type="pres">
      <dgm:prSet presAssocID="{5A7A3B97-854E-4A8C-87D0-931B4E312192}" presName="root" presStyleCnt="0">
        <dgm:presLayoutVars>
          <dgm:dir/>
          <dgm:resizeHandles val="exact"/>
        </dgm:presLayoutVars>
      </dgm:prSet>
      <dgm:spPr/>
    </dgm:pt>
    <dgm:pt modelId="{BFED621B-700C-43ED-97A5-B8D2E052B5D1}" type="pres">
      <dgm:prSet presAssocID="{CAFAD14F-E5B2-42B4-A71D-ACC3D3DA6AE8}" presName="compNode" presStyleCnt="0"/>
      <dgm:spPr/>
    </dgm:pt>
    <dgm:pt modelId="{5D2EE859-60F2-435D-82B3-33D96764372A}" type="pres">
      <dgm:prSet presAssocID="{CAFAD14F-E5B2-42B4-A71D-ACC3D3DA6AE8}"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uch"/>
        </a:ext>
      </dgm:extLst>
    </dgm:pt>
    <dgm:pt modelId="{3A49CDA2-9FB9-4C6B-9415-B7E06ABD2966}" type="pres">
      <dgm:prSet presAssocID="{CAFAD14F-E5B2-42B4-A71D-ACC3D3DA6AE8}" presName="spaceRect" presStyleCnt="0"/>
      <dgm:spPr/>
    </dgm:pt>
    <dgm:pt modelId="{732FD892-B7D6-4E19-A38D-60B194B73080}" type="pres">
      <dgm:prSet presAssocID="{CAFAD14F-E5B2-42B4-A71D-ACC3D3DA6AE8}" presName="textRect" presStyleLbl="revTx" presStyleIdx="0" presStyleCnt="7">
        <dgm:presLayoutVars>
          <dgm:chMax val="1"/>
          <dgm:chPref val="1"/>
        </dgm:presLayoutVars>
      </dgm:prSet>
      <dgm:spPr/>
    </dgm:pt>
    <dgm:pt modelId="{E8F77DDF-E2C7-4D1F-85E6-05F9E1CFBE6F}" type="pres">
      <dgm:prSet presAssocID="{E030EBF5-D4CE-4ECD-8770-195D2BA1A648}" presName="sibTrans" presStyleCnt="0"/>
      <dgm:spPr/>
    </dgm:pt>
    <dgm:pt modelId="{B19D95A3-9784-4C08-966C-30F595F3FA47}" type="pres">
      <dgm:prSet presAssocID="{1347CEEE-B0DC-491A-B138-98FCD9CDC0BE}" presName="compNode" presStyleCnt="0"/>
      <dgm:spPr/>
    </dgm:pt>
    <dgm:pt modelId="{B99CDD4C-FA3D-488B-80FE-5BEB2EDD3286}" type="pres">
      <dgm:prSet presAssocID="{1347CEEE-B0DC-491A-B138-98FCD9CDC0BE}"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917A059B-8D9C-4E29-BC9E-DFA00E0F2F34}" type="pres">
      <dgm:prSet presAssocID="{1347CEEE-B0DC-491A-B138-98FCD9CDC0BE}" presName="spaceRect" presStyleCnt="0"/>
      <dgm:spPr/>
    </dgm:pt>
    <dgm:pt modelId="{62A38F92-4B5F-41B4-B91A-B3115F44EC22}" type="pres">
      <dgm:prSet presAssocID="{1347CEEE-B0DC-491A-B138-98FCD9CDC0BE}" presName="textRect" presStyleLbl="revTx" presStyleIdx="1" presStyleCnt="7">
        <dgm:presLayoutVars>
          <dgm:chMax val="1"/>
          <dgm:chPref val="1"/>
        </dgm:presLayoutVars>
      </dgm:prSet>
      <dgm:spPr/>
    </dgm:pt>
    <dgm:pt modelId="{C66144CE-5629-42DA-AD93-0A5698EC9E12}" type="pres">
      <dgm:prSet presAssocID="{3E01206B-D5CC-4084-A7D6-63E5B5AEA074}" presName="sibTrans" presStyleCnt="0"/>
      <dgm:spPr/>
    </dgm:pt>
    <dgm:pt modelId="{591BAC12-EABC-45D1-9CB7-0009A5708C4A}" type="pres">
      <dgm:prSet presAssocID="{7D3D052F-9185-48BD-9CFB-0159E170EF0E}" presName="compNode" presStyleCnt="0"/>
      <dgm:spPr/>
    </dgm:pt>
    <dgm:pt modelId="{311E2AE5-BB8E-4C72-B541-9A7F0C5220D3}" type="pres">
      <dgm:prSet presAssocID="{7D3D052F-9185-48BD-9CFB-0159E170EF0E}"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fused Person"/>
        </a:ext>
      </dgm:extLst>
    </dgm:pt>
    <dgm:pt modelId="{5B999C81-84D7-459F-95DA-4626D50393BC}" type="pres">
      <dgm:prSet presAssocID="{7D3D052F-9185-48BD-9CFB-0159E170EF0E}" presName="spaceRect" presStyleCnt="0"/>
      <dgm:spPr/>
    </dgm:pt>
    <dgm:pt modelId="{866B4E60-F576-4C24-B0C6-F6F1F9EE796B}" type="pres">
      <dgm:prSet presAssocID="{7D3D052F-9185-48BD-9CFB-0159E170EF0E}" presName="textRect" presStyleLbl="revTx" presStyleIdx="2" presStyleCnt="7">
        <dgm:presLayoutVars>
          <dgm:chMax val="1"/>
          <dgm:chPref val="1"/>
        </dgm:presLayoutVars>
      </dgm:prSet>
      <dgm:spPr/>
    </dgm:pt>
    <dgm:pt modelId="{396EA56E-A4EB-45EF-A0A0-CD2E1A41D2FC}" type="pres">
      <dgm:prSet presAssocID="{1EF5225A-DF7F-4A3C-931F-1B7297187421}" presName="sibTrans" presStyleCnt="0"/>
      <dgm:spPr/>
    </dgm:pt>
    <dgm:pt modelId="{7ED680E8-1EE0-4A7B-8DF4-B5A97423829C}" type="pres">
      <dgm:prSet presAssocID="{E7E213C7-0415-4809-BA4D-2A7339A171D7}" presName="compNode" presStyleCnt="0"/>
      <dgm:spPr/>
    </dgm:pt>
    <dgm:pt modelId="{76D7543B-22B4-49CD-A1A3-A12E764F299F}" type="pres">
      <dgm:prSet presAssocID="{E7E213C7-0415-4809-BA4D-2A7339A171D7}"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orkflow"/>
        </a:ext>
      </dgm:extLst>
    </dgm:pt>
    <dgm:pt modelId="{26857703-A48C-4027-AF86-E0DE9CE00E0A}" type="pres">
      <dgm:prSet presAssocID="{E7E213C7-0415-4809-BA4D-2A7339A171D7}" presName="spaceRect" presStyleCnt="0"/>
      <dgm:spPr/>
    </dgm:pt>
    <dgm:pt modelId="{10E9FDA9-1FF0-4E34-9C86-4FD125FD7CFA}" type="pres">
      <dgm:prSet presAssocID="{E7E213C7-0415-4809-BA4D-2A7339A171D7}" presName="textRect" presStyleLbl="revTx" presStyleIdx="3" presStyleCnt="7">
        <dgm:presLayoutVars>
          <dgm:chMax val="1"/>
          <dgm:chPref val="1"/>
        </dgm:presLayoutVars>
      </dgm:prSet>
      <dgm:spPr/>
    </dgm:pt>
    <dgm:pt modelId="{1E3911E4-DBAB-49B5-B180-9DB0E862D6C0}" type="pres">
      <dgm:prSet presAssocID="{A6A3F56F-07AD-4B3B-9140-7618116A9355}" presName="sibTrans" presStyleCnt="0"/>
      <dgm:spPr/>
    </dgm:pt>
    <dgm:pt modelId="{910FB763-9B73-4B64-84CE-C52EFE5F0CC6}" type="pres">
      <dgm:prSet presAssocID="{01B3D50F-99DB-4486-A529-68409559D415}" presName="compNode" presStyleCnt="0"/>
      <dgm:spPr/>
    </dgm:pt>
    <dgm:pt modelId="{8BF3E3EC-7D93-494C-94B9-5FAA10A622D9}" type="pres">
      <dgm:prSet presAssocID="{01B3D50F-99DB-4486-A529-68409559D415}"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ink"/>
        </a:ext>
      </dgm:extLst>
    </dgm:pt>
    <dgm:pt modelId="{FCD73B55-7148-4201-968F-3F2605504B55}" type="pres">
      <dgm:prSet presAssocID="{01B3D50F-99DB-4486-A529-68409559D415}" presName="spaceRect" presStyleCnt="0"/>
      <dgm:spPr/>
    </dgm:pt>
    <dgm:pt modelId="{3789EB70-9521-44A5-B61E-323386D9104A}" type="pres">
      <dgm:prSet presAssocID="{01B3D50F-99DB-4486-A529-68409559D415}" presName="textRect" presStyleLbl="revTx" presStyleIdx="4" presStyleCnt="7">
        <dgm:presLayoutVars>
          <dgm:chMax val="1"/>
          <dgm:chPref val="1"/>
        </dgm:presLayoutVars>
      </dgm:prSet>
      <dgm:spPr/>
    </dgm:pt>
    <dgm:pt modelId="{F6D1DF0F-71DF-427A-8B75-9AC6889F6671}" type="pres">
      <dgm:prSet presAssocID="{D85A6564-3032-4387-8CBB-AF9F2190943E}" presName="sibTrans" presStyleCnt="0"/>
      <dgm:spPr/>
    </dgm:pt>
    <dgm:pt modelId="{748EFA96-4D1C-42C5-A627-ED9342B7E042}" type="pres">
      <dgm:prSet presAssocID="{9774F5D1-9961-4ADF-9F0D-15D815709EA1}" presName="compNode" presStyleCnt="0"/>
      <dgm:spPr/>
    </dgm:pt>
    <dgm:pt modelId="{2FFE33CE-F49F-4E41-B53F-85E346C5C033}" type="pres">
      <dgm:prSet presAssocID="{9774F5D1-9961-4ADF-9F0D-15D815709EA1}"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op and bucket"/>
        </a:ext>
      </dgm:extLst>
    </dgm:pt>
    <dgm:pt modelId="{1AEEF806-7F66-4882-A95E-E20ABA8D10E8}" type="pres">
      <dgm:prSet presAssocID="{9774F5D1-9961-4ADF-9F0D-15D815709EA1}" presName="spaceRect" presStyleCnt="0"/>
      <dgm:spPr/>
    </dgm:pt>
    <dgm:pt modelId="{45B36D00-F955-4596-86BC-DD01A34C8A4B}" type="pres">
      <dgm:prSet presAssocID="{9774F5D1-9961-4ADF-9F0D-15D815709EA1}" presName="textRect" presStyleLbl="revTx" presStyleIdx="5" presStyleCnt="7">
        <dgm:presLayoutVars>
          <dgm:chMax val="1"/>
          <dgm:chPref val="1"/>
        </dgm:presLayoutVars>
      </dgm:prSet>
      <dgm:spPr/>
    </dgm:pt>
    <dgm:pt modelId="{49F2B4BE-56A8-443A-AA27-4E005F16D2F6}" type="pres">
      <dgm:prSet presAssocID="{4F2400DE-70B7-4BA3-8BB0-1BBADE67A2E2}" presName="sibTrans" presStyleCnt="0"/>
      <dgm:spPr/>
    </dgm:pt>
    <dgm:pt modelId="{84273B47-15E5-4746-B9B8-5FFBA18EF444}" type="pres">
      <dgm:prSet presAssocID="{8A578AB2-C50B-47EF-A77A-D18A4E16EA05}" presName="compNode" presStyleCnt="0"/>
      <dgm:spPr/>
    </dgm:pt>
    <dgm:pt modelId="{510325A7-C655-418D-B1C7-6F1DA819D879}" type="pres">
      <dgm:prSet presAssocID="{8A578AB2-C50B-47EF-A77A-D18A4E16EA05}"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Office Worker"/>
        </a:ext>
      </dgm:extLst>
    </dgm:pt>
    <dgm:pt modelId="{E97C5047-CA0D-4823-85BF-849A3156EC03}" type="pres">
      <dgm:prSet presAssocID="{8A578AB2-C50B-47EF-A77A-D18A4E16EA05}" presName="spaceRect" presStyleCnt="0"/>
      <dgm:spPr/>
    </dgm:pt>
    <dgm:pt modelId="{20B7960E-E10D-4188-85D1-8FD3ECAED704}" type="pres">
      <dgm:prSet presAssocID="{8A578AB2-C50B-47EF-A77A-D18A4E16EA05}" presName="textRect" presStyleLbl="revTx" presStyleIdx="6" presStyleCnt="7">
        <dgm:presLayoutVars>
          <dgm:chMax val="1"/>
          <dgm:chPref val="1"/>
        </dgm:presLayoutVars>
      </dgm:prSet>
      <dgm:spPr/>
    </dgm:pt>
  </dgm:ptLst>
  <dgm:cxnLst>
    <dgm:cxn modelId="{7716F500-796B-4A49-A932-2C70772AA66A}" type="presOf" srcId="{CAFAD14F-E5B2-42B4-A71D-ACC3D3DA6AE8}" destId="{732FD892-B7D6-4E19-A38D-60B194B73080}" srcOrd="0" destOrd="0" presId="urn:microsoft.com/office/officeart/2018/2/layout/IconLabelList"/>
    <dgm:cxn modelId="{B9AFC902-70CF-4E43-8C1B-AE26A2CFB67C}" srcId="{5A7A3B97-854E-4A8C-87D0-931B4E312192}" destId="{1347CEEE-B0DC-491A-B138-98FCD9CDC0BE}" srcOrd="1" destOrd="0" parTransId="{4A95FC05-B4BE-478A-AD98-1DD2CBF9225A}" sibTransId="{3E01206B-D5CC-4084-A7D6-63E5B5AEA074}"/>
    <dgm:cxn modelId="{A3BF7B1B-C9D3-4B2A-B1C1-499692B32519}" type="presOf" srcId="{1347CEEE-B0DC-491A-B138-98FCD9CDC0BE}" destId="{62A38F92-4B5F-41B4-B91A-B3115F44EC22}" srcOrd="0" destOrd="0" presId="urn:microsoft.com/office/officeart/2018/2/layout/IconLabelList"/>
    <dgm:cxn modelId="{86ED911B-9CD3-4700-B45D-7B0408BC79FC}" srcId="{5A7A3B97-854E-4A8C-87D0-931B4E312192}" destId="{E7E213C7-0415-4809-BA4D-2A7339A171D7}" srcOrd="3" destOrd="0" parTransId="{48135BC6-902B-4CEA-9F25-FB7106803EF2}" sibTransId="{A6A3F56F-07AD-4B3B-9140-7618116A9355}"/>
    <dgm:cxn modelId="{4BA62624-D3D8-4337-B835-5C10D8BCE7EF}" srcId="{5A7A3B97-854E-4A8C-87D0-931B4E312192}" destId="{CAFAD14F-E5B2-42B4-A71D-ACC3D3DA6AE8}" srcOrd="0" destOrd="0" parTransId="{C13D9E5D-CF8D-48B2-B36C-FD64F0C0C16F}" sibTransId="{E030EBF5-D4CE-4ECD-8770-195D2BA1A648}"/>
    <dgm:cxn modelId="{8F09E363-46BC-4789-AAAB-EDD589E83673}" srcId="{5A7A3B97-854E-4A8C-87D0-931B4E312192}" destId="{8A578AB2-C50B-47EF-A77A-D18A4E16EA05}" srcOrd="6" destOrd="0" parTransId="{75B5F92B-0235-4987-BB20-92E6C63B71E7}" sibTransId="{9F806D62-BC5C-42C8-8E00-D68054666BD7}"/>
    <dgm:cxn modelId="{70271674-63CF-4633-A296-245CB8FC37FE}" srcId="{5A7A3B97-854E-4A8C-87D0-931B4E312192}" destId="{9774F5D1-9961-4ADF-9F0D-15D815709EA1}" srcOrd="5" destOrd="0" parTransId="{C6D58659-2788-48F2-A50A-110A84B53C94}" sibTransId="{4F2400DE-70B7-4BA3-8BB0-1BBADE67A2E2}"/>
    <dgm:cxn modelId="{28932A74-02BC-4F0A-9ADB-5F0A10A05581}" type="presOf" srcId="{01B3D50F-99DB-4486-A529-68409559D415}" destId="{3789EB70-9521-44A5-B61E-323386D9104A}" srcOrd="0" destOrd="0" presId="urn:microsoft.com/office/officeart/2018/2/layout/IconLabelList"/>
    <dgm:cxn modelId="{FC9C1EAA-BD6A-47DC-91A9-59B5307C4F99}" type="presOf" srcId="{9774F5D1-9961-4ADF-9F0D-15D815709EA1}" destId="{45B36D00-F955-4596-86BC-DD01A34C8A4B}" srcOrd="0" destOrd="0" presId="urn:microsoft.com/office/officeart/2018/2/layout/IconLabelList"/>
    <dgm:cxn modelId="{075E5DAF-3344-473F-B7D7-6581CA396D5A}" type="presOf" srcId="{7D3D052F-9185-48BD-9CFB-0159E170EF0E}" destId="{866B4E60-F576-4C24-B0C6-F6F1F9EE796B}" srcOrd="0" destOrd="0" presId="urn:microsoft.com/office/officeart/2018/2/layout/IconLabelList"/>
    <dgm:cxn modelId="{1E7F1ABB-7E23-43E8-930F-45CBF102BD38}" srcId="{5A7A3B97-854E-4A8C-87D0-931B4E312192}" destId="{7D3D052F-9185-48BD-9CFB-0159E170EF0E}" srcOrd="2" destOrd="0" parTransId="{A1BDE7EF-BDA5-4A1B-B2A5-E46207BA4E79}" sibTransId="{1EF5225A-DF7F-4A3C-931F-1B7297187421}"/>
    <dgm:cxn modelId="{B786EFC9-718E-4539-BD45-2C12ECB75134}" type="presOf" srcId="{8A578AB2-C50B-47EF-A77A-D18A4E16EA05}" destId="{20B7960E-E10D-4188-85D1-8FD3ECAED704}" srcOrd="0" destOrd="0" presId="urn:microsoft.com/office/officeart/2018/2/layout/IconLabelList"/>
    <dgm:cxn modelId="{5914A7E1-A38D-4B49-9068-3C0DA685CB2A}" type="presOf" srcId="{E7E213C7-0415-4809-BA4D-2A7339A171D7}" destId="{10E9FDA9-1FF0-4E34-9C86-4FD125FD7CFA}" srcOrd="0" destOrd="0" presId="urn:microsoft.com/office/officeart/2018/2/layout/IconLabelList"/>
    <dgm:cxn modelId="{1567E4F6-5685-4F69-BA08-67FF220E1ADB}" srcId="{5A7A3B97-854E-4A8C-87D0-931B4E312192}" destId="{01B3D50F-99DB-4486-A529-68409559D415}" srcOrd="4" destOrd="0" parTransId="{C9818BDF-1AF5-40CB-ABCF-441FC97FB4A7}" sibTransId="{D85A6564-3032-4387-8CBB-AF9F2190943E}"/>
    <dgm:cxn modelId="{88C214FF-9963-4679-B6DB-D83C03096D33}" type="presOf" srcId="{5A7A3B97-854E-4A8C-87D0-931B4E312192}" destId="{43DC13FB-966D-419F-B64F-EEA36AD6CC0F}" srcOrd="0" destOrd="0" presId="urn:microsoft.com/office/officeart/2018/2/layout/IconLabelList"/>
    <dgm:cxn modelId="{6306D409-E615-421B-AD13-AF3BB9A9A60E}" type="presParOf" srcId="{43DC13FB-966D-419F-B64F-EEA36AD6CC0F}" destId="{BFED621B-700C-43ED-97A5-B8D2E052B5D1}" srcOrd="0" destOrd="0" presId="urn:microsoft.com/office/officeart/2018/2/layout/IconLabelList"/>
    <dgm:cxn modelId="{0C79C9C3-3336-4842-82BE-E5ED61AA221C}" type="presParOf" srcId="{BFED621B-700C-43ED-97A5-B8D2E052B5D1}" destId="{5D2EE859-60F2-435D-82B3-33D96764372A}" srcOrd="0" destOrd="0" presId="urn:microsoft.com/office/officeart/2018/2/layout/IconLabelList"/>
    <dgm:cxn modelId="{79DEEC30-C71C-41BF-B28D-424CA376D762}" type="presParOf" srcId="{BFED621B-700C-43ED-97A5-B8D2E052B5D1}" destId="{3A49CDA2-9FB9-4C6B-9415-B7E06ABD2966}" srcOrd="1" destOrd="0" presId="urn:microsoft.com/office/officeart/2018/2/layout/IconLabelList"/>
    <dgm:cxn modelId="{EE12E93C-64FA-4A38-AA46-23AF1AC0E647}" type="presParOf" srcId="{BFED621B-700C-43ED-97A5-B8D2E052B5D1}" destId="{732FD892-B7D6-4E19-A38D-60B194B73080}" srcOrd="2" destOrd="0" presId="urn:microsoft.com/office/officeart/2018/2/layout/IconLabelList"/>
    <dgm:cxn modelId="{8A7377E4-5A0C-4F20-B7D0-78F7CB853BF2}" type="presParOf" srcId="{43DC13FB-966D-419F-B64F-EEA36AD6CC0F}" destId="{E8F77DDF-E2C7-4D1F-85E6-05F9E1CFBE6F}" srcOrd="1" destOrd="0" presId="urn:microsoft.com/office/officeart/2018/2/layout/IconLabelList"/>
    <dgm:cxn modelId="{F477FD7C-8585-4E34-AA5A-989EDE0C7280}" type="presParOf" srcId="{43DC13FB-966D-419F-B64F-EEA36AD6CC0F}" destId="{B19D95A3-9784-4C08-966C-30F595F3FA47}" srcOrd="2" destOrd="0" presId="urn:microsoft.com/office/officeart/2018/2/layout/IconLabelList"/>
    <dgm:cxn modelId="{50B42C45-C1F9-4F58-B460-8391A911A828}" type="presParOf" srcId="{B19D95A3-9784-4C08-966C-30F595F3FA47}" destId="{B99CDD4C-FA3D-488B-80FE-5BEB2EDD3286}" srcOrd="0" destOrd="0" presId="urn:microsoft.com/office/officeart/2018/2/layout/IconLabelList"/>
    <dgm:cxn modelId="{EDBC8D8F-27BA-4303-9579-244B1B54CBA5}" type="presParOf" srcId="{B19D95A3-9784-4C08-966C-30F595F3FA47}" destId="{917A059B-8D9C-4E29-BC9E-DFA00E0F2F34}" srcOrd="1" destOrd="0" presId="urn:microsoft.com/office/officeart/2018/2/layout/IconLabelList"/>
    <dgm:cxn modelId="{64044167-4ADF-4B43-A01D-B38C065FBC9B}" type="presParOf" srcId="{B19D95A3-9784-4C08-966C-30F595F3FA47}" destId="{62A38F92-4B5F-41B4-B91A-B3115F44EC22}" srcOrd="2" destOrd="0" presId="urn:microsoft.com/office/officeart/2018/2/layout/IconLabelList"/>
    <dgm:cxn modelId="{ACE776A8-9CDD-4A3C-9570-926C32B94C48}" type="presParOf" srcId="{43DC13FB-966D-419F-B64F-EEA36AD6CC0F}" destId="{C66144CE-5629-42DA-AD93-0A5698EC9E12}" srcOrd="3" destOrd="0" presId="urn:microsoft.com/office/officeart/2018/2/layout/IconLabelList"/>
    <dgm:cxn modelId="{16E034F3-BC91-43CD-A7CE-45202D9A8B5C}" type="presParOf" srcId="{43DC13FB-966D-419F-B64F-EEA36AD6CC0F}" destId="{591BAC12-EABC-45D1-9CB7-0009A5708C4A}" srcOrd="4" destOrd="0" presId="urn:microsoft.com/office/officeart/2018/2/layout/IconLabelList"/>
    <dgm:cxn modelId="{ABA06BD9-D726-4F06-9AC9-DF40DB8DA75C}" type="presParOf" srcId="{591BAC12-EABC-45D1-9CB7-0009A5708C4A}" destId="{311E2AE5-BB8E-4C72-B541-9A7F0C5220D3}" srcOrd="0" destOrd="0" presId="urn:microsoft.com/office/officeart/2018/2/layout/IconLabelList"/>
    <dgm:cxn modelId="{91E4C0D1-23EF-41A9-A4FD-AE67A263F151}" type="presParOf" srcId="{591BAC12-EABC-45D1-9CB7-0009A5708C4A}" destId="{5B999C81-84D7-459F-95DA-4626D50393BC}" srcOrd="1" destOrd="0" presId="urn:microsoft.com/office/officeart/2018/2/layout/IconLabelList"/>
    <dgm:cxn modelId="{7274A69C-7FB7-4FCA-850C-86049C5C2661}" type="presParOf" srcId="{591BAC12-EABC-45D1-9CB7-0009A5708C4A}" destId="{866B4E60-F576-4C24-B0C6-F6F1F9EE796B}" srcOrd="2" destOrd="0" presId="urn:microsoft.com/office/officeart/2018/2/layout/IconLabelList"/>
    <dgm:cxn modelId="{EACE7E2C-C764-414C-81D9-859065075C70}" type="presParOf" srcId="{43DC13FB-966D-419F-B64F-EEA36AD6CC0F}" destId="{396EA56E-A4EB-45EF-A0A0-CD2E1A41D2FC}" srcOrd="5" destOrd="0" presId="urn:microsoft.com/office/officeart/2018/2/layout/IconLabelList"/>
    <dgm:cxn modelId="{977FD01A-5A20-4AF5-9709-7EF19DD864FD}" type="presParOf" srcId="{43DC13FB-966D-419F-B64F-EEA36AD6CC0F}" destId="{7ED680E8-1EE0-4A7B-8DF4-B5A97423829C}" srcOrd="6" destOrd="0" presId="urn:microsoft.com/office/officeart/2018/2/layout/IconLabelList"/>
    <dgm:cxn modelId="{7A1F4961-0B46-458A-A8AC-B6AE7A63F344}" type="presParOf" srcId="{7ED680E8-1EE0-4A7B-8DF4-B5A97423829C}" destId="{76D7543B-22B4-49CD-A1A3-A12E764F299F}" srcOrd="0" destOrd="0" presId="urn:microsoft.com/office/officeart/2018/2/layout/IconLabelList"/>
    <dgm:cxn modelId="{402ED203-08D4-4835-B1B0-CBB680F422D7}" type="presParOf" srcId="{7ED680E8-1EE0-4A7B-8DF4-B5A97423829C}" destId="{26857703-A48C-4027-AF86-E0DE9CE00E0A}" srcOrd="1" destOrd="0" presId="urn:microsoft.com/office/officeart/2018/2/layout/IconLabelList"/>
    <dgm:cxn modelId="{6820BC0E-8EB3-4F75-8332-52583F08320D}" type="presParOf" srcId="{7ED680E8-1EE0-4A7B-8DF4-B5A97423829C}" destId="{10E9FDA9-1FF0-4E34-9C86-4FD125FD7CFA}" srcOrd="2" destOrd="0" presId="urn:microsoft.com/office/officeart/2018/2/layout/IconLabelList"/>
    <dgm:cxn modelId="{7048ED37-F824-4E70-9323-C8F54C4BED24}" type="presParOf" srcId="{43DC13FB-966D-419F-B64F-EEA36AD6CC0F}" destId="{1E3911E4-DBAB-49B5-B180-9DB0E862D6C0}" srcOrd="7" destOrd="0" presId="urn:microsoft.com/office/officeart/2018/2/layout/IconLabelList"/>
    <dgm:cxn modelId="{59D5C0B3-39C5-4FF3-B4AF-AB93C30B0171}" type="presParOf" srcId="{43DC13FB-966D-419F-B64F-EEA36AD6CC0F}" destId="{910FB763-9B73-4B64-84CE-C52EFE5F0CC6}" srcOrd="8" destOrd="0" presId="urn:microsoft.com/office/officeart/2018/2/layout/IconLabelList"/>
    <dgm:cxn modelId="{265FD328-82F7-4408-B6E9-DBD9763B3100}" type="presParOf" srcId="{910FB763-9B73-4B64-84CE-C52EFE5F0CC6}" destId="{8BF3E3EC-7D93-494C-94B9-5FAA10A622D9}" srcOrd="0" destOrd="0" presId="urn:microsoft.com/office/officeart/2018/2/layout/IconLabelList"/>
    <dgm:cxn modelId="{9927B33A-54CC-42A8-B6A1-3BE3441B5B49}" type="presParOf" srcId="{910FB763-9B73-4B64-84CE-C52EFE5F0CC6}" destId="{FCD73B55-7148-4201-968F-3F2605504B55}" srcOrd="1" destOrd="0" presId="urn:microsoft.com/office/officeart/2018/2/layout/IconLabelList"/>
    <dgm:cxn modelId="{9EA514A7-56B0-414E-822F-A5944A24CB2E}" type="presParOf" srcId="{910FB763-9B73-4B64-84CE-C52EFE5F0CC6}" destId="{3789EB70-9521-44A5-B61E-323386D9104A}" srcOrd="2" destOrd="0" presId="urn:microsoft.com/office/officeart/2018/2/layout/IconLabelList"/>
    <dgm:cxn modelId="{154BBB33-67B8-43F8-BD96-AA3D6A720F2B}" type="presParOf" srcId="{43DC13FB-966D-419F-B64F-EEA36AD6CC0F}" destId="{F6D1DF0F-71DF-427A-8B75-9AC6889F6671}" srcOrd="9" destOrd="0" presId="urn:microsoft.com/office/officeart/2018/2/layout/IconLabelList"/>
    <dgm:cxn modelId="{C5CF403C-CFB1-4006-B2B7-818499EFAA46}" type="presParOf" srcId="{43DC13FB-966D-419F-B64F-EEA36AD6CC0F}" destId="{748EFA96-4D1C-42C5-A627-ED9342B7E042}" srcOrd="10" destOrd="0" presId="urn:microsoft.com/office/officeart/2018/2/layout/IconLabelList"/>
    <dgm:cxn modelId="{67FDBBC3-FB3F-4211-8C55-2D4012252962}" type="presParOf" srcId="{748EFA96-4D1C-42C5-A627-ED9342B7E042}" destId="{2FFE33CE-F49F-4E41-B53F-85E346C5C033}" srcOrd="0" destOrd="0" presId="urn:microsoft.com/office/officeart/2018/2/layout/IconLabelList"/>
    <dgm:cxn modelId="{7CC7D3BD-D999-4C76-B3C9-9CAD99DED5FB}" type="presParOf" srcId="{748EFA96-4D1C-42C5-A627-ED9342B7E042}" destId="{1AEEF806-7F66-4882-A95E-E20ABA8D10E8}" srcOrd="1" destOrd="0" presId="urn:microsoft.com/office/officeart/2018/2/layout/IconLabelList"/>
    <dgm:cxn modelId="{442EF6F3-E3A5-4CCA-B88A-1002A65A6E70}" type="presParOf" srcId="{748EFA96-4D1C-42C5-A627-ED9342B7E042}" destId="{45B36D00-F955-4596-86BC-DD01A34C8A4B}" srcOrd="2" destOrd="0" presId="urn:microsoft.com/office/officeart/2018/2/layout/IconLabelList"/>
    <dgm:cxn modelId="{F11DFF1A-60FF-4634-8FD1-0596ED66F2D4}" type="presParOf" srcId="{43DC13FB-966D-419F-B64F-EEA36AD6CC0F}" destId="{49F2B4BE-56A8-443A-AA27-4E005F16D2F6}" srcOrd="11" destOrd="0" presId="urn:microsoft.com/office/officeart/2018/2/layout/IconLabelList"/>
    <dgm:cxn modelId="{8728DB8B-FEE5-454E-906A-0960112CEC74}" type="presParOf" srcId="{43DC13FB-966D-419F-B64F-EEA36AD6CC0F}" destId="{84273B47-15E5-4746-B9B8-5FFBA18EF444}" srcOrd="12" destOrd="0" presId="urn:microsoft.com/office/officeart/2018/2/layout/IconLabelList"/>
    <dgm:cxn modelId="{06496C7A-FD8E-47BC-8C22-4C9280F953D3}" type="presParOf" srcId="{84273B47-15E5-4746-B9B8-5FFBA18EF444}" destId="{510325A7-C655-418D-B1C7-6F1DA819D879}" srcOrd="0" destOrd="0" presId="urn:microsoft.com/office/officeart/2018/2/layout/IconLabelList"/>
    <dgm:cxn modelId="{D5FA0004-302D-471E-9F49-65537447F76D}" type="presParOf" srcId="{84273B47-15E5-4746-B9B8-5FFBA18EF444}" destId="{E97C5047-CA0D-4823-85BF-849A3156EC03}" srcOrd="1" destOrd="0" presId="urn:microsoft.com/office/officeart/2018/2/layout/IconLabelList"/>
    <dgm:cxn modelId="{1A44E307-6A92-44AF-9D9F-CC8DF02E83FC}" type="presParOf" srcId="{84273B47-15E5-4746-B9B8-5FFBA18EF444}" destId="{20B7960E-E10D-4188-85D1-8FD3ECAED704}"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47A87E-9F62-4CC6-B26A-DD6B260A89D4}">
      <dsp:nvSpPr>
        <dsp:cNvPr id="0" name=""/>
        <dsp:cNvSpPr/>
      </dsp:nvSpPr>
      <dsp:spPr>
        <a:xfrm>
          <a:off x="0" y="431616"/>
          <a:ext cx="2561209" cy="153672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a:t>Post-COVID recovery: </a:t>
          </a:r>
          <a:r>
            <a:rPr lang="en-GB" sz="1600" kern="1200"/>
            <a:t>we need </a:t>
          </a:r>
          <a:r>
            <a:rPr lang="en-GB" sz="1600" b="1" i="1" kern="1200"/>
            <a:t>faster patient flow </a:t>
          </a:r>
          <a:r>
            <a:rPr lang="en-GB" sz="1600" kern="1200"/>
            <a:t>and clearer coordination under pressure.</a:t>
          </a:r>
          <a:endParaRPr lang="en-US" sz="1600" kern="1200"/>
        </a:p>
      </dsp:txBody>
      <dsp:txXfrm>
        <a:off x="0" y="431616"/>
        <a:ext cx="2561209" cy="1536725"/>
      </dsp:txXfrm>
    </dsp:sp>
    <dsp:sp modelId="{315ECD4F-B5ED-4EA7-B16C-E91597E6D2FB}">
      <dsp:nvSpPr>
        <dsp:cNvPr id="0" name=""/>
        <dsp:cNvSpPr/>
      </dsp:nvSpPr>
      <dsp:spPr>
        <a:xfrm>
          <a:off x="2817330" y="431616"/>
          <a:ext cx="2561209" cy="1536725"/>
        </a:xfrm>
        <a:prstGeom prst="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a:t>CQC expectations: consistent visibility </a:t>
          </a:r>
          <a:r>
            <a:rPr lang="en-GB" sz="1600" kern="1200"/>
            <a:t>for safer handover and escalation.</a:t>
          </a:r>
          <a:endParaRPr lang="en-US" sz="1600" kern="1200"/>
        </a:p>
      </dsp:txBody>
      <dsp:txXfrm>
        <a:off x="2817330" y="431616"/>
        <a:ext cx="2561209" cy="1536725"/>
      </dsp:txXfrm>
    </dsp:sp>
    <dsp:sp modelId="{A07E82BE-21B9-435D-8FBF-B19BD00DB190}">
      <dsp:nvSpPr>
        <dsp:cNvPr id="0" name=""/>
        <dsp:cNvSpPr/>
      </dsp:nvSpPr>
      <dsp:spPr>
        <a:xfrm>
          <a:off x="5634661" y="431616"/>
          <a:ext cx="2561209" cy="1536725"/>
        </a:xfrm>
        <a:prstGeom prst="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Patient safety first: on-screen prompts for NEWS2/obs due, VTE, infection status, side-room need </a:t>
          </a:r>
          <a:r>
            <a:rPr lang="en-GB" sz="1600" b="1" i="1" kern="1200"/>
            <a:t>reduce missed observations </a:t>
          </a:r>
          <a:r>
            <a:rPr lang="en-GB" sz="1600" kern="1200"/>
            <a:t>and delays.</a:t>
          </a:r>
          <a:endParaRPr lang="en-US" sz="1600" kern="1200"/>
        </a:p>
      </dsp:txBody>
      <dsp:txXfrm>
        <a:off x="5634661" y="431616"/>
        <a:ext cx="2561209" cy="1536725"/>
      </dsp:txXfrm>
    </dsp:sp>
    <dsp:sp modelId="{9DD77C9D-4990-4286-AF9F-874AAFD34D56}">
      <dsp:nvSpPr>
        <dsp:cNvPr id="0" name=""/>
        <dsp:cNvSpPr/>
      </dsp:nvSpPr>
      <dsp:spPr>
        <a:xfrm>
          <a:off x="0" y="2224462"/>
          <a:ext cx="2561209" cy="1536725"/>
        </a:xfrm>
        <a:prstGeom prst="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a:t>Better outcomes: </a:t>
          </a:r>
          <a:r>
            <a:rPr lang="en-GB" sz="1600" kern="1200"/>
            <a:t>earlier unblocking → more discharges before noon, </a:t>
          </a:r>
          <a:r>
            <a:rPr lang="en-GB" sz="1600" b="1" i="1" kern="1200"/>
            <a:t>fewer outliers</a:t>
          </a:r>
          <a:r>
            <a:rPr lang="en-GB" sz="1600" kern="1200"/>
            <a:t>.</a:t>
          </a:r>
          <a:endParaRPr lang="en-US" sz="1600" kern="1200"/>
        </a:p>
      </dsp:txBody>
      <dsp:txXfrm>
        <a:off x="0" y="2224462"/>
        <a:ext cx="2561209" cy="1536725"/>
      </dsp:txXfrm>
    </dsp:sp>
    <dsp:sp modelId="{327C8EF4-7053-447C-869B-B9A37150DE9A}">
      <dsp:nvSpPr>
        <dsp:cNvPr id="0" name=""/>
        <dsp:cNvSpPr/>
      </dsp:nvSpPr>
      <dsp:spPr>
        <a:xfrm>
          <a:off x="2817330" y="2224462"/>
          <a:ext cx="2561209" cy="1536725"/>
        </a:xfrm>
        <a:prstGeom prst="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a:t>One live view: </a:t>
          </a:r>
          <a:r>
            <a:rPr lang="en-GB" sz="1600" kern="1200"/>
            <a:t>beds, EDDs, blockers &amp; </a:t>
          </a:r>
          <a:r>
            <a:rPr lang="en-GB" sz="1600" b="1" i="1" kern="1200"/>
            <a:t>safety</a:t>
          </a:r>
          <a:r>
            <a:rPr lang="en-GB" sz="1600" kern="1200"/>
            <a:t>—on screens, not hidden behind logins.</a:t>
          </a:r>
          <a:endParaRPr lang="en-US" sz="1600" kern="1200"/>
        </a:p>
      </dsp:txBody>
      <dsp:txXfrm>
        <a:off x="2817330" y="2224462"/>
        <a:ext cx="2561209" cy="1536725"/>
      </dsp:txXfrm>
    </dsp:sp>
    <dsp:sp modelId="{003689CF-774A-4565-9C00-E204F3212CEB}">
      <dsp:nvSpPr>
        <dsp:cNvPr id="0" name=""/>
        <dsp:cNvSpPr/>
      </dsp:nvSpPr>
      <dsp:spPr>
        <a:xfrm>
          <a:off x="5634661" y="2224462"/>
          <a:ext cx="2561209" cy="1536725"/>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a:t>Early impact (so far): </a:t>
          </a:r>
          <a:r>
            <a:rPr lang="en-GB" sz="1600" kern="1200"/>
            <a:t>↓ “where is X?” calls, ↑ </a:t>
          </a:r>
          <a:r>
            <a:rPr lang="en-GB" sz="1600" b="1" i="1" kern="1200"/>
            <a:t>timely escalations</a:t>
          </a:r>
          <a:r>
            <a:rPr lang="en-GB" sz="1600" kern="1200"/>
            <a:t>, clearer discharge planning.</a:t>
          </a:r>
          <a:endParaRPr lang="en-US" sz="1600" kern="1200"/>
        </a:p>
      </dsp:txBody>
      <dsp:txXfrm>
        <a:off x="5634661" y="2224462"/>
        <a:ext cx="2561209" cy="1536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83546-F53B-4E1C-B356-129794FC2095}">
      <dsp:nvSpPr>
        <dsp:cNvPr id="0" name=""/>
        <dsp:cNvSpPr/>
      </dsp:nvSpPr>
      <dsp:spPr>
        <a:xfrm>
          <a:off x="1230943" y="0"/>
          <a:ext cx="1315996" cy="12782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DB166F-E0EF-44EF-99E6-C27E84A6C2B3}">
      <dsp:nvSpPr>
        <dsp:cNvPr id="0" name=""/>
        <dsp:cNvSpPr/>
      </dsp:nvSpPr>
      <dsp:spPr>
        <a:xfrm>
          <a:off x="8947" y="1453233"/>
          <a:ext cx="3759989" cy="54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a:t>Before</a:t>
          </a:r>
        </a:p>
      </dsp:txBody>
      <dsp:txXfrm>
        <a:off x="8947" y="1453233"/>
        <a:ext cx="3759989" cy="547834"/>
      </dsp:txXfrm>
    </dsp:sp>
    <dsp:sp modelId="{C02A7792-0CEC-4909-BBC5-689B803626FD}">
      <dsp:nvSpPr>
        <dsp:cNvPr id="0" name=""/>
        <dsp:cNvSpPr/>
      </dsp:nvSpPr>
      <dsp:spPr>
        <a:xfrm>
          <a:off x="8947" y="2082441"/>
          <a:ext cx="3759989" cy="2110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Data </a:t>
          </a:r>
          <a:r>
            <a:rPr lang="en-US" sz="1700" b="1" kern="1200"/>
            <a:t>trapped on PCs</a:t>
          </a:r>
          <a:r>
            <a:rPr lang="en-US" sz="1700" kern="1200"/>
            <a:t> — every check meant </a:t>
          </a:r>
          <a:r>
            <a:rPr lang="en-US" sz="1700" b="1" kern="1200"/>
            <a:t>multiple logins</a:t>
          </a:r>
          <a:r>
            <a:rPr lang="en-US" sz="1700" kern="1200"/>
            <a:t>.</a:t>
          </a:r>
        </a:p>
        <a:p>
          <a:pPr marL="0" lvl="0" indent="0" algn="ctr" defTabSz="755650">
            <a:lnSpc>
              <a:spcPct val="90000"/>
            </a:lnSpc>
            <a:spcBef>
              <a:spcPct val="0"/>
            </a:spcBef>
            <a:spcAft>
              <a:spcPct val="35000"/>
            </a:spcAft>
            <a:buNone/>
          </a:pPr>
          <a:r>
            <a:rPr lang="en-US" sz="1700" b="1" kern="1200"/>
            <a:t>Minimal overview screens</a:t>
          </a:r>
          <a:r>
            <a:rPr lang="en-US" sz="1700" kern="1200"/>
            <a:t> — no real-time picture of the whole ward.</a:t>
          </a:r>
        </a:p>
        <a:p>
          <a:pPr marL="0" lvl="0" indent="0" algn="ctr" defTabSz="755650">
            <a:lnSpc>
              <a:spcPct val="90000"/>
            </a:lnSpc>
            <a:spcBef>
              <a:spcPct val="0"/>
            </a:spcBef>
            <a:spcAft>
              <a:spcPct val="35000"/>
            </a:spcAft>
            <a:buNone/>
          </a:pPr>
          <a:r>
            <a:rPr lang="en-US" sz="1700" b="1" kern="1200"/>
            <a:t>Slow and time-consuming</a:t>
          </a:r>
          <a:r>
            <a:rPr lang="en-US" sz="1700" kern="1200"/>
            <a:t> — no timely </a:t>
          </a:r>
          <a:r>
            <a:rPr lang="en-US" sz="1700" b="1" kern="1200"/>
            <a:t>single-patient view</a:t>
          </a:r>
          <a:r>
            <a:rPr lang="en-US" sz="1700" kern="1200"/>
            <a:t>.</a:t>
          </a:r>
        </a:p>
        <a:p>
          <a:pPr marL="0" lvl="0" indent="0" algn="ctr" defTabSz="755650">
            <a:lnSpc>
              <a:spcPct val="90000"/>
            </a:lnSpc>
            <a:spcBef>
              <a:spcPct val="0"/>
            </a:spcBef>
            <a:spcAft>
              <a:spcPct val="35000"/>
            </a:spcAft>
            <a:buNone/>
          </a:pPr>
          <a:r>
            <a:rPr lang="en-US" sz="1700" kern="1200"/>
            <a:t>Result: </a:t>
          </a:r>
          <a:r>
            <a:rPr lang="en-US" sz="1700" b="1" kern="1200"/>
            <a:t>more calls/emails</a:t>
          </a:r>
          <a:r>
            <a:rPr lang="en-US" sz="1700" kern="1200"/>
            <a:t>, delayed escalation, variable handovers.</a:t>
          </a:r>
        </a:p>
      </dsp:txBody>
      <dsp:txXfrm>
        <a:off x="8947" y="2082441"/>
        <a:ext cx="3759989" cy="2110363"/>
      </dsp:txXfrm>
    </dsp:sp>
    <dsp:sp modelId="{0FDC82A7-8039-4E6F-8F23-D0AFD8710B34}">
      <dsp:nvSpPr>
        <dsp:cNvPr id="0" name=""/>
        <dsp:cNvSpPr/>
      </dsp:nvSpPr>
      <dsp:spPr>
        <a:xfrm>
          <a:off x="5648931" y="0"/>
          <a:ext cx="1315996" cy="12782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6185CB9-C1BF-480E-9738-366471709FDD}">
      <dsp:nvSpPr>
        <dsp:cNvPr id="0" name=""/>
        <dsp:cNvSpPr/>
      </dsp:nvSpPr>
      <dsp:spPr>
        <a:xfrm>
          <a:off x="4426934" y="1453233"/>
          <a:ext cx="3759989" cy="54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a:t>After</a:t>
          </a:r>
        </a:p>
      </dsp:txBody>
      <dsp:txXfrm>
        <a:off x="4426934" y="1453233"/>
        <a:ext cx="3759989" cy="547834"/>
      </dsp:txXfrm>
    </dsp:sp>
    <dsp:sp modelId="{1402535D-2792-48E4-B617-3C4EDAA7FFA3}">
      <dsp:nvSpPr>
        <dsp:cNvPr id="0" name=""/>
        <dsp:cNvSpPr/>
      </dsp:nvSpPr>
      <dsp:spPr>
        <a:xfrm>
          <a:off x="4426934" y="2082441"/>
          <a:ext cx="3759989" cy="2110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b="1" kern="1200"/>
            <a:t>Care Boards on wall screens:</a:t>
          </a:r>
          <a:r>
            <a:rPr lang="en-US" sz="1700" kern="1200"/>
            <a:t> live beds, </a:t>
          </a:r>
          <a:r>
            <a:rPr lang="en-US" sz="1700" b="1" kern="1200"/>
            <a:t>EDD</a:t>
          </a:r>
          <a:r>
            <a:rPr lang="en-US" sz="1700" kern="1200"/>
            <a:t>, blockers &amp; </a:t>
          </a:r>
          <a:r>
            <a:rPr lang="en-US" sz="1700" b="1" kern="1200"/>
            <a:t>safety prompts</a:t>
          </a:r>
          <a:r>
            <a:rPr lang="en-US" sz="1700" kern="1200"/>
            <a:t> (NEWS2, VTE, infection, side-room).</a:t>
          </a:r>
        </a:p>
        <a:p>
          <a:pPr marL="0" lvl="0" indent="0" algn="ctr" defTabSz="755650">
            <a:lnSpc>
              <a:spcPct val="90000"/>
            </a:lnSpc>
            <a:spcBef>
              <a:spcPct val="0"/>
            </a:spcBef>
            <a:spcAft>
              <a:spcPct val="35000"/>
            </a:spcAft>
            <a:buNone/>
          </a:pPr>
          <a:r>
            <a:rPr lang="en-US" sz="1700" b="1" kern="1200"/>
            <a:t>One source of truth</a:t>
          </a:r>
          <a:r>
            <a:rPr lang="en-US" sz="1700" kern="1200"/>
            <a:t> for wards, flow and executive huddles.</a:t>
          </a:r>
        </a:p>
        <a:p>
          <a:pPr marL="0" lvl="0" indent="0" algn="ctr" defTabSz="755650">
            <a:lnSpc>
              <a:spcPct val="90000"/>
            </a:lnSpc>
            <a:spcBef>
              <a:spcPct val="0"/>
            </a:spcBef>
            <a:spcAft>
              <a:spcPct val="35000"/>
            </a:spcAft>
            <a:buNone/>
          </a:pPr>
          <a:r>
            <a:rPr lang="en-US" sz="1700" b="1" kern="1200"/>
            <a:t>At-a-glance signals</a:t>
          </a:r>
          <a:r>
            <a:rPr lang="en-US" sz="1700" kern="1200"/>
            <a:t> → faster decisions and </a:t>
          </a:r>
          <a:r>
            <a:rPr lang="en-US" sz="1700" b="1" kern="1200"/>
            <a:t>timely escalations</a:t>
          </a:r>
          <a:r>
            <a:rPr lang="en-US" sz="1700" kern="1200"/>
            <a:t>.</a:t>
          </a:r>
        </a:p>
        <a:p>
          <a:pPr marL="0" lvl="0" indent="0" algn="ctr" defTabSz="755650">
            <a:lnSpc>
              <a:spcPct val="90000"/>
            </a:lnSpc>
            <a:spcBef>
              <a:spcPct val="0"/>
            </a:spcBef>
            <a:spcAft>
              <a:spcPct val="35000"/>
            </a:spcAft>
            <a:buNone/>
          </a:pPr>
          <a:r>
            <a:rPr lang="en-US" sz="1700" kern="1200"/>
            <a:t>Early wins: fewer “where is X?” calls, improved </a:t>
          </a:r>
          <a:r>
            <a:rPr lang="en-US" sz="1700" b="1" kern="1200"/>
            <a:t>observation compliance (NEWS2)</a:t>
          </a:r>
          <a:r>
            <a:rPr lang="en-US" sz="1700" kern="1200"/>
            <a:t>, better </a:t>
          </a:r>
          <a:r>
            <a:rPr lang="en-US" sz="1700" b="1" kern="1200"/>
            <a:t>data quality</a:t>
          </a:r>
          <a:r>
            <a:rPr lang="en-US" sz="1700" kern="1200"/>
            <a:t>.</a:t>
          </a:r>
        </a:p>
      </dsp:txBody>
      <dsp:txXfrm>
        <a:off x="4426934" y="2082441"/>
        <a:ext cx="3759989" cy="21103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E9077-23A6-45AB-9E94-F5C7AB025D75}">
      <dsp:nvSpPr>
        <dsp:cNvPr id="0" name=""/>
        <dsp:cNvSpPr/>
      </dsp:nvSpPr>
      <dsp:spPr>
        <a:xfrm>
          <a:off x="0" y="1913"/>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1F1419C7-8ACF-480F-A78A-E1F10817512A}">
      <dsp:nvSpPr>
        <dsp:cNvPr id="0" name=""/>
        <dsp:cNvSpPr/>
      </dsp:nvSpPr>
      <dsp:spPr>
        <a:xfrm>
          <a:off x="0" y="1913"/>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Individual Care Boards for every ward</a:t>
          </a:r>
          <a:r>
            <a:rPr lang="en-US" sz="1300" kern="1200"/>
            <a:t> — a live screen you can read from across the room.</a:t>
          </a:r>
        </a:p>
      </dsp:txBody>
      <dsp:txXfrm>
        <a:off x="0" y="1913"/>
        <a:ext cx="3993357" cy="652618"/>
      </dsp:txXfrm>
    </dsp:sp>
    <dsp:sp modelId="{40B7E3A9-E2C6-4A0F-9DE2-59CAC14929E1}">
      <dsp:nvSpPr>
        <dsp:cNvPr id="0" name=""/>
        <dsp:cNvSpPr/>
      </dsp:nvSpPr>
      <dsp:spPr>
        <a:xfrm>
          <a:off x="0" y="654532"/>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2B121EE4-679E-4EB0-83F8-D87998EC92C4}">
      <dsp:nvSpPr>
        <dsp:cNvPr id="0" name=""/>
        <dsp:cNvSpPr/>
      </dsp:nvSpPr>
      <dsp:spPr>
        <a:xfrm>
          <a:off x="0" y="654532"/>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Essentials at a glance:</a:t>
          </a:r>
          <a:r>
            <a:rPr lang="en-US" sz="1300" kern="1200"/>
            <a:t> beds (occupied/vacant), </a:t>
          </a:r>
          <a:r>
            <a:rPr lang="en-US" sz="1300" b="1" kern="1200"/>
            <a:t>EDD</a:t>
          </a:r>
          <a:r>
            <a:rPr lang="en-US" sz="1300" kern="1200"/>
            <a:t>, </a:t>
          </a:r>
          <a:r>
            <a:rPr lang="en-US" sz="1300" b="1" kern="1200"/>
            <a:t>blockers</a:t>
          </a:r>
          <a:r>
            <a:rPr lang="en-US" sz="1300" kern="1200"/>
            <a:t>, and safety prompts (</a:t>
          </a:r>
          <a:r>
            <a:rPr lang="en-US" sz="1300" b="1" kern="1200"/>
            <a:t>NEWS2/obs due, VTE, infection, side-room</a:t>
          </a:r>
          <a:r>
            <a:rPr lang="en-US" sz="1300" kern="1200"/>
            <a:t>).</a:t>
          </a:r>
        </a:p>
      </dsp:txBody>
      <dsp:txXfrm>
        <a:off x="0" y="654532"/>
        <a:ext cx="3993357" cy="652618"/>
      </dsp:txXfrm>
    </dsp:sp>
    <dsp:sp modelId="{0BD2F964-53B3-4CA8-AE72-F1A80C63CBCE}">
      <dsp:nvSpPr>
        <dsp:cNvPr id="0" name=""/>
        <dsp:cNvSpPr/>
      </dsp:nvSpPr>
      <dsp:spPr>
        <a:xfrm>
          <a:off x="0" y="1307150"/>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86AE89AC-0EE3-4E07-9A31-995F24F3327F}">
      <dsp:nvSpPr>
        <dsp:cNvPr id="0" name=""/>
        <dsp:cNvSpPr/>
      </dsp:nvSpPr>
      <dsp:spPr>
        <a:xfrm>
          <a:off x="0" y="1307150"/>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One truth, many views:</a:t>
          </a:r>
          <a:r>
            <a:rPr lang="en-US" sz="1300" kern="1200"/>
            <a:t> wall displays on the ward, plus desktop and mobile for teams.</a:t>
          </a:r>
        </a:p>
      </dsp:txBody>
      <dsp:txXfrm>
        <a:off x="0" y="1307150"/>
        <a:ext cx="3993357" cy="652618"/>
      </dsp:txXfrm>
    </dsp:sp>
    <dsp:sp modelId="{3167F73B-2894-4045-9A0F-4AC36BAD9906}">
      <dsp:nvSpPr>
        <dsp:cNvPr id="0" name=""/>
        <dsp:cNvSpPr/>
      </dsp:nvSpPr>
      <dsp:spPr>
        <a:xfrm>
          <a:off x="0" y="1959768"/>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87E89E06-BCAC-4FAA-B3F4-843FE47AB8DF}">
      <dsp:nvSpPr>
        <dsp:cNvPr id="0" name=""/>
        <dsp:cNvSpPr/>
      </dsp:nvSpPr>
      <dsp:spPr>
        <a:xfrm>
          <a:off x="0" y="1959768"/>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Designed for flow &amp; safety:</a:t>
          </a:r>
          <a:r>
            <a:rPr lang="en-US" sz="1300" kern="1200"/>
            <a:t> clear colour cues, big typography, consistent layout across wards.</a:t>
          </a:r>
        </a:p>
      </dsp:txBody>
      <dsp:txXfrm>
        <a:off x="0" y="1959768"/>
        <a:ext cx="3993357" cy="652618"/>
      </dsp:txXfrm>
    </dsp:sp>
    <dsp:sp modelId="{ED31D46D-0E40-49CD-B829-6A4389F6174F}">
      <dsp:nvSpPr>
        <dsp:cNvPr id="0" name=""/>
        <dsp:cNvSpPr/>
      </dsp:nvSpPr>
      <dsp:spPr>
        <a:xfrm>
          <a:off x="0" y="2612387"/>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02A6553F-3250-4AAA-B265-10D92CCF5A80}">
      <dsp:nvSpPr>
        <dsp:cNvPr id="0" name=""/>
        <dsp:cNvSpPr/>
      </dsp:nvSpPr>
      <dsp:spPr>
        <a:xfrm>
          <a:off x="0" y="2612387"/>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Keeps itself fresh:</a:t>
          </a:r>
          <a:r>
            <a:rPr lang="en-US" sz="1300" kern="1200"/>
            <a:t> </a:t>
          </a:r>
          <a:r>
            <a:rPr lang="en-US" sz="1300" b="1" kern="1200"/>
            <a:t>auto-refresh every 2 minutes</a:t>
          </a:r>
          <a:r>
            <a:rPr lang="en-US" sz="1300" kern="1200"/>
            <a:t> from MEDITECH DR with </a:t>
          </a:r>
          <a:r>
            <a:rPr lang="en-US" sz="1300" b="1" kern="1200"/>
            <a:t>guard-rails</a:t>
          </a:r>
          <a:r>
            <a:rPr lang="en-US" sz="1300" kern="1200"/>
            <a:t> for data quality.</a:t>
          </a:r>
        </a:p>
      </dsp:txBody>
      <dsp:txXfrm>
        <a:off x="0" y="2612387"/>
        <a:ext cx="3993357" cy="652618"/>
      </dsp:txXfrm>
    </dsp:sp>
    <dsp:sp modelId="{6E457342-1CC2-4963-932C-0ABF0C6C1634}">
      <dsp:nvSpPr>
        <dsp:cNvPr id="0" name=""/>
        <dsp:cNvSpPr/>
      </dsp:nvSpPr>
      <dsp:spPr>
        <a:xfrm>
          <a:off x="0" y="3265005"/>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7CFDB7EA-C096-4211-841E-D2F4F92FFC85}">
      <dsp:nvSpPr>
        <dsp:cNvPr id="0" name=""/>
        <dsp:cNvSpPr/>
      </dsp:nvSpPr>
      <dsp:spPr>
        <a:xfrm>
          <a:off x="0" y="3265005"/>
          <a:ext cx="3993357" cy="652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Handover-ready:</a:t>
          </a:r>
          <a:r>
            <a:rPr lang="en-US" sz="1300" kern="1200"/>
            <a:t> supports ward rounds and </a:t>
          </a:r>
          <a:r>
            <a:rPr lang="en-US" sz="1300" b="1" kern="1200"/>
            <a:t>escalation pathways</a:t>
          </a:r>
          <a:r>
            <a:rPr lang="en-US" sz="1300" kern="1200"/>
            <a:t>.</a:t>
          </a:r>
        </a:p>
      </dsp:txBody>
      <dsp:txXfrm>
        <a:off x="0" y="3265005"/>
        <a:ext cx="3993357" cy="6526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A1210-FE50-4F69-AFDD-F553457DE20A}">
      <dsp:nvSpPr>
        <dsp:cNvPr id="0" name=""/>
        <dsp:cNvSpPr/>
      </dsp:nvSpPr>
      <dsp:spPr>
        <a:xfrm>
          <a:off x="474354" y="1134595"/>
          <a:ext cx="502278" cy="5022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6B70B46-AD3C-4B2A-B254-EA683C16ACB3}">
      <dsp:nvSpPr>
        <dsp:cNvPr id="0" name=""/>
        <dsp:cNvSpPr/>
      </dsp:nvSpPr>
      <dsp:spPr>
        <a:xfrm>
          <a:off x="7953" y="1719589"/>
          <a:ext cx="1435081" cy="21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GB" sz="1500" b="1" kern="1200"/>
            <a:t>Data Sources</a:t>
          </a:r>
          <a:endParaRPr lang="en-US" sz="1500" kern="1200"/>
        </a:p>
      </dsp:txBody>
      <dsp:txXfrm>
        <a:off x="7953" y="1719589"/>
        <a:ext cx="1435081" cy="215262"/>
      </dsp:txXfrm>
    </dsp:sp>
    <dsp:sp modelId="{E6B170CD-3213-4C80-A761-637FFE3D57FF}">
      <dsp:nvSpPr>
        <dsp:cNvPr id="0" name=""/>
        <dsp:cNvSpPr/>
      </dsp:nvSpPr>
      <dsp:spPr>
        <a:xfrm>
          <a:off x="7953" y="1973324"/>
          <a:ext cx="1435081" cy="1084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kern="1200"/>
            <a:t>No single source of the truth - MEDITECH DR + </a:t>
          </a:r>
          <a:r>
            <a:rPr lang="en-GB" sz="1200" b="1" kern="1200"/>
            <a:t>Expanse, Badger, K2</a:t>
          </a:r>
          <a:endParaRPr lang="en-US" sz="1200" kern="1200"/>
        </a:p>
        <a:p>
          <a:pPr marL="0" lvl="0" indent="0" algn="ctr" defTabSz="533400">
            <a:lnSpc>
              <a:spcPct val="90000"/>
            </a:lnSpc>
            <a:spcBef>
              <a:spcPct val="0"/>
            </a:spcBef>
            <a:spcAft>
              <a:spcPct val="35000"/>
            </a:spcAft>
            <a:buNone/>
          </a:pPr>
          <a:r>
            <a:rPr lang="en-GB" sz="1200" kern="1200"/>
            <a:t>SharePoint lists &amp; </a:t>
          </a:r>
          <a:r>
            <a:rPr lang="en-GB" sz="1200" b="1" kern="1200"/>
            <a:t>ward spreadsheets</a:t>
          </a:r>
          <a:endParaRPr lang="en-US" sz="1200" kern="1200"/>
        </a:p>
      </dsp:txBody>
      <dsp:txXfrm>
        <a:off x="7953" y="1973324"/>
        <a:ext cx="1435081" cy="1084884"/>
      </dsp:txXfrm>
    </dsp:sp>
    <dsp:sp modelId="{334A8551-6725-4B57-8BF8-D890BA03CF0C}">
      <dsp:nvSpPr>
        <dsp:cNvPr id="0" name=""/>
        <dsp:cNvSpPr/>
      </dsp:nvSpPr>
      <dsp:spPr>
        <a:xfrm>
          <a:off x="2160575" y="1134595"/>
          <a:ext cx="502278" cy="5022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4137B2-434B-49D1-9803-80387DD804BB}">
      <dsp:nvSpPr>
        <dsp:cNvPr id="0" name=""/>
        <dsp:cNvSpPr/>
      </dsp:nvSpPr>
      <dsp:spPr>
        <a:xfrm>
          <a:off x="1694173" y="1719589"/>
          <a:ext cx="1435081" cy="21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GB" sz="1500" b="1" kern="1200"/>
            <a:t>Pipelines</a:t>
          </a:r>
          <a:endParaRPr lang="en-US" sz="1500" kern="1200"/>
        </a:p>
      </dsp:txBody>
      <dsp:txXfrm>
        <a:off x="1694173" y="1719589"/>
        <a:ext cx="1435081" cy="215262"/>
      </dsp:txXfrm>
    </dsp:sp>
    <dsp:sp modelId="{56018C81-EBD7-42F4-8CDD-EDA63428409B}">
      <dsp:nvSpPr>
        <dsp:cNvPr id="0" name=""/>
        <dsp:cNvSpPr/>
      </dsp:nvSpPr>
      <dsp:spPr>
        <a:xfrm>
          <a:off x="1694173" y="1973324"/>
          <a:ext cx="1435081" cy="1084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b="1" kern="1200"/>
            <a:t>SQL Server jobs</a:t>
          </a:r>
          <a:r>
            <a:rPr lang="en-GB" sz="1200" kern="1200"/>
            <a:t>: 2-min micro-refresh (facts), hourly/daily (dims)</a:t>
          </a:r>
          <a:endParaRPr lang="en-US" sz="1200" kern="1200"/>
        </a:p>
        <a:p>
          <a:pPr marL="0" lvl="0" indent="0" algn="ctr" defTabSz="533400">
            <a:lnSpc>
              <a:spcPct val="90000"/>
            </a:lnSpc>
            <a:spcBef>
              <a:spcPct val="0"/>
            </a:spcBef>
            <a:spcAft>
              <a:spcPct val="35000"/>
            </a:spcAft>
            <a:buNone/>
          </a:pPr>
          <a:r>
            <a:rPr lang="en-GB" sz="1200" b="1" kern="1200"/>
            <a:t>Incremental loads</a:t>
          </a:r>
          <a:r>
            <a:rPr lang="en-GB" sz="1200" kern="1200"/>
            <a:t>, validation, alerts</a:t>
          </a:r>
          <a:endParaRPr lang="en-US" sz="1200" kern="1200"/>
        </a:p>
      </dsp:txBody>
      <dsp:txXfrm>
        <a:off x="1694173" y="1973324"/>
        <a:ext cx="1435081" cy="1084884"/>
      </dsp:txXfrm>
    </dsp:sp>
    <dsp:sp modelId="{C2BE5C39-230C-4042-A9DC-0097EA7F0E17}">
      <dsp:nvSpPr>
        <dsp:cNvPr id="0" name=""/>
        <dsp:cNvSpPr/>
      </dsp:nvSpPr>
      <dsp:spPr>
        <a:xfrm>
          <a:off x="3846796" y="1134595"/>
          <a:ext cx="502278" cy="5022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43BC7B-13E8-4D2A-B0F1-69E6292D7136}">
      <dsp:nvSpPr>
        <dsp:cNvPr id="0" name=""/>
        <dsp:cNvSpPr/>
      </dsp:nvSpPr>
      <dsp:spPr>
        <a:xfrm>
          <a:off x="3380394" y="1719589"/>
          <a:ext cx="1435081" cy="21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GB" sz="1500" b="1" kern="1200"/>
            <a:t>Model</a:t>
          </a:r>
          <a:endParaRPr lang="en-US" sz="1500" kern="1200"/>
        </a:p>
      </dsp:txBody>
      <dsp:txXfrm>
        <a:off x="3380394" y="1719589"/>
        <a:ext cx="1435081" cy="215262"/>
      </dsp:txXfrm>
    </dsp:sp>
    <dsp:sp modelId="{A963F93D-956F-4A74-AC4F-80767F562DBD}">
      <dsp:nvSpPr>
        <dsp:cNvPr id="0" name=""/>
        <dsp:cNvSpPr/>
      </dsp:nvSpPr>
      <dsp:spPr>
        <a:xfrm>
          <a:off x="3380394" y="1973324"/>
          <a:ext cx="1435081" cy="1084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b="1" kern="1200"/>
            <a:t>Star schema</a:t>
          </a:r>
          <a:r>
            <a:rPr lang="en-GB" sz="1200" kern="1200"/>
            <a:t>: Beds/Admissions/Safety facts</a:t>
          </a:r>
          <a:endParaRPr lang="en-US" sz="1200" kern="1200"/>
        </a:p>
        <a:p>
          <a:pPr marL="0" lvl="0" indent="0" algn="ctr" defTabSz="533400">
            <a:lnSpc>
              <a:spcPct val="90000"/>
            </a:lnSpc>
            <a:spcBef>
              <a:spcPct val="0"/>
            </a:spcBef>
            <a:spcAft>
              <a:spcPct val="35000"/>
            </a:spcAft>
            <a:buNone/>
          </a:pPr>
          <a:r>
            <a:rPr lang="en-GB" sz="1200" kern="1200"/>
            <a:t>Link on </a:t>
          </a:r>
          <a:r>
            <a:rPr lang="en-GB" sz="1200" b="1" kern="1200"/>
            <a:t>NHS No / Unit No / Encounter / Location</a:t>
          </a:r>
          <a:endParaRPr lang="en-US" sz="1200" kern="1200"/>
        </a:p>
      </dsp:txBody>
      <dsp:txXfrm>
        <a:off x="3380394" y="1973324"/>
        <a:ext cx="1435081" cy="1084884"/>
      </dsp:txXfrm>
    </dsp:sp>
    <dsp:sp modelId="{4EAE7C48-AA27-43DB-A8AC-120985A694CF}">
      <dsp:nvSpPr>
        <dsp:cNvPr id="0" name=""/>
        <dsp:cNvSpPr/>
      </dsp:nvSpPr>
      <dsp:spPr>
        <a:xfrm>
          <a:off x="5533017" y="1134595"/>
          <a:ext cx="502278" cy="50227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2F0737-A7CC-4674-ACF8-E04C794C45F7}">
      <dsp:nvSpPr>
        <dsp:cNvPr id="0" name=""/>
        <dsp:cNvSpPr/>
      </dsp:nvSpPr>
      <dsp:spPr>
        <a:xfrm>
          <a:off x="5066615" y="1719589"/>
          <a:ext cx="1435081" cy="21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GB" sz="1500" b="1" kern="1200"/>
            <a:t>Delivery</a:t>
          </a:r>
          <a:endParaRPr lang="en-US" sz="1500" kern="1200"/>
        </a:p>
      </dsp:txBody>
      <dsp:txXfrm>
        <a:off x="5066615" y="1719589"/>
        <a:ext cx="1435081" cy="215262"/>
      </dsp:txXfrm>
    </dsp:sp>
    <dsp:sp modelId="{98C3F513-1384-4DDB-A12A-6BA0C779CA6B}">
      <dsp:nvSpPr>
        <dsp:cNvPr id="0" name=""/>
        <dsp:cNvSpPr/>
      </dsp:nvSpPr>
      <dsp:spPr>
        <a:xfrm>
          <a:off x="5066615" y="1973324"/>
          <a:ext cx="1435081" cy="1084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b="1" kern="1200"/>
            <a:t>Power BI</a:t>
          </a:r>
          <a:r>
            <a:rPr lang="en-GB" sz="1200" kern="1200"/>
            <a:t> semantic model → Care Boards (wall/desktop/mobile)</a:t>
          </a:r>
          <a:endParaRPr lang="en-US" sz="1200" kern="1200"/>
        </a:p>
        <a:p>
          <a:pPr marL="0" lvl="0" indent="0" algn="ctr" defTabSz="533400">
            <a:lnSpc>
              <a:spcPct val="90000"/>
            </a:lnSpc>
            <a:spcBef>
              <a:spcPct val="0"/>
            </a:spcBef>
            <a:spcAft>
              <a:spcPct val="35000"/>
            </a:spcAft>
            <a:buNone/>
          </a:pPr>
          <a:r>
            <a:rPr lang="en-GB" sz="1200" b="1" kern="1200"/>
            <a:t>RLS/SSO</a:t>
          </a:r>
          <a:r>
            <a:rPr lang="en-GB" sz="1200" kern="1200"/>
            <a:t>, Dev → Test → Prod</a:t>
          </a:r>
          <a:endParaRPr lang="en-US" sz="1200" kern="1200"/>
        </a:p>
      </dsp:txBody>
      <dsp:txXfrm>
        <a:off x="5066615" y="1973324"/>
        <a:ext cx="1435081" cy="1084884"/>
      </dsp:txXfrm>
    </dsp:sp>
    <dsp:sp modelId="{A0F42C5C-7E05-495D-AF5B-529B0781B6F5}">
      <dsp:nvSpPr>
        <dsp:cNvPr id="0" name=""/>
        <dsp:cNvSpPr/>
      </dsp:nvSpPr>
      <dsp:spPr>
        <a:xfrm>
          <a:off x="7219237" y="1134595"/>
          <a:ext cx="502278" cy="50227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BB8A46-D4BB-42BD-86DC-5B2A7410574F}">
      <dsp:nvSpPr>
        <dsp:cNvPr id="0" name=""/>
        <dsp:cNvSpPr/>
      </dsp:nvSpPr>
      <dsp:spPr>
        <a:xfrm>
          <a:off x="6752836" y="1719589"/>
          <a:ext cx="1435081" cy="215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GB" sz="1500" b="1" kern="1200"/>
            <a:t>Resilience</a:t>
          </a:r>
          <a:endParaRPr lang="en-US" sz="1500" kern="1200"/>
        </a:p>
      </dsp:txBody>
      <dsp:txXfrm>
        <a:off x="6752836" y="1719589"/>
        <a:ext cx="1435081" cy="215262"/>
      </dsp:txXfrm>
    </dsp:sp>
    <dsp:sp modelId="{8FBBD362-78BC-49F1-B795-866181C13A76}">
      <dsp:nvSpPr>
        <dsp:cNvPr id="0" name=""/>
        <dsp:cNvSpPr/>
      </dsp:nvSpPr>
      <dsp:spPr>
        <a:xfrm>
          <a:off x="6752836" y="1973324"/>
          <a:ext cx="1435081" cy="1084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kern="1200"/>
            <a:t>Monitored jobs, retries, </a:t>
          </a:r>
          <a:r>
            <a:rPr lang="en-GB" sz="1200" b="1" kern="1200"/>
            <a:t>fallback to last-known-good</a:t>
          </a:r>
          <a:endParaRPr lang="en-US" sz="1200" kern="1200"/>
        </a:p>
      </dsp:txBody>
      <dsp:txXfrm>
        <a:off x="6752836" y="1973324"/>
        <a:ext cx="1435081" cy="10848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BD9433-4CAB-4AA4-9E3E-AE3CA5117BF6}">
      <dsp:nvSpPr>
        <dsp:cNvPr id="0" name=""/>
        <dsp:cNvSpPr/>
      </dsp:nvSpPr>
      <dsp:spPr>
        <a:xfrm>
          <a:off x="0" y="114598"/>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Unlocked data → visible to all:</a:t>
          </a:r>
          <a:r>
            <a:rPr lang="en-US" sz="1700" b="0" i="0" kern="1200" baseline="0"/>
            <a:t> the live picture is on the wall, not hidden behind logins.</a:t>
          </a:r>
          <a:endParaRPr lang="en-US" sz="1700" kern="1200"/>
        </a:p>
      </dsp:txBody>
      <dsp:txXfrm>
        <a:off x="32967" y="147565"/>
        <a:ext cx="8163666" cy="609393"/>
      </dsp:txXfrm>
    </dsp:sp>
    <dsp:sp modelId="{D2C6E337-56D4-44A6-8346-AAD268BE0D73}">
      <dsp:nvSpPr>
        <dsp:cNvPr id="0" name=""/>
        <dsp:cNvSpPr/>
      </dsp:nvSpPr>
      <dsp:spPr>
        <a:xfrm>
          <a:off x="0" y="838886"/>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Shared awareness:</a:t>
          </a:r>
          <a:r>
            <a:rPr lang="en-US" sz="1700" b="0" i="0" kern="1200" baseline="0"/>
            <a:t> wards, flow and doctors see the </a:t>
          </a:r>
          <a:r>
            <a:rPr lang="en-US" sz="1700" b="1" i="0" kern="1200" baseline="0"/>
            <a:t>same truth</a:t>
          </a:r>
          <a:r>
            <a:rPr lang="en-US" sz="1700" b="0" i="0" kern="1200" baseline="0"/>
            <a:t>, reducing back-and-forth.</a:t>
          </a:r>
          <a:endParaRPr lang="en-US" sz="1700" kern="1200"/>
        </a:p>
      </dsp:txBody>
      <dsp:txXfrm>
        <a:off x="32967" y="871853"/>
        <a:ext cx="8163666" cy="609393"/>
      </dsp:txXfrm>
    </dsp:sp>
    <dsp:sp modelId="{F21F47C7-14DA-464A-983F-4727A6E8DF64}">
      <dsp:nvSpPr>
        <dsp:cNvPr id="0" name=""/>
        <dsp:cNvSpPr/>
      </dsp:nvSpPr>
      <dsp:spPr>
        <a:xfrm>
          <a:off x="0" y="1563173"/>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Staff happier, less friction:</a:t>
          </a:r>
          <a:r>
            <a:rPr lang="en-US" sz="1700" b="0" i="0" kern="1200" baseline="0"/>
            <a:t> fewer “where is X?” interruptions; clearer priorities at a glance.</a:t>
          </a:r>
          <a:endParaRPr lang="en-US" sz="1700" kern="1200"/>
        </a:p>
      </dsp:txBody>
      <dsp:txXfrm>
        <a:off x="32967" y="1596140"/>
        <a:ext cx="8163666" cy="609393"/>
      </dsp:txXfrm>
    </dsp:sp>
    <dsp:sp modelId="{A090E6B4-CB7F-4526-A33A-EF2F07933428}">
      <dsp:nvSpPr>
        <dsp:cNvPr id="0" name=""/>
        <dsp:cNvSpPr/>
      </dsp:nvSpPr>
      <dsp:spPr>
        <a:xfrm>
          <a:off x="0" y="2287461"/>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Patient safety up front:</a:t>
          </a:r>
          <a:r>
            <a:rPr lang="en-US" sz="1700" b="0" i="0" kern="1200" baseline="0"/>
            <a:t> </a:t>
          </a:r>
          <a:r>
            <a:rPr lang="en-US" sz="1700" b="1" i="0" kern="1200" baseline="0"/>
            <a:t>NEWS2/obs due, VTE, infection flags</a:t>
          </a:r>
          <a:r>
            <a:rPr lang="en-US" sz="1700" b="0" i="0" kern="1200" baseline="0"/>
            <a:t> are surfaced early, so action happens sooner.</a:t>
          </a:r>
          <a:endParaRPr lang="en-US" sz="1700" kern="1200"/>
        </a:p>
      </dsp:txBody>
      <dsp:txXfrm>
        <a:off x="32967" y="2320428"/>
        <a:ext cx="8163666" cy="609393"/>
      </dsp:txXfrm>
    </dsp:sp>
    <dsp:sp modelId="{5E0CB386-0850-44D6-8A5C-03C301812AE6}">
      <dsp:nvSpPr>
        <dsp:cNvPr id="0" name=""/>
        <dsp:cNvSpPr/>
      </dsp:nvSpPr>
      <dsp:spPr>
        <a:xfrm>
          <a:off x="0" y="3011749"/>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More time to nurse:</a:t>
          </a:r>
          <a:r>
            <a:rPr lang="en-US" sz="1700" b="0" i="0" kern="1200" baseline="0"/>
            <a:t> less screen-hopping and chasing info → </a:t>
          </a:r>
          <a:r>
            <a:rPr lang="en-US" sz="1700" b="1" i="0" kern="1200" baseline="0"/>
            <a:t>nurses spend more time with patients</a:t>
          </a:r>
          <a:r>
            <a:rPr lang="en-US" sz="1700" b="0" i="0" kern="1200" baseline="0"/>
            <a:t>.</a:t>
          </a:r>
          <a:endParaRPr lang="en-US" sz="1700" kern="1200"/>
        </a:p>
      </dsp:txBody>
      <dsp:txXfrm>
        <a:off x="32967" y="3044716"/>
        <a:ext cx="8163666" cy="609393"/>
      </dsp:txXfrm>
    </dsp:sp>
    <dsp:sp modelId="{8C7D2402-9B9D-40BB-95F9-3B419DC1E2D7}">
      <dsp:nvSpPr>
        <dsp:cNvPr id="0" name=""/>
        <dsp:cNvSpPr/>
      </dsp:nvSpPr>
      <dsp:spPr>
        <a:xfrm>
          <a:off x="0" y="3736036"/>
          <a:ext cx="8229600" cy="6753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baseline="0"/>
            <a:t>Better patient experience:</a:t>
          </a:r>
          <a:r>
            <a:rPr lang="en-US" sz="1700" b="0" i="0" kern="1200" baseline="0"/>
            <a:t> quicker decisions, fewer delays, clearer communication at the bedside.</a:t>
          </a:r>
          <a:endParaRPr lang="en-US" sz="1700" kern="1200"/>
        </a:p>
      </dsp:txBody>
      <dsp:txXfrm>
        <a:off x="32967" y="3769003"/>
        <a:ext cx="8163666" cy="6093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2EE859-60F2-435D-82B3-33D96764372A}">
      <dsp:nvSpPr>
        <dsp:cNvPr id="0" name=""/>
        <dsp:cNvSpPr/>
      </dsp:nvSpPr>
      <dsp:spPr>
        <a:xfrm>
          <a:off x="1138811" y="393188"/>
          <a:ext cx="669990" cy="66999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32FD892-B7D6-4E19-A38D-60B194B73080}">
      <dsp:nvSpPr>
        <dsp:cNvPr id="0" name=""/>
        <dsp:cNvSpPr/>
      </dsp:nvSpPr>
      <dsp:spPr>
        <a:xfrm>
          <a:off x="729373" y="1314747"/>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Build it with the wards:</a:t>
          </a:r>
          <a:r>
            <a:rPr lang="en-US" sz="1100" kern="1200"/>
            <a:t> sit in, watch how it’s used, tweak little and often.</a:t>
          </a:r>
        </a:p>
      </dsp:txBody>
      <dsp:txXfrm>
        <a:off x="729373" y="1314747"/>
        <a:ext cx="1488867" cy="595546"/>
      </dsp:txXfrm>
    </dsp:sp>
    <dsp:sp modelId="{B99CDD4C-FA3D-488B-80FE-5BEB2EDD3286}">
      <dsp:nvSpPr>
        <dsp:cNvPr id="0" name=""/>
        <dsp:cNvSpPr/>
      </dsp:nvSpPr>
      <dsp:spPr>
        <a:xfrm>
          <a:off x="2888230" y="393188"/>
          <a:ext cx="669990" cy="66999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2A38F92-4B5F-41B4-B91A-B3115F44EC22}">
      <dsp:nvSpPr>
        <dsp:cNvPr id="0" name=""/>
        <dsp:cNvSpPr/>
      </dsp:nvSpPr>
      <dsp:spPr>
        <a:xfrm>
          <a:off x="2478792" y="1314747"/>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Start small:</a:t>
          </a:r>
          <a:r>
            <a:rPr lang="en-US" sz="1100" kern="1200"/>
            <a:t> a “minimum board” first; only add what earns its place.</a:t>
          </a:r>
        </a:p>
      </dsp:txBody>
      <dsp:txXfrm>
        <a:off x="2478792" y="1314747"/>
        <a:ext cx="1488867" cy="595546"/>
      </dsp:txXfrm>
    </dsp:sp>
    <dsp:sp modelId="{311E2AE5-BB8E-4C72-B541-9A7F0C5220D3}">
      <dsp:nvSpPr>
        <dsp:cNvPr id="0" name=""/>
        <dsp:cNvSpPr/>
      </dsp:nvSpPr>
      <dsp:spPr>
        <a:xfrm>
          <a:off x="4637649" y="393188"/>
          <a:ext cx="669990" cy="66999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6B4E60-F576-4C24-B0C6-F6F1F9EE796B}">
      <dsp:nvSpPr>
        <dsp:cNvPr id="0" name=""/>
        <dsp:cNvSpPr/>
      </dsp:nvSpPr>
      <dsp:spPr>
        <a:xfrm>
          <a:off x="4228211" y="1314747"/>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Make the right thing easiest:</a:t>
          </a:r>
          <a:r>
            <a:rPr lang="en-US" sz="1100" kern="1200"/>
            <a:t> prompts appear where and when staff need them.</a:t>
          </a:r>
        </a:p>
      </dsp:txBody>
      <dsp:txXfrm>
        <a:off x="4228211" y="1314747"/>
        <a:ext cx="1488867" cy="595546"/>
      </dsp:txXfrm>
    </dsp:sp>
    <dsp:sp modelId="{76D7543B-22B4-49CD-A1A3-A12E764F299F}">
      <dsp:nvSpPr>
        <dsp:cNvPr id="0" name=""/>
        <dsp:cNvSpPr/>
      </dsp:nvSpPr>
      <dsp:spPr>
        <a:xfrm>
          <a:off x="6387068" y="393188"/>
          <a:ext cx="669990" cy="66999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E9FDA9-1FF0-4E34-9C86-4FD125FD7CFA}">
      <dsp:nvSpPr>
        <dsp:cNvPr id="0" name=""/>
        <dsp:cNvSpPr/>
      </dsp:nvSpPr>
      <dsp:spPr>
        <a:xfrm>
          <a:off x="5977630" y="1314747"/>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Keep it consistent:</a:t>
          </a:r>
          <a:r>
            <a:rPr lang="en-US" sz="1100" kern="1200"/>
            <a:t> same layout across wards → less thinking, quicker use.</a:t>
          </a:r>
        </a:p>
      </dsp:txBody>
      <dsp:txXfrm>
        <a:off x="5977630" y="1314747"/>
        <a:ext cx="1488867" cy="595546"/>
      </dsp:txXfrm>
    </dsp:sp>
    <dsp:sp modelId="{8BF3E3EC-7D93-494C-94B9-5FAA10A622D9}">
      <dsp:nvSpPr>
        <dsp:cNvPr id="0" name=""/>
        <dsp:cNvSpPr/>
      </dsp:nvSpPr>
      <dsp:spPr>
        <a:xfrm>
          <a:off x="2013521" y="2282510"/>
          <a:ext cx="669990" cy="66999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89EB70-9521-44A5-B61E-323386D9104A}">
      <dsp:nvSpPr>
        <dsp:cNvPr id="0" name=""/>
        <dsp:cNvSpPr/>
      </dsp:nvSpPr>
      <dsp:spPr>
        <a:xfrm>
          <a:off x="1604082" y="3204069"/>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Data over decoration:</a:t>
          </a:r>
          <a:r>
            <a:rPr lang="en-US" sz="1100" kern="1200"/>
            <a:t> reliable links and logic before fancy visuals.</a:t>
          </a:r>
        </a:p>
      </dsp:txBody>
      <dsp:txXfrm>
        <a:off x="1604082" y="3204069"/>
        <a:ext cx="1488867" cy="595546"/>
      </dsp:txXfrm>
    </dsp:sp>
    <dsp:sp modelId="{2FFE33CE-F49F-4E41-B53F-85E346C5C033}">
      <dsp:nvSpPr>
        <dsp:cNvPr id="0" name=""/>
        <dsp:cNvSpPr/>
      </dsp:nvSpPr>
      <dsp:spPr>
        <a:xfrm>
          <a:off x="3762940" y="2282510"/>
          <a:ext cx="669990" cy="66999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B36D00-F955-4596-86BC-DD01A34C8A4B}">
      <dsp:nvSpPr>
        <dsp:cNvPr id="0" name=""/>
        <dsp:cNvSpPr/>
      </dsp:nvSpPr>
      <dsp:spPr>
        <a:xfrm>
          <a:off x="3353501" y="3204069"/>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Keep it tidy:</a:t>
          </a:r>
          <a:r>
            <a:rPr lang="en-US" sz="1100" kern="1200"/>
            <a:t> regular data-quality checks; remove clutter when it creeps in.</a:t>
          </a:r>
        </a:p>
      </dsp:txBody>
      <dsp:txXfrm>
        <a:off x="3353501" y="3204069"/>
        <a:ext cx="1488867" cy="595546"/>
      </dsp:txXfrm>
    </dsp:sp>
    <dsp:sp modelId="{510325A7-C655-418D-B1C7-6F1DA819D879}">
      <dsp:nvSpPr>
        <dsp:cNvPr id="0" name=""/>
        <dsp:cNvSpPr/>
      </dsp:nvSpPr>
      <dsp:spPr>
        <a:xfrm>
          <a:off x="5512359" y="2282510"/>
          <a:ext cx="669990" cy="669990"/>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B7960E-E10D-4188-85D1-8FD3ECAED704}">
      <dsp:nvSpPr>
        <dsp:cNvPr id="0" name=""/>
        <dsp:cNvSpPr/>
      </dsp:nvSpPr>
      <dsp:spPr>
        <a:xfrm>
          <a:off x="5102920" y="3204069"/>
          <a:ext cx="1488867" cy="595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a:t>Mind the practicalities:</a:t>
          </a:r>
          <a:r>
            <a:rPr lang="en-US" sz="1100" kern="1200"/>
            <a:t> screen placement, brightness and stable kit matter for day-to-day use.</a:t>
          </a:r>
        </a:p>
      </dsp:txBody>
      <dsp:txXfrm>
        <a:off x="5102920" y="3204069"/>
        <a:ext cx="1488867" cy="59554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C92FDC-F505-4D41-8BCF-DB3B2C7F3A0A}" type="datetimeFigureOut">
              <a:rPr lang="en-GB" smtClean="0"/>
              <a:t>22/09/2025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736D2A-196C-457C-AEB4-E914E07193E3}" type="slidenum">
              <a:rPr lang="en-GB" smtClean="0"/>
              <a:t>‹#›</a:t>
            </a:fld>
            <a:endParaRPr lang="en-GB"/>
          </a:p>
        </p:txBody>
      </p:sp>
    </p:spTree>
    <p:extLst>
      <p:ext uri="{BB962C8B-B14F-4D97-AF65-F5344CB8AC3E}">
        <p14:creationId xmlns:p14="http://schemas.microsoft.com/office/powerpoint/2010/main" val="22252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Today I’ll show how we turned scattered ward data into one live Care Board that speeds flow, improves safety prompts, and aligns to CQC recommendations—built on MEDITECH DR and Power BI.</a:t>
            </a:r>
          </a:p>
        </p:txBody>
      </p:sp>
      <p:sp>
        <p:nvSpPr>
          <p:cNvPr id="4" name="Slide Number Placeholder 3"/>
          <p:cNvSpPr>
            <a:spLocks noGrp="1"/>
          </p:cNvSpPr>
          <p:nvPr>
            <p:ph type="sldNum" sz="quarter" idx="5"/>
          </p:nvPr>
        </p:nvSpPr>
        <p:spPr/>
        <p:txBody>
          <a:bodyPr/>
          <a:lstStyle/>
          <a:p>
            <a:fld id="{2C736D2A-196C-457C-AEB4-E914E07193E3}" type="slidenum">
              <a:rPr lang="en-GB" smtClean="0"/>
              <a:t>1</a:t>
            </a:fld>
            <a:endParaRPr lang="en-GB"/>
          </a:p>
        </p:txBody>
      </p:sp>
    </p:spTree>
    <p:extLst>
      <p:ext uri="{BB962C8B-B14F-4D97-AF65-F5344CB8AC3E}">
        <p14:creationId xmlns:p14="http://schemas.microsoft.com/office/powerpoint/2010/main" val="1501831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GB" dirty="0"/>
              <a:t>Post-COVID, recovery targets and winter pressures mean we can’t afford slow, hidden information. CQC expects consistent visibility and safer handovers. We built a single Care Board that puts the live truth on wall screens and desktops—</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Tell a 30–60 second story from desk logins to wall‑screen clarity.</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of it as the ward’s control panel: live beds, EDD, blockers and safety prompts on one screen, refreshed every two minutes from MEDITECH DR. Same truth on the wall, desktop or mobile—so handovers and escalations run smoother.”</a:t>
            </a:r>
          </a:p>
        </p:txBody>
      </p:sp>
      <p:sp>
        <p:nvSpPr>
          <p:cNvPr id="4" name="Slide Number Placeholder 3"/>
          <p:cNvSpPr>
            <a:spLocks noGrp="1"/>
          </p:cNvSpPr>
          <p:nvPr>
            <p:ph type="sldNum" sz="quarter" idx="5"/>
          </p:nvPr>
        </p:nvSpPr>
        <p:spPr/>
        <p:txBody>
          <a:bodyPr/>
          <a:lstStyle/>
          <a:p>
            <a:fld id="{2C736D2A-196C-457C-AEB4-E914E07193E3}" type="slidenum">
              <a:rPr lang="en-GB" smtClean="0"/>
              <a:t>4</a:t>
            </a:fld>
            <a:endParaRPr lang="en-GB"/>
          </a:p>
        </p:txBody>
      </p:sp>
    </p:spTree>
    <p:extLst>
      <p:ext uri="{BB962C8B-B14F-4D97-AF65-F5344CB8AC3E}">
        <p14:creationId xmlns:p14="http://schemas.microsoft.com/office/powerpoint/2010/main" val="868836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GB" dirty="0"/>
              <a:t>Under the hood, we pull from MEDITECH DR plus Expanse, Badger and K2, and we round it out with SharePoint lists and ward spreadsheets so the picture is complete. SQL Server jobs run little micro-refreshes every two minutes for the ward-critical facts, with hourly or daily refreshes for slower-changing reference data. We load incrementally, validate, and alert on any failures. Everything lands in a simple star schema—beds, admissions and safety facts—linked on NHS number, Unit Number, encounter and location. Then we publish a single Power BI semantic model that drives the Care Boards on wall screens, desktops and mobiles. Access is controlled with RLS and SSO, and we ship through Dev, Test and Prod with monitoring and a fallback to last-known-good if a source blips</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“Every board shows the core elements—beds, EDDs with blockers, and safety banners like NEWS2 and VTE—in a layout you can read from across the ward. Then each specialty adds what matters locally: maternity includes MEWS, Anti-D and TTO; triage shows time in department, streams and NEWS with flags. We also include ward-specific stats to support day-to-day flow.”</a:t>
            </a:r>
          </a:p>
        </p:txBody>
      </p:sp>
      <p:sp>
        <p:nvSpPr>
          <p:cNvPr id="4" name="Slide Number Placeholder 3"/>
          <p:cNvSpPr>
            <a:spLocks noGrp="1"/>
          </p:cNvSpPr>
          <p:nvPr>
            <p:ph type="sldNum" sz="quarter" idx="5"/>
          </p:nvPr>
        </p:nvSpPr>
        <p:spPr/>
        <p:txBody>
          <a:bodyPr/>
          <a:lstStyle/>
          <a:p>
            <a:fld id="{2C736D2A-196C-457C-AEB4-E914E07193E3}" type="slidenum">
              <a:rPr lang="en-GB" smtClean="0"/>
              <a:t>6</a:t>
            </a:fld>
            <a:endParaRPr lang="en-GB"/>
          </a:p>
        </p:txBody>
      </p:sp>
    </p:spTree>
    <p:extLst>
      <p:ext uri="{BB962C8B-B14F-4D97-AF65-F5344CB8AC3E}">
        <p14:creationId xmlns:p14="http://schemas.microsoft.com/office/powerpoint/2010/main" val="25167199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GB" dirty="0"/>
              <a:t>“The biggest win is visibility. Instead of hunting through systems, the live truth is on the wall for everyone. That reduces interruptions, helps us act on safety prompts sooner, and gives nursing time back to care. Patients feel the difference—faster decisions and fewer delays.”</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kept this grounded by working on the wards, shipping small changes, and only keeping what’s genuinely useful. Consistency helps people move faster. And the practical bits—where the screen sits, how bright it is, and the kit staying up—make all the difference.”</a:t>
            </a:r>
          </a:p>
        </p:txBody>
      </p:sp>
      <p:sp>
        <p:nvSpPr>
          <p:cNvPr id="4" name="Slide Number Placeholder 3"/>
          <p:cNvSpPr>
            <a:spLocks noGrp="1"/>
          </p:cNvSpPr>
          <p:nvPr>
            <p:ph type="sldNum" sz="quarter" idx="5"/>
          </p:nvPr>
        </p:nvSpPr>
        <p:spPr/>
        <p:txBody>
          <a:bodyPr/>
          <a:lstStyle/>
          <a:p>
            <a:fld id="{2C736D2A-196C-457C-AEB4-E914E07193E3}" type="slidenum">
              <a:rPr lang="en-GB" smtClean="0"/>
              <a:t>8</a:t>
            </a:fld>
            <a:endParaRPr lang="en-GB"/>
          </a:p>
        </p:txBody>
      </p:sp>
    </p:spTree>
    <p:extLst>
      <p:ext uri="{BB962C8B-B14F-4D97-AF65-F5344CB8AC3E}">
        <p14:creationId xmlns:p14="http://schemas.microsoft.com/office/powerpoint/2010/main" val="2406892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“Next, we’ll bring medicines safety to the front by showing missed doses and prompts from EPMA/</a:t>
            </a:r>
            <a:r>
              <a:rPr lang="en-GB" dirty="0" err="1"/>
              <a:t>eMAR</a:t>
            </a:r>
            <a:r>
              <a:rPr lang="en-GB" dirty="0"/>
              <a:t>, and we’ll flag when key test results arrive so people aren’t chasing. The boards won’t be static — we’ll keep refining them with ward input. Behind the scenes we’ll simplify the plumbing for stability and speed, and keep the door open to new data sources where they genuinely help. The rule remains: only add what earns its place on the screen.”</a:t>
            </a:r>
          </a:p>
        </p:txBody>
      </p:sp>
      <p:sp>
        <p:nvSpPr>
          <p:cNvPr id="4" name="Slide Number Placeholder 3"/>
          <p:cNvSpPr>
            <a:spLocks noGrp="1"/>
          </p:cNvSpPr>
          <p:nvPr>
            <p:ph type="sldNum" sz="quarter" idx="5"/>
          </p:nvPr>
        </p:nvSpPr>
        <p:spPr/>
        <p:txBody>
          <a:bodyPr/>
          <a:lstStyle/>
          <a:p>
            <a:fld id="{2C736D2A-196C-457C-AEB4-E914E07193E3}" type="slidenum">
              <a:rPr lang="en-GB" smtClean="0"/>
              <a:t>9</a:t>
            </a:fld>
            <a:endParaRPr lang="en-GB"/>
          </a:p>
        </p:txBody>
      </p:sp>
    </p:spTree>
    <p:extLst>
      <p:ext uri="{BB962C8B-B14F-4D97-AF65-F5344CB8AC3E}">
        <p14:creationId xmlns:p14="http://schemas.microsoft.com/office/powerpoint/2010/main" val="1312288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6.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11" Type="http://schemas.openxmlformats.org/officeDocument/2006/relationships/image" Target="../media/image9.png"/><Relationship Id="rId5" Type="http://schemas.openxmlformats.org/officeDocument/2006/relationships/diagramLayout" Target="../diagrams/layout3.xml"/><Relationship Id="rId10" Type="http://schemas.openxmlformats.org/officeDocument/2006/relationships/image" Target="../media/image8.png"/><Relationship Id="rId4" Type="http://schemas.openxmlformats.org/officeDocument/2006/relationships/diagramData" Target="../diagrams/data3.xm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986118" y="735106"/>
            <a:ext cx="7540322" cy="2928470"/>
          </a:xfrm>
        </p:spPr>
        <p:txBody>
          <a:bodyPr anchor="b">
            <a:normAutofit/>
          </a:bodyPr>
          <a:lstStyle/>
          <a:p>
            <a:pPr algn="l"/>
            <a:r>
              <a:rPr lang="en-GB" sz="4200" b="1">
                <a:solidFill>
                  <a:srgbClr val="FFFFFF"/>
                </a:solidFill>
              </a:rPr>
              <a:t>Care Boards: Real-Time Ward Intelligence</a:t>
            </a:r>
          </a:p>
        </p:txBody>
      </p:sp>
      <p:sp>
        <p:nvSpPr>
          <p:cNvPr id="3" name="Subtitle 2"/>
          <p:cNvSpPr>
            <a:spLocks noGrp="1"/>
          </p:cNvSpPr>
          <p:nvPr>
            <p:ph type="subTitle" idx="1"/>
          </p:nvPr>
        </p:nvSpPr>
        <p:spPr>
          <a:xfrm>
            <a:off x="1013011" y="4870824"/>
            <a:ext cx="7504463" cy="1458258"/>
          </a:xfrm>
        </p:spPr>
        <p:txBody>
          <a:bodyPr anchor="ctr">
            <a:normAutofit/>
          </a:bodyPr>
          <a:lstStyle/>
          <a:p>
            <a:pPr algn="l"/>
            <a:r>
              <a:rPr lang="en-GB" dirty="0"/>
              <a:t>Powered by MEDITECH DR &amp; Power BI</a:t>
            </a:r>
          </a:p>
        </p:txBody>
      </p:sp>
      <p:pic>
        <p:nvPicPr>
          <p:cNvPr id="7" name="Picture 6">
            <a:extLst>
              <a:ext uri="{FF2B5EF4-FFF2-40B4-BE49-F238E27FC236}">
                <a16:creationId xmlns:a16="http://schemas.microsoft.com/office/drawing/2014/main" id="{4CD823DD-AD95-D54D-404B-93CFBC00593F}"/>
              </a:ext>
            </a:extLst>
          </p:cNvPr>
          <p:cNvPicPr>
            <a:picLocks noChangeAspect="1"/>
          </p:cNvPicPr>
          <p:nvPr/>
        </p:nvPicPr>
        <p:blipFill>
          <a:blip r:embed="rId3"/>
          <a:stretch>
            <a:fillRect/>
          </a:stretch>
        </p:blipFill>
        <p:spPr>
          <a:xfrm>
            <a:off x="8115303" y="84417"/>
            <a:ext cx="933030" cy="46819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986118" y="735106"/>
            <a:ext cx="7540322" cy="2928470"/>
          </a:xfrm>
        </p:spPr>
        <p:txBody>
          <a:bodyPr vert="horz" lIns="91440" tIns="45720" rIns="91440" bIns="45720" rtlCol="0" anchor="b">
            <a:normAutofit/>
          </a:bodyPr>
          <a:lstStyle/>
          <a:p>
            <a:pPr algn="l" defTabSz="914400">
              <a:lnSpc>
                <a:spcPct val="90000"/>
              </a:lnSpc>
            </a:pPr>
            <a:r>
              <a:rPr lang="en-US" sz="4200" b="1" kern="1200">
                <a:solidFill>
                  <a:srgbClr val="FFFFFF"/>
                </a:solidFill>
                <a:latin typeface="+mj-lt"/>
                <a:ea typeface="+mj-ea"/>
                <a:cs typeface="+mj-cs"/>
              </a:rPr>
              <a:t>Q&amp;A</a:t>
            </a:r>
          </a:p>
        </p:txBody>
      </p:sp>
      <p:pic>
        <p:nvPicPr>
          <p:cNvPr id="4" name="Picture 3">
            <a:extLst>
              <a:ext uri="{FF2B5EF4-FFF2-40B4-BE49-F238E27FC236}">
                <a16:creationId xmlns:a16="http://schemas.microsoft.com/office/drawing/2014/main" id="{A9D90F44-9FE3-A4C1-06D9-A57AE505AB7F}"/>
              </a:ext>
            </a:extLst>
          </p:cNvPr>
          <p:cNvPicPr>
            <a:picLocks noChangeAspect="1"/>
          </p:cNvPicPr>
          <p:nvPr/>
        </p:nvPicPr>
        <p:blipFill>
          <a:blip r:embed="rId2"/>
          <a:stretch>
            <a:fillRect/>
          </a:stretch>
        </p:blipFill>
        <p:spPr>
          <a:xfrm>
            <a:off x="8115303" y="84417"/>
            <a:ext cx="933030" cy="46819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b="1">
                <a:solidFill>
                  <a:srgbClr val="FFFFFF"/>
                </a:solidFill>
              </a:rPr>
              <a:t>Why This Matters — Now</a:t>
            </a:r>
          </a:p>
        </p:txBody>
      </p:sp>
      <p:graphicFrame>
        <p:nvGraphicFramePr>
          <p:cNvPr id="5" name="Content Placeholder 2">
            <a:extLst>
              <a:ext uri="{FF2B5EF4-FFF2-40B4-BE49-F238E27FC236}">
                <a16:creationId xmlns:a16="http://schemas.microsoft.com/office/drawing/2014/main" id="{47D91827-96F4-36C4-970C-93A697338C52}"/>
              </a:ext>
            </a:extLst>
          </p:cNvPr>
          <p:cNvGraphicFramePr>
            <a:graphicFrameLocks noGrp="1"/>
          </p:cNvGraphicFramePr>
          <p:nvPr>
            <p:ph idx="1"/>
            <p:extLst>
              <p:ext uri="{D42A27DB-BD31-4B8C-83A1-F6EECF244321}">
                <p14:modId xmlns:p14="http://schemas.microsoft.com/office/powerpoint/2010/main" val="2638553646"/>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a:extLst>
              <a:ext uri="{FF2B5EF4-FFF2-40B4-BE49-F238E27FC236}">
                <a16:creationId xmlns:a16="http://schemas.microsoft.com/office/drawing/2014/main" id="{1DE87895-735B-BC08-2CF0-F795480F40C5}"/>
              </a:ext>
            </a:extLst>
          </p:cNvPr>
          <p:cNvPicPr>
            <a:picLocks noChangeAspect="1"/>
          </p:cNvPicPr>
          <p:nvPr/>
        </p:nvPicPr>
        <p:blipFill>
          <a:blip r:embed="rId8"/>
          <a:stretch>
            <a:fillRect/>
          </a:stretch>
        </p:blipFill>
        <p:spPr>
          <a:xfrm>
            <a:off x="8115303" y="84417"/>
            <a:ext cx="933030" cy="46819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b="1">
                <a:solidFill>
                  <a:srgbClr val="FFFFFF"/>
                </a:solidFill>
              </a:rPr>
              <a:t>Before → After (60‑second tour)</a:t>
            </a:r>
          </a:p>
        </p:txBody>
      </p:sp>
      <p:graphicFrame>
        <p:nvGraphicFramePr>
          <p:cNvPr id="5" name="Content Placeholder 2">
            <a:extLst>
              <a:ext uri="{FF2B5EF4-FFF2-40B4-BE49-F238E27FC236}">
                <a16:creationId xmlns:a16="http://schemas.microsoft.com/office/drawing/2014/main" id="{DA4716F5-7834-A465-E3A7-FF57362831F9}"/>
              </a:ext>
            </a:extLst>
          </p:cNvPr>
          <p:cNvGraphicFramePr>
            <a:graphicFrameLocks noGrp="1"/>
          </p:cNvGraphicFramePr>
          <p:nvPr>
            <p:ph idx="1"/>
            <p:extLst>
              <p:ext uri="{D42A27DB-BD31-4B8C-83A1-F6EECF244321}">
                <p14:modId xmlns:p14="http://schemas.microsoft.com/office/powerpoint/2010/main" val="2237157507"/>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7">
            <a:extLst>
              <a:ext uri="{FF2B5EF4-FFF2-40B4-BE49-F238E27FC236}">
                <a16:creationId xmlns:a16="http://schemas.microsoft.com/office/drawing/2014/main" id="{F875A73D-9DE1-5863-64A5-0C34B53BA54E}"/>
              </a:ext>
            </a:extLst>
          </p:cNvPr>
          <p:cNvPicPr>
            <a:picLocks noChangeAspect="1"/>
          </p:cNvPicPr>
          <p:nvPr/>
        </p:nvPicPr>
        <p:blipFill>
          <a:blip r:embed="rId8"/>
          <a:stretch>
            <a:fillRect/>
          </a:stretch>
        </p:blipFill>
        <p:spPr>
          <a:xfrm>
            <a:off x="8115303" y="84417"/>
            <a:ext cx="933030" cy="46819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0758" y="327025"/>
            <a:ext cx="3993358" cy="1630363"/>
          </a:xfrm>
        </p:spPr>
        <p:txBody>
          <a:bodyPr anchor="b">
            <a:normAutofit/>
          </a:bodyPr>
          <a:lstStyle/>
          <a:p>
            <a:r>
              <a:rPr lang="en-GB" sz="3100" b="1"/>
              <a:t>What We Built (Plain English)</a:t>
            </a:r>
          </a:p>
        </p:txBody>
      </p:sp>
      <p:pic>
        <p:nvPicPr>
          <p:cNvPr id="17" name="Picture 16">
            <a:extLst>
              <a:ext uri="{FF2B5EF4-FFF2-40B4-BE49-F238E27FC236}">
                <a16:creationId xmlns:a16="http://schemas.microsoft.com/office/drawing/2014/main" id="{456AAC97-AFAA-6405-1690-5FA2FAC7EA7C}"/>
              </a:ext>
            </a:extLst>
          </p:cNvPr>
          <p:cNvPicPr>
            <a:picLocks noChangeAspect="1"/>
          </p:cNvPicPr>
          <p:nvPr/>
        </p:nvPicPr>
        <p:blipFill>
          <a:blip r:embed="rId3"/>
          <a:srcRect l="22439" r="26486" b="1"/>
          <a:stretch>
            <a:fillRect/>
          </a:stretch>
        </p:blipFill>
        <p:spPr>
          <a:xfrm>
            <a:off x="4474766" y="1"/>
            <a:ext cx="4669234" cy="6856412"/>
          </a:xfrm>
          <a:custGeom>
            <a:avLst/>
            <a:gdLst/>
            <a:ahLst/>
            <a:cxnLst/>
            <a:rect l="l" t="t" r="r" b="b"/>
            <a:pathLst>
              <a:path w="5620032" h="6856412">
                <a:moveTo>
                  <a:pt x="13187" y="0"/>
                </a:moveTo>
                <a:lnTo>
                  <a:pt x="5620032" y="0"/>
                </a:lnTo>
                <a:lnTo>
                  <a:pt x="5620032" y="6856412"/>
                </a:lnTo>
                <a:lnTo>
                  <a:pt x="0" y="6856412"/>
                </a:lnTo>
                <a:lnTo>
                  <a:pt x="64318" y="6298274"/>
                </a:lnTo>
                <a:cubicBezTo>
                  <a:pt x="203221" y="4970220"/>
                  <a:pt x="240510" y="3632077"/>
                  <a:pt x="97152" y="2276000"/>
                </a:cubicBezTo>
                <a:cubicBezTo>
                  <a:pt x="35713" y="1694824"/>
                  <a:pt x="7455" y="1116942"/>
                  <a:pt x="6154" y="541737"/>
                </a:cubicBezTo>
                <a:close/>
              </a:path>
            </a:pathLst>
          </a:custGeom>
        </p:spPr>
      </p:pic>
      <p:graphicFrame>
        <p:nvGraphicFramePr>
          <p:cNvPr id="6" name="Content Placeholder 2">
            <a:extLst>
              <a:ext uri="{FF2B5EF4-FFF2-40B4-BE49-F238E27FC236}">
                <a16:creationId xmlns:a16="http://schemas.microsoft.com/office/drawing/2014/main" id="{A7299220-E1F8-46D3-F80F-3565A46E75D1}"/>
              </a:ext>
            </a:extLst>
          </p:cNvPr>
          <p:cNvGraphicFramePr>
            <a:graphicFrameLocks noGrp="1"/>
          </p:cNvGraphicFramePr>
          <p:nvPr>
            <p:ph idx="1"/>
            <p:extLst>
              <p:ext uri="{D42A27DB-BD31-4B8C-83A1-F6EECF244321}">
                <p14:modId xmlns:p14="http://schemas.microsoft.com/office/powerpoint/2010/main" val="2034005399"/>
              </p:ext>
            </p:extLst>
          </p:nvPr>
        </p:nvGraphicFramePr>
        <p:xfrm>
          <a:off x="360759" y="2286001"/>
          <a:ext cx="3993357" cy="39195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2" name="Picture 11">
            <a:extLst>
              <a:ext uri="{FF2B5EF4-FFF2-40B4-BE49-F238E27FC236}">
                <a16:creationId xmlns:a16="http://schemas.microsoft.com/office/drawing/2014/main" id="{3F678165-2337-C7CC-C0D9-8C3E8ADDA64A}"/>
              </a:ext>
            </a:extLst>
          </p:cNvPr>
          <p:cNvPicPr>
            <a:picLocks noChangeAspect="1"/>
          </p:cNvPicPr>
          <p:nvPr/>
        </p:nvPicPr>
        <p:blipFill>
          <a:blip r:embed="rId9"/>
          <a:stretch>
            <a:fillRect/>
          </a:stretch>
        </p:blipFill>
        <p:spPr>
          <a:xfrm>
            <a:off x="4784183" y="83971"/>
            <a:ext cx="4050400" cy="2258598"/>
          </a:xfrm>
          <a:prstGeom prst="rect">
            <a:avLst/>
          </a:prstGeom>
          <a:ln w="28575">
            <a:solidFill>
              <a:schemeClr val="tx2">
                <a:lumMod val="60000"/>
                <a:lumOff val="40000"/>
              </a:schemeClr>
            </a:solidFill>
          </a:ln>
        </p:spPr>
      </p:pic>
      <p:pic>
        <p:nvPicPr>
          <p:cNvPr id="16" name="Picture 15">
            <a:extLst>
              <a:ext uri="{FF2B5EF4-FFF2-40B4-BE49-F238E27FC236}">
                <a16:creationId xmlns:a16="http://schemas.microsoft.com/office/drawing/2014/main" id="{52CAA984-AF1F-B17B-D870-F4DA1C0B48AC}"/>
              </a:ext>
            </a:extLst>
          </p:cNvPr>
          <p:cNvPicPr>
            <a:picLocks noChangeAspect="1"/>
          </p:cNvPicPr>
          <p:nvPr/>
        </p:nvPicPr>
        <p:blipFill>
          <a:blip r:embed="rId10"/>
          <a:stretch>
            <a:fillRect/>
          </a:stretch>
        </p:blipFill>
        <p:spPr>
          <a:xfrm>
            <a:off x="4732840" y="1932846"/>
            <a:ext cx="4050401" cy="2675244"/>
          </a:xfrm>
          <a:prstGeom prst="rect">
            <a:avLst/>
          </a:prstGeom>
          <a:ln w="28575">
            <a:solidFill>
              <a:schemeClr val="tx2">
                <a:lumMod val="60000"/>
                <a:lumOff val="40000"/>
              </a:schemeClr>
            </a:solidFill>
          </a:ln>
        </p:spPr>
      </p:pic>
      <p:pic>
        <p:nvPicPr>
          <p:cNvPr id="8" name="Picture 7">
            <a:extLst>
              <a:ext uri="{FF2B5EF4-FFF2-40B4-BE49-F238E27FC236}">
                <a16:creationId xmlns:a16="http://schemas.microsoft.com/office/drawing/2014/main" id="{151642C1-1C6A-6E29-1406-9F110DC928D8}"/>
              </a:ext>
            </a:extLst>
          </p:cNvPr>
          <p:cNvPicPr>
            <a:picLocks noChangeAspect="1"/>
          </p:cNvPicPr>
          <p:nvPr/>
        </p:nvPicPr>
        <p:blipFill>
          <a:blip r:embed="rId11"/>
          <a:stretch>
            <a:fillRect/>
          </a:stretch>
        </p:blipFill>
        <p:spPr>
          <a:xfrm>
            <a:off x="5218894" y="4082093"/>
            <a:ext cx="3474195" cy="2265521"/>
          </a:xfrm>
          <a:prstGeom prst="rect">
            <a:avLst/>
          </a:prstGeom>
          <a:ln w="28575">
            <a:solidFill>
              <a:schemeClr val="tx2">
                <a:lumMod val="60000"/>
                <a:lumOff val="40000"/>
              </a:schemeClr>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b="1">
                <a:solidFill>
                  <a:srgbClr val="FFFFFF"/>
                </a:solidFill>
              </a:rPr>
              <a:t>How It Works (Tech version)</a:t>
            </a:r>
          </a:p>
        </p:txBody>
      </p:sp>
      <p:graphicFrame>
        <p:nvGraphicFramePr>
          <p:cNvPr id="5" name="Content Placeholder 2">
            <a:extLst>
              <a:ext uri="{FF2B5EF4-FFF2-40B4-BE49-F238E27FC236}">
                <a16:creationId xmlns:a16="http://schemas.microsoft.com/office/drawing/2014/main" id="{4E1E5774-7192-DB78-7458-A8836EB6F7D6}"/>
              </a:ext>
            </a:extLst>
          </p:cNvPr>
          <p:cNvGraphicFramePr>
            <a:graphicFrameLocks noGrp="1"/>
          </p:cNvGraphicFramePr>
          <p:nvPr>
            <p:ph idx="1"/>
            <p:extLst>
              <p:ext uri="{D42A27DB-BD31-4B8C-83A1-F6EECF244321}">
                <p14:modId xmlns:p14="http://schemas.microsoft.com/office/powerpoint/2010/main" val="972219624"/>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B96FED35-1EEC-3815-FFEE-68DF49F79320}"/>
              </a:ext>
            </a:extLst>
          </p:cNvPr>
          <p:cNvPicPr>
            <a:picLocks noChangeAspect="1"/>
          </p:cNvPicPr>
          <p:nvPr/>
        </p:nvPicPr>
        <p:blipFill>
          <a:blip r:embed="rId8"/>
          <a:stretch>
            <a:fillRect/>
          </a:stretch>
        </p:blipFill>
        <p:spPr>
          <a:xfrm>
            <a:off x="8115303" y="84417"/>
            <a:ext cx="933030" cy="4681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0518C1-301C-9F7C-F174-CAA63C7E9857}"/>
              </a:ext>
            </a:extLst>
          </p:cNvPr>
          <p:cNvPicPr>
            <a:picLocks noChangeAspect="1"/>
          </p:cNvPicPr>
          <p:nvPr/>
        </p:nvPicPr>
        <p:blipFill>
          <a:blip r:embed="rId3"/>
          <a:stretch>
            <a:fillRect/>
          </a:stretch>
        </p:blipFill>
        <p:spPr>
          <a:xfrm>
            <a:off x="6026041" y="1796605"/>
            <a:ext cx="2721335" cy="2659486"/>
          </a:xfrm>
          <a:prstGeom prst="rect">
            <a:avLst/>
          </a:prstGeom>
        </p:spPr>
      </p:pic>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GB" sz="3500" b="1">
                <a:solidFill>
                  <a:srgbClr val="FFFFFF"/>
                </a:solidFill>
              </a:rPr>
              <a:t>What’s On Screen — Today</a:t>
            </a:r>
          </a:p>
        </p:txBody>
      </p:sp>
      <p:sp>
        <p:nvSpPr>
          <p:cNvPr id="3" name="Content Placeholder 2"/>
          <p:cNvSpPr>
            <a:spLocks noGrp="1"/>
          </p:cNvSpPr>
          <p:nvPr>
            <p:ph idx="1"/>
          </p:nvPr>
        </p:nvSpPr>
        <p:spPr>
          <a:xfrm>
            <a:off x="193424" y="1891969"/>
            <a:ext cx="5200685" cy="4792165"/>
          </a:xfrm>
        </p:spPr>
        <p:txBody>
          <a:bodyPr anchor="ctr">
            <a:normAutofit fontScale="92500"/>
          </a:bodyPr>
          <a:lstStyle/>
          <a:p>
            <a:r>
              <a:rPr lang="en-GB" sz="2400" b="1" dirty="0"/>
              <a:t>Core across wards</a:t>
            </a:r>
            <a:endParaRPr lang="en-GB" sz="2400" dirty="0"/>
          </a:p>
          <a:p>
            <a:pPr lvl="1"/>
            <a:r>
              <a:rPr lang="en-GB" sz="1400" b="1" dirty="0"/>
              <a:t>Beds &amp; pipeline:</a:t>
            </a:r>
            <a:r>
              <a:rPr lang="en-GB" sz="1400" dirty="0"/>
              <a:t> occupied/vacant; </a:t>
            </a:r>
            <a:r>
              <a:rPr lang="en-GB" sz="1400" b="1" dirty="0"/>
              <a:t>admissions → discharges</a:t>
            </a:r>
            <a:endParaRPr lang="en-GB" sz="1400" dirty="0"/>
          </a:p>
          <a:p>
            <a:pPr lvl="1"/>
            <a:r>
              <a:rPr lang="en-GB" sz="1400" b="1" dirty="0"/>
              <a:t>EDD &amp; blockers:</a:t>
            </a:r>
            <a:r>
              <a:rPr lang="en-GB" sz="1400" dirty="0"/>
              <a:t> today/overdue, with </a:t>
            </a:r>
            <a:r>
              <a:rPr lang="en-GB" sz="1400" b="1" dirty="0"/>
              <a:t>reason codes</a:t>
            </a:r>
            <a:r>
              <a:rPr lang="en-GB" sz="1400" dirty="0"/>
              <a:t> to unblock</a:t>
            </a:r>
          </a:p>
          <a:p>
            <a:pPr lvl="1"/>
            <a:r>
              <a:rPr lang="en-GB" sz="1400" b="1" dirty="0"/>
              <a:t>Safety banners:</a:t>
            </a:r>
            <a:r>
              <a:rPr lang="en-GB" sz="1400" dirty="0"/>
              <a:t> </a:t>
            </a:r>
            <a:r>
              <a:rPr lang="en-GB" sz="1400" b="1" dirty="0"/>
              <a:t>NEWS2/</a:t>
            </a:r>
            <a:r>
              <a:rPr lang="en-GB" sz="1400" b="1" dirty="0" err="1"/>
              <a:t>obs</a:t>
            </a:r>
            <a:r>
              <a:rPr lang="en-GB" sz="1400" b="1" dirty="0"/>
              <a:t> due</a:t>
            </a:r>
            <a:r>
              <a:rPr lang="en-GB" sz="1400" dirty="0"/>
              <a:t>, VTE, infection status / </a:t>
            </a:r>
            <a:r>
              <a:rPr lang="en-GB" sz="1400" b="1" dirty="0"/>
              <a:t>side-room need</a:t>
            </a:r>
            <a:endParaRPr lang="en-GB" sz="1400" dirty="0"/>
          </a:p>
          <a:p>
            <a:pPr lvl="1"/>
            <a:r>
              <a:rPr lang="en-GB" sz="1400" b="1" dirty="0"/>
              <a:t>Readable at distance:</a:t>
            </a:r>
            <a:r>
              <a:rPr lang="en-GB" sz="1400" dirty="0"/>
              <a:t> large type, simple icons, colour-blind-safe</a:t>
            </a:r>
          </a:p>
          <a:p>
            <a:r>
              <a:rPr lang="en-GB" sz="2400" b="1" dirty="0"/>
              <a:t>Examples by specialty</a:t>
            </a:r>
            <a:endParaRPr lang="en-GB" sz="2400" dirty="0"/>
          </a:p>
          <a:p>
            <a:pPr lvl="1"/>
            <a:r>
              <a:rPr lang="en-GB" sz="1400" b="1" dirty="0"/>
              <a:t>Maternity (Base Screen):</a:t>
            </a:r>
            <a:r>
              <a:rPr lang="en-GB" sz="1400" dirty="0"/>
              <a:t> Unit No, gestation, days on ward, </a:t>
            </a:r>
            <a:r>
              <a:rPr lang="en-GB" sz="1400" b="1" dirty="0"/>
              <a:t>reason for admission</a:t>
            </a:r>
            <a:r>
              <a:rPr lang="en-GB" sz="1400" dirty="0"/>
              <a:t>, </a:t>
            </a:r>
            <a:r>
              <a:rPr lang="en-GB" sz="1400" b="1" dirty="0"/>
              <a:t>MEWS / next </a:t>
            </a:r>
            <a:r>
              <a:rPr lang="en-GB" sz="1400" b="1" dirty="0" err="1"/>
              <a:t>obs</a:t>
            </a:r>
            <a:r>
              <a:rPr lang="en-GB" sz="1400" b="1" dirty="0"/>
              <a:t> due</a:t>
            </a:r>
            <a:r>
              <a:rPr lang="en-GB" sz="1400" dirty="0"/>
              <a:t>, VTE, rhesus / PN Anti-D, theatre visit, NIPE/hearing, </a:t>
            </a:r>
            <a:r>
              <a:rPr lang="en-GB" sz="1400" b="1" dirty="0"/>
              <a:t>TTO status</a:t>
            </a:r>
            <a:r>
              <a:rPr lang="en-GB" sz="1400" dirty="0"/>
              <a:t> (with legend)</a:t>
            </a:r>
          </a:p>
          <a:p>
            <a:pPr lvl="1"/>
            <a:r>
              <a:rPr lang="en-GB" sz="1400" b="1" dirty="0"/>
              <a:t>GED / Triage:</a:t>
            </a:r>
            <a:r>
              <a:rPr lang="en-GB" sz="1400" dirty="0"/>
              <a:t> Time in dept, complaint/stream, triage nurse/room/doctor, </a:t>
            </a:r>
            <a:r>
              <a:rPr lang="en-GB" sz="1400" b="1" dirty="0"/>
              <a:t>NEWS score &amp; next NEWS</a:t>
            </a:r>
            <a:r>
              <a:rPr lang="en-GB" sz="1400" dirty="0"/>
              <a:t>, sepsis flag, ultrasound orders, discharge summary flag, bottom </a:t>
            </a:r>
            <a:r>
              <a:rPr lang="en-GB" sz="1400" b="1" dirty="0"/>
              <a:t>counters</a:t>
            </a:r>
            <a:r>
              <a:rPr lang="en-GB" sz="1400" dirty="0"/>
              <a:t> (patients in dept, streamed since midnight)</a:t>
            </a:r>
          </a:p>
          <a:p>
            <a:r>
              <a:rPr lang="en-GB" sz="2400" b="1" dirty="0"/>
              <a:t>Ward-specific data</a:t>
            </a:r>
            <a:endParaRPr lang="en-GB" sz="2400" dirty="0"/>
          </a:p>
          <a:p>
            <a:pPr lvl="1"/>
            <a:r>
              <a:rPr lang="en-GB" sz="1400" dirty="0"/>
              <a:t>Targeted stats and panels that </a:t>
            </a:r>
            <a:r>
              <a:rPr lang="en-GB" sz="1400" b="1" dirty="0"/>
              <a:t>aid patient management and flow</a:t>
            </a:r>
            <a:r>
              <a:rPr lang="en-GB" sz="1400" dirty="0"/>
              <a:t> (tuned per ward)</a:t>
            </a:r>
          </a:p>
          <a:p>
            <a:pPr>
              <a:lnSpc>
                <a:spcPct val="90000"/>
              </a:lnSpc>
            </a:pPr>
            <a:endParaRPr lang="en-GB" sz="1400" dirty="0"/>
          </a:p>
        </p:txBody>
      </p:sp>
      <p:pic>
        <p:nvPicPr>
          <p:cNvPr id="7" name="Picture 6">
            <a:extLst>
              <a:ext uri="{FF2B5EF4-FFF2-40B4-BE49-F238E27FC236}">
                <a16:creationId xmlns:a16="http://schemas.microsoft.com/office/drawing/2014/main" id="{8F2FD1BC-E8B2-5554-890A-147C4D429A8C}"/>
              </a:ext>
            </a:extLst>
          </p:cNvPr>
          <p:cNvPicPr>
            <a:picLocks noChangeAspect="1"/>
          </p:cNvPicPr>
          <p:nvPr/>
        </p:nvPicPr>
        <p:blipFill>
          <a:blip r:embed="rId4"/>
          <a:stretch>
            <a:fillRect/>
          </a:stretch>
        </p:blipFill>
        <p:spPr>
          <a:xfrm>
            <a:off x="5838689" y="3127192"/>
            <a:ext cx="2611973" cy="2657797"/>
          </a:xfrm>
          <a:prstGeom prst="rect">
            <a:avLst/>
          </a:prstGeom>
        </p:spPr>
      </p:pic>
      <p:pic>
        <p:nvPicPr>
          <p:cNvPr id="11" name="Picture 10">
            <a:extLst>
              <a:ext uri="{FF2B5EF4-FFF2-40B4-BE49-F238E27FC236}">
                <a16:creationId xmlns:a16="http://schemas.microsoft.com/office/drawing/2014/main" id="{1D2D1A14-2359-6A9F-9A20-84BD0FEAE3A9}"/>
              </a:ext>
            </a:extLst>
          </p:cNvPr>
          <p:cNvPicPr>
            <a:picLocks noChangeAspect="1"/>
          </p:cNvPicPr>
          <p:nvPr/>
        </p:nvPicPr>
        <p:blipFill>
          <a:blip r:embed="rId5"/>
          <a:stretch>
            <a:fillRect/>
          </a:stretch>
        </p:blipFill>
        <p:spPr>
          <a:xfrm>
            <a:off x="6026041" y="4456091"/>
            <a:ext cx="2373350" cy="2228043"/>
          </a:xfrm>
          <a:prstGeom prst="rect">
            <a:avLst/>
          </a:prstGeom>
        </p:spPr>
      </p:pic>
      <p:pic>
        <p:nvPicPr>
          <p:cNvPr id="13" name="Picture 12">
            <a:extLst>
              <a:ext uri="{FF2B5EF4-FFF2-40B4-BE49-F238E27FC236}">
                <a16:creationId xmlns:a16="http://schemas.microsoft.com/office/drawing/2014/main" id="{5D60DF37-58ED-7D98-F0FA-3B2449B20455}"/>
              </a:ext>
            </a:extLst>
          </p:cNvPr>
          <p:cNvPicPr>
            <a:picLocks noChangeAspect="1"/>
          </p:cNvPicPr>
          <p:nvPr/>
        </p:nvPicPr>
        <p:blipFill>
          <a:blip r:embed="rId6"/>
          <a:stretch>
            <a:fillRect/>
          </a:stretch>
        </p:blipFill>
        <p:spPr>
          <a:xfrm>
            <a:off x="8115303" y="84417"/>
            <a:ext cx="933030" cy="4681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solidFill>
                  <a:srgbClr val="222222"/>
                </a:solidFill>
              </a:rPr>
              <a:t>Fast Wins &amp; Early Impact</a:t>
            </a:r>
          </a:p>
        </p:txBody>
      </p:sp>
      <p:graphicFrame>
        <p:nvGraphicFramePr>
          <p:cNvPr id="27" name="Rectangle 1">
            <a:extLst>
              <a:ext uri="{FF2B5EF4-FFF2-40B4-BE49-F238E27FC236}">
                <a16:creationId xmlns:a16="http://schemas.microsoft.com/office/drawing/2014/main" id="{B55CD9A5-E545-8A79-420D-21CA4D5792DD}"/>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8979AC34-39A4-0DB4-B3D8-C961E6787298}"/>
              </a:ext>
            </a:extLst>
          </p:cNvPr>
          <p:cNvPicPr>
            <a:picLocks noChangeAspect="1"/>
          </p:cNvPicPr>
          <p:nvPr/>
        </p:nvPicPr>
        <p:blipFill>
          <a:blip r:embed="rId8"/>
          <a:stretch>
            <a:fillRect/>
          </a:stretch>
        </p:blipFill>
        <p:spPr>
          <a:xfrm>
            <a:off x="8115303" y="84417"/>
            <a:ext cx="933030" cy="46819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a:solidFill>
                  <a:srgbClr val="FFFFFF"/>
                </a:solidFill>
              </a:rPr>
              <a:t>What we’ve learnt</a:t>
            </a:r>
            <a:endParaRPr lang="en-GB" sz="3500" b="1">
              <a:solidFill>
                <a:srgbClr val="FFFFFF"/>
              </a:solidFill>
            </a:endParaRPr>
          </a:p>
        </p:txBody>
      </p:sp>
      <p:graphicFrame>
        <p:nvGraphicFramePr>
          <p:cNvPr id="6" name="Content Placeholder 2">
            <a:extLst>
              <a:ext uri="{FF2B5EF4-FFF2-40B4-BE49-F238E27FC236}">
                <a16:creationId xmlns:a16="http://schemas.microsoft.com/office/drawing/2014/main" id="{92B3FDC9-8366-66E3-B727-5DA1B011BC32}"/>
              </a:ext>
            </a:extLst>
          </p:cNvPr>
          <p:cNvGraphicFramePr>
            <a:graphicFrameLocks noGrp="1"/>
          </p:cNvGraphicFramePr>
          <p:nvPr>
            <p:ph idx="1"/>
            <p:extLst>
              <p:ext uri="{D42A27DB-BD31-4B8C-83A1-F6EECF244321}">
                <p14:modId xmlns:p14="http://schemas.microsoft.com/office/powerpoint/2010/main" val="721018859"/>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0D8A13F2-148E-07F2-49C6-C8868EAD4E8B}"/>
              </a:ext>
            </a:extLst>
          </p:cNvPr>
          <p:cNvPicPr>
            <a:picLocks noChangeAspect="1"/>
          </p:cNvPicPr>
          <p:nvPr/>
        </p:nvPicPr>
        <p:blipFill>
          <a:blip r:embed="rId8"/>
          <a:stretch>
            <a:fillRect/>
          </a:stretch>
        </p:blipFill>
        <p:spPr>
          <a:xfrm>
            <a:off x="8115303" y="84417"/>
            <a:ext cx="933030" cy="46819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2E50D1D-AE30-F107-4627-BEC9CF42B388}"/>
              </a:ext>
            </a:extLst>
          </p:cNvPr>
          <p:cNvSpPr>
            <a:spLocks noGrp="1"/>
          </p:cNvSpPr>
          <p:nvPr>
            <p:ph type="title"/>
          </p:nvPr>
        </p:nvSpPr>
        <p:spPr>
          <a:xfrm>
            <a:off x="619797" y="586855"/>
            <a:ext cx="3172575" cy="3387497"/>
          </a:xfrm>
        </p:spPr>
        <p:txBody>
          <a:bodyPr anchor="b">
            <a:normAutofit/>
          </a:bodyPr>
          <a:lstStyle/>
          <a:p>
            <a:pPr algn="r"/>
            <a:r>
              <a:rPr lang="en-GB" sz="3500" dirty="0">
                <a:solidFill>
                  <a:srgbClr val="FFFFFF"/>
                </a:solidFill>
              </a:rPr>
              <a:t>The future</a:t>
            </a:r>
          </a:p>
        </p:txBody>
      </p:sp>
      <p:sp>
        <p:nvSpPr>
          <p:cNvPr id="4" name="Rectangle 1">
            <a:extLst>
              <a:ext uri="{FF2B5EF4-FFF2-40B4-BE49-F238E27FC236}">
                <a16:creationId xmlns:a16="http://schemas.microsoft.com/office/drawing/2014/main" id="{4E7ED880-62EE-4817-D89E-D1F6FB3AA36B}"/>
              </a:ext>
            </a:extLst>
          </p:cNvPr>
          <p:cNvSpPr>
            <a:spLocks noGrp="1" noChangeArrowheads="1"/>
          </p:cNvSpPr>
          <p:nvPr>
            <p:ph idx="1"/>
          </p:nvPr>
        </p:nvSpPr>
        <p:spPr bwMode="auto">
          <a:xfrm>
            <a:off x="4877368" y="649480"/>
            <a:ext cx="3646835" cy="554604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Safer medicines:</a:t>
            </a:r>
            <a:r>
              <a:rPr lang="en-US" altLang="en-US" sz="1400" dirty="0">
                <a:latin typeface="Arial" panose="020B0604020202020204" pitchFamily="34" charset="0"/>
              </a:rPr>
              <a:t> surface </a:t>
            </a:r>
            <a:r>
              <a:rPr lang="en-US" altLang="en-US" sz="1400" b="1" dirty="0">
                <a:latin typeface="Arial" panose="020B0604020202020204" pitchFamily="34" charset="0"/>
              </a:rPr>
              <a:t>missed doses</a:t>
            </a:r>
            <a:r>
              <a:rPr lang="en-US" altLang="en-US" sz="1400" dirty="0">
                <a:latin typeface="Arial" panose="020B0604020202020204" pitchFamily="34" charset="0"/>
              </a:rPr>
              <a:t> and medicines prompts from EPMA/</a:t>
            </a:r>
            <a:r>
              <a:rPr lang="en-US" altLang="en-US" sz="1400" dirty="0" err="1">
                <a:latin typeface="Arial" panose="020B0604020202020204" pitchFamily="34" charset="0"/>
              </a:rPr>
              <a:t>eMAR</a:t>
            </a:r>
            <a:r>
              <a:rPr lang="en-US" altLang="en-US" sz="1400" dirty="0">
                <a:latin typeface="Arial" panose="020B0604020202020204" pitchFamily="34" charset="0"/>
              </a:rPr>
              <a:t> so wards can act quickly.</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Faster results to the floor:</a:t>
            </a:r>
            <a:r>
              <a:rPr lang="en-US" altLang="en-US" sz="1400" dirty="0">
                <a:latin typeface="Arial" panose="020B0604020202020204" pitchFamily="34" charset="0"/>
              </a:rPr>
              <a:t> flag when </a:t>
            </a:r>
            <a:r>
              <a:rPr lang="en-US" altLang="en-US" sz="1400" b="1" dirty="0">
                <a:latin typeface="Arial" panose="020B0604020202020204" pitchFamily="34" charset="0"/>
              </a:rPr>
              <a:t>lab/imaging results</a:t>
            </a:r>
            <a:r>
              <a:rPr lang="en-US" altLang="en-US" sz="1400" dirty="0">
                <a:latin typeface="Arial" panose="020B0604020202020204" pitchFamily="34" charset="0"/>
              </a:rPr>
              <a:t> land (e.g., abnormal/critical) so teams don’t have to chase.</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Boards that move with the ward:</a:t>
            </a:r>
            <a:r>
              <a:rPr lang="en-US" altLang="en-US" sz="1400" dirty="0">
                <a:latin typeface="Arial" panose="020B0604020202020204" pitchFamily="34" charset="0"/>
              </a:rPr>
              <a:t> not static — we’ll keep tuning layouts and prompts as pathways and patient needs change.</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Continuous improvement:</a:t>
            </a:r>
            <a:r>
              <a:rPr lang="en-US" altLang="en-US" sz="1400" dirty="0">
                <a:latin typeface="Arial" panose="020B0604020202020204" pitchFamily="34" charset="0"/>
              </a:rPr>
              <a:t> small updates, often — guided by ward feedback and real use.</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Under the bonnet:</a:t>
            </a:r>
            <a:r>
              <a:rPr lang="en-US" altLang="en-US" sz="1400" dirty="0">
                <a:latin typeface="Arial" panose="020B0604020202020204" pitchFamily="34" charset="0"/>
              </a:rPr>
              <a:t> simplify pipelines, improve </a:t>
            </a:r>
            <a:r>
              <a:rPr lang="en-US" altLang="en-US" sz="1400" b="1" dirty="0">
                <a:latin typeface="Arial" panose="020B0604020202020204" pitchFamily="34" charset="0"/>
              </a:rPr>
              <a:t>stability and speed</a:t>
            </a:r>
            <a:r>
              <a:rPr lang="en-US" altLang="en-US" sz="1400" dirty="0">
                <a:latin typeface="Arial" panose="020B0604020202020204" pitchFamily="34" charset="0"/>
              </a:rPr>
              <a:t>, trim complexity.</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Plug in more data:</a:t>
            </a:r>
            <a:r>
              <a:rPr lang="en-US" altLang="en-US" sz="1400" dirty="0">
                <a:latin typeface="Arial" panose="020B0604020202020204" pitchFamily="34" charset="0"/>
              </a:rPr>
              <a:t> ready to add </a:t>
            </a:r>
            <a:r>
              <a:rPr lang="en-US" altLang="en-US" sz="1400" b="1" dirty="0">
                <a:latin typeface="Arial" panose="020B0604020202020204" pitchFamily="34" charset="0"/>
              </a:rPr>
              <a:t>additional sources</a:t>
            </a:r>
            <a:r>
              <a:rPr lang="en-US" altLang="en-US" sz="1400" dirty="0">
                <a:latin typeface="Arial" panose="020B0604020202020204" pitchFamily="34" charset="0"/>
              </a:rPr>
              <a:t> (e.g., community, theatres, clinics, local trackers) as needed.</a:t>
            </a:r>
          </a:p>
          <a:p>
            <a:pPr marL="0" lvl="0" indent="0" defTabSz="914400" eaLnBrk="0" fontAlgn="base" hangingPunct="0">
              <a:spcBef>
                <a:spcPct val="0"/>
              </a:spcBef>
              <a:spcAft>
                <a:spcPct val="0"/>
              </a:spcAft>
              <a:buFontTx/>
              <a:buChar char="•"/>
            </a:pPr>
            <a:r>
              <a:rPr lang="en-US" altLang="en-US" sz="1400" b="1" dirty="0">
                <a:latin typeface="Arial" panose="020B0604020202020204" pitchFamily="34" charset="0"/>
              </a:rPr>
              <a:t>Keep it simple to use:</a:t>
            </a:r>
            <a:r>
              <a:rPr lang="en-US" altLang="en-US" sz="1400" dirty="0">
                <a:latin typeface="Arial" panose="020B0604020202020204" pitchFamily="34" charset="0"/>
              </a:rPr>
              <a:t> only add what earns its place on screen</a:t>
            </a:r>
          </a:p>
        </p:txBody>
      </p:sp>
      <p:pic>
        <p:nvPicPr>
          <p:cNvPr id="6" name="Picture 5">
            <a:extLst>
              <a:ext uri="{FF2B5EF4-FFF2-40B4-BE49-F238E27FC236}">
                <a16:creationId xmlns:a16="http://schemas.microsoft.com/office/drawing/2014/main" id="{1E138607-E66D-FE89-6C8B-9D25D9B44BC1}"/>
              </a:ext>
            </a:extLst>
          </p:cNvPr>
          <p:cNvPicPr>
            <a:picLocks noChangeAspect="1"/>
          </p:cNvPicPr>
          <p:nvPr/>
        </p:nvPicPr>
        <p:blipFill>
          <a:blip r:embed="rId3"/>
          <a:stretch>
            <a:fillRect/>
          </a:stretch>
        </p:blipFill>
        <p:spPr>
          <a:xfrm>
            <a:off x="8115303" y="84417"/>
            <a:ext cx="933030" cy="468199"/>
          </a:xfrm>
          <a:prstGeom prst="rect">
            <a:avLst/>
          </a:prstGeom>
        </p:spPr>
      </p:pic>
    </p:spTree>
    <p:extLst>
      <p:ext uri="{BB962C8B-B14F-4D97-AF65-F5344CB8AC3E}">
        <p14:creationId xmlns:p14="http://schemas.microsoft.com/office/powerpoint/2010/main" val="1382310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31A9D8769AC64D91B9BEEFA083F657" ma:contentTypeVersion="21" ma:contentTypeDescription="Create a new document." ma:contentTypeScope="" ma:versionID="c758c68d90558db9ba10561d165978f0">
  <xsd:schema xmlns:xsd="http://www.w3.org/2001/XMLSchema" xmlns:xs="http://www.w3.org/2001/XMLSchema" xmlns:p="http://schemas.microsoft.com/office/2006/metadata/properties" xmlns:ns2="c7dd6df9-d5eb-4d36-bef9-35a10bd02389" xmlns:ns3="898fff4b-d565-43dd-992c-a8100af1db3d" targetNamespace="http://schemas.microsoft.com/office/2006/metadata/properties" ma:root="true" ma:fieldsID="f974054ebf9a066c39af54be96c5acee" ns2:_="" ns3:_="">
    <xsd:import namespace="c7dd6df9-d5eb-4d36-bef9-35a10bd02389"/>
    <xsd:import namespace="898fff4b-d565-43dd-992c-a8100af1db3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LengthInSeconds" minOccurs="0"/>
                <xsd:element ref="ns2:MediaServiceAutoKeyPoints" minOccurs="0"/>
                <xsd:element ref="ns2:MediaServiceKeyPoints" minOccurs="0"/>
                <xsd:element ref="ns3:SharedWithUsers" minOccurs="0"/>
                <xsd:element ref="ns3:SharedWithDetails" minOccurs="0"/>
                <xsd:element ref="ns2:ProjectManager"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d6df9-d5eb-4d36-bef9-35a10bd023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38ec787-7a9b-4db7-b31a-f65a072b3c72"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ProjectManager" ma:index="24" nillable="true" ma:displayName="Project Manager" ma:format="Dropdown" ma:internalName="ProjectManager">
      <xsd:simpleType>
        <xsd:union memberTypes="dms:Text">
          <xsd:simpleType>
            <xsd:restriction base="dms:Choice">
              <xsd:enumeration value="David Clatworthy"/>
              <xsd:enumeration value="Ritchie Nield"/>
              <xsd:enumeration value="Cerys Butcher"/>
              <xsd:enumeration value="Alister Harding"/>
            </xsd:restriction>
          </xsd:simpleType>
        </xsd:un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8fff4b-d565-43dd-992c-a8100af1db3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3d642039-a029-4bba-96d8-66bf512d3595}" ma:internalName="TaxCatchAll" ma:showField="CatchAllData" ma:web="898fff4b-d565-43dd-992c-a8100af1db3d">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dd6df9-d5eb-4d36-bef9-35a10bd02389">
      <Terms xmlns="http://schemas.microsoft.com/office/infopath/2007/PartnerControls"/>
    </lcf76f155ced4ddcb4097134ff3c332f>
    <TaxCatchAll xmlns="898fff4b-d565-43dd-992c-a8100af1db3d" xsi:nil="true"/>
    <ProjectManager xmlns="c7dd6df9-d5eb-4d36-bef9-35a10bd02389" xsi:nil="true"/>
  </documentManagement>
</p:properties>
</file>

<file path=customXml/itemProps1.xml><?xml version="1.0" encoding="utf-8"?>
<ds:datastoreItem xmlns:ds="http://schemas.openxmlformats.org/officeDocument/2006/customXml" ds:itemID="{1BA55FBF-55F8-44F6-BB9C-CC78A13EFDA0}"/>
</file>

<file path=customXml/itemProps2.xml><?xml version="1.0" encoding="utf-8"?>
<ds:datastoreItem xmlns:ds="http://schemas.openxmlformats.org/officeDocument/2006/customXml" ds:itemID="{AF3CD521-2F4B-45FA-929F-BA9B6F7E6A73}"/>
</file>

<file path=customXml/itemProps3.xml><?xml version="1.0" encoding="utf-8"?>
<ds:datastoreItem xmlns:ds="http://schemas.openxmlformats.org/officeDocument/2006/customXml" ds:itemID="{23067171-5978-4C2C-8CEE-7737C47C7F00}"/>
</file>

<file path=docProps/app.xml><?xml version="1.0" encoding="utf-8"?>
<Properties xmlns="http://schemas.openxmlformats.org/officeDocument/2006/extended-properties" xmlns:vt="http://schemas.openxmlformats.org/officeDocument/2006/docPropsVTypes">
  <TotalTime>196</TotalTime>
  <Words>1571</Words>
  <Application>Microsoft Office PowerPoint</Application>
  <PresentationFormat>On-screen Show (4:3)</PresentationFormat>
  <Paragraphs>91</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Arial</vt:lpstr>
      <vt:lpstr>Calibri</vt:lpstr>
      <vt:lpstr>Office Theme</vt:lpstr>
      <vt:lpstr>Care Boards: Real-Time Ward Intelligence</vt:lpstr>
      <vt:lpstr>Why This Matters — Now</vt:lpstr>
      <vt:lpstr>Before → After (60‑second tour)</vt:lpstr>
      <vt:lpstr>What We Built (Plain English)</vt:lpstr>
      <vt:lpstr>How It Works (Tech version)</vt:lpstr>
      <vt:lpstr>What’s On Screen — Today</vt:lpstr>
      <vt:lpstr>Fast Wins &amp; Early Impact</vt:lpstr>
      <vt:lpstr>What we’ve learnt</vt:lpstr>
      <vt:lpstr>The future</vt:lpstr>
      <vt:lpstr>Q&amp;A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Michael Beamish</cp:lastModifiedBy>
  <cp:revision>2</cp:revision>
  <dcterms:created xsi:type="dcterms:W3CDTF">2013-01-27T09:14:16Z</dcterms:created>
  <dcterms:modified xsi:type="dcterms:W3CDTF">2025-09-22T13:19:05Z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0x0101003931A9D8769AC64D91B9BEEFA083F657</vt:lpwstr>
  </property>
</Properties>
</file>